
<file path=[Content_Types].xml><?xml version="1.0" encoding="utf-8"?>
<Types xmlns="http://schemas.openxmlformats.org/package/2006/content-types">
  <Default Extension="jpg" ContentType="image/jpeg"/>
  <Default Extension="emf" ContentType="image/x-emf"/>
  <Default Extension="jpeg" ContentType="image/jpeg"/>
  <Default Extension="xml" ContentType="application/xml"/>
  <Default Extension="mp4" ContentType="video/mp4"/>
  <Default Extension="vml" ContentType="application/vnd.openxmlformats-officedocument.vmlDrawing"/>
  <Default Extension="wdp" ContentType="image/vnd.ms-photo"/>
  <Default Extension="png" ContentType="image/png"/>
  <Default Extension="docx" ContentType="application/vnd.openxmlformats-officedocument.wordprocessingml.document"/>
  <Default Extension="bin" ContentType="application/vnd.openxmlformats-officedocument.oleObject"/>
  <Default Extension="gif" ContentType="image/gif"/>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4.xml" ContentType="application/vnd.openxmlformats-officedocument.theme+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5.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6.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7.xml" ContentType="application/vnd.openxmlformats-officedocument.theme+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48" r:id="rId1"/>
    <p:sldMasterId id="2147483860" r:id="rId2"/>
    <p:sldMasterId id="2147483868" r:id="rId3"/>
    <p:sldMasterId id="2147483884" r:id="rId4"/>
    <p:sldMasterId id="2147483908" r:id="rId5"/>
    <p:sldMasterId id="2147483916" r:id="rId6"/>
    <p:sldMasterId id="2147483928" r:id="rId7"/>
    <p:sldMasterId id="2147483936" r:id="rId8"/>
  </p:sldMasterIdLst>
  <p:notesMasterIdLst>
    <p:notesMasterId r:id="rId85"/>
  </p:notesMasterIdLst>
  <p:handoutMasterIdLst>
    <p:handoutMasterId r:id="rId86"/>
  </p:handoutMasterIdLst>
  <p:sldIdLst>
    <p:sldId id="353" r:id="rId9"/>
    <p:sldId id="356" r:id="rId10"/>
    <p:sldId id="358" r:id="rId11"/>
    <p:sldId id="422" r:id="rId12"/>
    <p:sldId id="287" r:id="rId13"/>
    <p:sldId id="530" r:id="rId14"/>
    <p:sldId id="531" r:id="rId15"/>
    <p:sldId id="409" r:id="rId16"/>
    <p:sldId id="430" r:id="rId17"/>
    <p:sldId id="483" r:id="rId18"/>
    <p:sldId id="484" r:id="rId19"/>
    <p:sldId id="486" r:id="rId20"/>
    <p:sldId id="485" r:id="rId21"/>
    <p:sldId id="487" r:id="rId22"/>
    <p:sldId id="488" r:id="rId23"/>
    <p:sldId id="431" r:id="rId24"/>
    <p:sldId id="489" r:id="rId25"/>
    <p:sldId id="490" r:id="rId26"/>
    <p:sldId id="491" r:id="rId27"/>
    <p:sldId id="492" r:id="rId28"/>
    <p:sldId id="493" r:id="rId29"/>
    <p:sldId id="524" r:id="rId30"/>
    <p:sldId id="445" r:id="rId31"/>
    <p:sldId id="498" r:id="rId32"/>
    <p:sldId id="505" r:id="rId33"/>
    <p:sldId id="532" r:id="rId34"/>
    <p:sldId id="499" r:id="rId35"/>
    <p:sldId id="503" r:id="rId36"/>
    <p:sldId id="497" r:id="rId37"/>
    <p:sldId id="500" r:id="rId38"/>
    <p:sldId id="501" r:id="rId39"/>
    <p:sldId id="502" r:id="rId40"/>
    <p:sldId id="450" r:id="rId41"/>
    <p:sldId id="510" r:id="rId42"/>
    <p:sldId id="511" r:id="rId43"/>
    <p:sldId id="512" r:id="rId44"/>
    <p:sldId id="528" r:id="rId45"/>
    <p:sldId id="513" r:id="rId46"/>
    <p:sldId id="514" r:id="rId47"/>
    <p:sldId id="515" r:id="rId48"/>
    <p:sldId id="438" r:id="rId49"/>
    <p:sldId id="533" r:id="rId50"/>
    <p:sldId id="534" r:id="rId51"/>
    <p:sldId id="535" r:id="rId52"/>
    <p:sldId id="536" r:id="rId53"/>
    <p:sldId id="538" r:id="rId54"/>
    <p:sldId id="537" r:id="rId55"/>
    <p:sldId id="454" r:id="rId56"/>
    <p:sldId id="525" r:id="rId57"/>
    <p:sldId id="526" r:id="rId58"/>
    <p:sldId id="527" r:id="rId59"/>
    <p:sldId id="475" r:id="rId60"/>
    <p:sldId id="476" r:id="rId61"/>
    <p:sldId id="477" r:id="rId62"/>
    <p:sldId id="457" r:id="rId63"/>
    <p:sldId id="458" r:id="rId64"/>
    <p:sldId id="506" r:id="rId65"/>
    <p:sldId id="507" r:id="rId66"/>
    <p:sldId id="508" r:id="rId67"/>
    <p:sldId id="509" r:id="rId68"/>
    <p:sldId id="516" r:id="rId69"/>
    <p:sldId id="517" r:id="rId70"/>
    <p:sldId id="518" r:id="rId71"/>
    <p:sldId id="519" r:id="rId72"/>
    <p:sldId id="520" r:id="rId73"/>
    <p:sldId id="529" r:id="rId74"/>
    <p:sldId id="521" r:id="rId75"/>
    <p:sldId id="522" r:id="rId76"/>
    <p:sldId id="523" r:id="rId77"/>
    <p:sldId id="410" r:id="rId78"/>
    <p:sldId id="411" r:id="rId79"/>
    <p:sldId id="412" r:id="rId80"/>
    <p:sldId id="413" r:id="rId81"/>
    <p:sldId id="414" r:id="rId82"/>
    <p:sldId id="415" r:id="rId83"/>
    <p:sldId id="416" r:id="rId8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userDrawn="1">
          <p15:clr>
            <a:srgbClr val="A4A3A4"/>
          </p15:clr>
        </p15:guide>
        <p15:guide id="2" pos="2880" userDrawn="1">
          <p15:clr>
            <a:srgbClr val="A4A3A4"/>
          </p15:clr>
        </p15:guide>
        <p15:guide id="3" orient="horz" pos="4319" userDrawn="1">
          <p15:clr>
            <a:srgbClr val="A4A3A4"/>
          </p15:clr>
        </p15:guide>
        <p15:guide id="4" pos="5430" userDrawn="1">
          <p15:clr>
            <a:srgbClr val="A4A3A4"/>
          </p15:clr>
        </p15:guide>
        <p15:guide id="5" orient="horz" pos="4055" userDrawn="1">
          <p15:clr>
            <a:srgbClr val="A4A3A4"/>
          </p15:clr>
        </p15:guide>
        <p15:guide id="6" orient="horz" pos="3453" userDrawn="1">
          <p15:clr>
            <a:srgbClr val="A4A3A4"/>
          </p15:clr>
        </p15:guide>
        <p15:guide id="7" orient="horz" pos="3180" userDrawn="1">
          <p15:clr>
            <a:srgbClr val="A4A3A4"/>
          </p15:clr>
        </p15:guide>
        <p15:guide id="8" orient="horz" pos="3069" userDrawn="1">
          <p15:clr>
            <a:srgbClr val="A4A3A4"/>
          </p15:clr>
        </p15:guide>
        <p15:guide id="9" orient="horz" pos="3571"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2" frameSlides="1"/>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94623"/>
    <a:srgbClr val="385F96"/>
    <a:srgbClr val="7EF27C"/>
    <a:srgbClr val="DFDFDF"/>
    <a:srgbClr val="86E32B"/>
    <a:srgbClr val="0004FE"/>
    <a:srgbClr val="DE8F24"/>
    <a:srgbClr val="DD8E25"/>
    <a:srgbClr val="95A945"/>
    <a:srgbClr val="375F96"/>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383" autoAdjust="0"/>
    <p:restoredTop sz="96024" autoAdjust="0"/>
  </p:normalViewPr>
  <p:slideViewPr>
    <p:cSldViewPr snapToObjects="1" showGuides="1">
      <p:cViewPr>
        <p:scale>
          <a:sx n="115" d="100"/>
          <a:sy n="115" d="100"/>
        </p:scale>
        <p:origin x="1768" y="200"/>
      </p:cViewPr>
      <p:guideLst>
        <p:guide orient="horz" pos="2880"/>
        <p:guide pos="2880"/>
        <p:guide orient="horz" pos="4319"/>
        <p:guide pos="5430"/>
        <p:guide orient="horz" pos="4055"/>
        <p:guide orient="horz" pos="3453"/>
        <p:guide orient="horz" pos="3180"/>
        <p:guide orient="horz" pos="3069"/>
        <p:guide orient="horz" pos="3571"/>
      </p:guideLst>
    </p:cSldViewPr>
  </p:slideViewPr>
  <p:notesTextViewPr>
    <p:cViewPr>
      <p:scale>
        <a:sx n="100" d="100"/>
        <a:sy n="100" d="100"/>
      </p:scale>
      <p:origin x="0" y="0"/>
    </p:cViewPr>
  </p:notesTextViewPr>
  <p:sorterViewPr>
    <p:cViewPr>
      <p:scale>
        <a:sx n="123" d="100"/>
        <a:sy n="123" d="100"/>
      </p:scale>
      <p:origin x="0" y="0"/>
    </p:cViewPr>
  </p:sorterViewPr>
  <p:notesViewPr>
    <p:cSldViewPr snapToGrid="0" snapToObjects="1">
      <p:cViewPr varScale="1">
        <p:scale>
          <a:sx n="66" d="100"/>
          <a:sy n="66" d="100"/>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 Target="slides/slide1.xml"/><Relationship Id="rId10" Type="http://schemas.openxmlformats.org/officeDocument/2006/relationships/slide" Target="slides/slide2.xml"/><Relationship Id="rId11" Type="http://schemas.openxmlformats.org/officeDocument/2006/relationships/slide" Target="slides/slide3.xml"/><Relationship Id="rId12" Type="http://schemas.openxmlformats.org/officeDocument/2006/relationships/slide" Target="slides/slide4.xml"/><Relationship Id="rId13" Type="http://schemas.openxmlformats.org/officeDocument/2006/relationships/slide" Target="slides/slide5.xml"/><Relationship Id="rId14" Type="http://schemas.openxmlformats.org/officeDocument/2006/relationships/slide" Target="slides/slide6.xml"/><Relationship Id="rId15" Type="http://schemas.openxmlformats.org/officeDocument/2006/relationships/slide" Target="slides/slide7.xml"/><Relationship Id="rId16" Type="http://schemas.openxmlformats.org/officeDocument/2006/relationships/slide" Target="slides/slide8.xml"/><Relationship Id="rId17" Type="http://schemas.openxmlformats.org/officeDocument/2006/relationships/slide" Target="slides/slide9.xml"/><Relationship Id="rId18" Type="http://schemas.openxmlformats.org/officeDocument/2006/relationships/slide" Target="slides/slide10.xml"/><Relationship Id="rId19" Type="http://schemas.openxmlformats.org/officeDocument/2006/relationships/slide" Target="slides/slide11.xml"/><Relationship Id="rId30" Type="http://schemas.openxmlformats.org/officeDocument/2006/relationships/slide" Target="slides/slide22.xml"/><Relationship Id="rId31" Type="http://schemas.openxmlformats.org/officeDocument/2006/relationships/slide" Target="slides/slide23.xml"/><Relationship Id="rId32" Type="http://schemas.openxmlformats.org/officeDocument/2006/relationships/slide" Target="slides/slide24.xml"/><Relationship Id="rId33" Type="http://schemas.openxmlformats.org/officeDocument/2006/relationships/slide" Target="slides/slide25.xml"/><Relationship Id="rId34" Type="http://schemas.openxmlformats.org/officeDocument/2006/relationships/slide" Target="slides/slide26.xml"/><Relationship Id="rId35" Type="http://schemas.openxmlformats.org/officeDocument/2006/relationships/slide" Target="slides/slide27.xml"/><Relationship Id="rId36" Type="http://schemas.openxmlformats.org/officeDocument/2006/relationships/slide" Target="slides/slide28.xml"/><Relationship Id="rId37" Type="http://schemas.openxmlformats.org/officeDocument/2006/relationships/slide" Target="slides/slide29.xml"/><Relationship Id="rId38" Type="http://schemas.openxmlformats.org/officeDocument/2006/relationships/slide" Target="slides/slide30.xml"/><Relationship Id="rId39" Type="http://schemas.openxmlformats.org/officeDocument/2006/relationships/slide" Target="slides/slide31.xml"/><Relationship Id="rId50" Type="http://schemas.openxmlformats.org/officeDocument/2006/relationships/slide" Target="slides/slide42.xml"/><Relationship Id="rId51" Type="http://schemas.openxmlformats.org/officeDocument/2006/relationships/slide" Target="slides/slide43.xml"/><Relationship Id="rId52" Type="http://schemas.openxmlformats.org/officeDocument/2006/relationships/slide" Target="slides/slide44.xml"/><Relationship Id="rId53" Type="http://schemas.openxmlformats.org/officeDocument/2006/relationships/slide" Target="slides/slide45.xml"/><Relationship Id="rId54" Type="http://schemas.openxmlformats.org/officeDocument/2006/relationships/slide" Target="slides/slide46.xml"/><Relationship Id="rId55" Type="http://schemas.openxmlformats.org/officeDocument/2006/relationships/slide" Target="slides/slide47.xml"/><Relationship Id="rId56" Type="http://schemas.openxmlformats.org/officeDocument/2006/relationships/slide" Target="slides/slide48.xml"/><Relationship Id="rId57" Type="http://schemas.openxmlformats.org/officeDocument/2006/relationships/slide" Target="slides/slide49.xml"/><Relationship Id="rId58" Type="http://schemas.openxmlformats.org/officeDocument/2006/relationships/slide" Target="slides/slide50.xml"/><Relationship Id="rId59" Type="http://schemas.openxmlformats.org/officeDocument/2006/relationships/slide" Target="slides/slide51.xml"/><Relationship Id="rId70" Type="http://schemas.openxmlformats.org/officeDocument/2006/relationships/slide" Target="slides/slide62.xml"/><Relationship Id="rId71" Type="http://schemas.openxmlformats.org/officeDocument/2006/relationships/slide" Target="slides/slide63.xml"/><Relationship Id="rId72" Type="http://schemas.openxmlformats.org/officeDocument/2006/relationships/slide" Target="slides/slide64.xml"/><Relationship Id="rId73" Type="http://schemas.openxmlformats.org/officeDocument/2006/relationships/slide" Target="slides/slide65.xml"/><Relationship Id="rId74" Type="http://schemas.openxmlformats.org/officeDocument/2006/relationships/slide" Target="slides/slide66.xml"/><Relationship Id="rId75" Type="http://schemas.openxmlformats.org/officeDocument/2006/relationships/slide" Target="slides/slide67.xml"/><Relationship Id="rId76" Type="http://schemas.openxmlformats.org/officeDocument/2006/relationships/slide" Target="slides/slide68.xml"/><Relationship Id="rId77" Type="http://schemas.openxmlformats.org/officeDocument/2006/relationships/slide" Target="slides/slide69.xml"/><Relationship Id="rId78" Type="http://schemas.openxmlformats.org/officeDocument/2006/relationships/slide" Target="slides/slide70.xml"/><Relationship Id="rId79" Type="http://schemas.openxmlformats.org/officeDocument/2006/relationships/slide" Target="slides/slide71.xml"/><Relationship Id="rId90" Type="http://schemas.openxmlformats.org/officeDocument/2006/relationships/tableStyles" Target="tableStyles.xml"/><Relationship Id="rId20" Type="http://schemas.openxmlformats.org/officeDocument/2006/relationships/slide" Target="slides/slide12.xml"/><Relationship Id="rId21" Type="http://schemas.openxmlformats.org/officeDocument/2006/relationships/slide" Target="slides/slide13.xml"/><Relationship Id="rId22" Type="http://schemas.openxmlformats.org/officeDocument/2006/relationships/slide" Target="slides/slide14.xml"/><Relationship Id="rId23" Type="http://schemas.openxmlformats.org/officeDocument/2006/relationships/slide" Target="slides/slide15.xml"/><Relationship Id="rId24" Type="http://schemas.openxmlformats.org/officeDocument/2006/relationships/slide" Target="slides/slide16.xml"/><Relationship Id="rId25" Type="http://schemas.openxmlformats.org/officeDocument/2006/relationships/slide" Target="slides/slide17.xml"/><Relationship Id="rId26" Type="http://schemas.openxmlformats.org/officeDocument/2006/relationships/slide" Target="slides/slide18.xml"/><Relationship Id="rId27" Type="http://schemas.openxmlformats.org/officeDocument/2006/relationships/slide" Target="slides/slide19.xml"/><Relationship Id="rId28" Type="http://schemas.openxmlformats.org/officeDocument/2006/relationships/slide" Target="slides/slide20.xml"/><Relationship Id="rId29" Type="http://schemas.openxmlformats.org/officeDocument/2006/relationships/slide" Target="slides/slide21.xml"/><Relationship Id="rId40" Type="http://schemas.openxmlformats.org/officeDocument/2006/relationships/slide" Target="slides/slide32.xml"/><Relationship Id="rId41" Type="http://schemas.openxmlformats.org/officeDocument/2006/relationships/slide" Target="slides/slide33.xml"/><Relationship Id="rId42" Type="http://schemas.openxmlformats.org/officeDocument/2006/relationships/slide" Target="slides/slide34.xml"/><Relationship Id="rId43" Type="http://schemas.openxmlformats.org/officeDocument/2006/relationships/slide" Target="slides/slide35.xml"/><Relationship Id="rId44" Type="http://schemas.openxmlformats.org/officeDocument/2006/relationships/slide" Target="slides/slide36.xml"/><Relationship Id="rId45" Type="http://schemas.openxmlformats.org/officeDocument/2006/relationships/slide" Target="slides/slide37.xml"/><Relationship Id="rId46" Type="http://schemas.openxmlformats.org/officeDocument/2006/relationships/slide" Target="slides/slide38.xml"/><Relationship Id="rId47" Type="http://schemas.openxmlformats.org/officeDocument/2006/relationships/slide" Target="slides/slide39.xml"/><Relationship Id="rId48" Type="http://schemas.openxmlformats.org/officeDocument/2006/relationships/slide" Target="slides/slide40.xml"/><Relationship Id="rId49" Type="http://schemas.openxmlformats.org/officeDocument/2006/relationships/slide" Target="slides/slide41.xml"/><Relationship Id="rId60" Type="http://schemas.openxmlformats.org/officeDocument/2006/relationships/slide" Target="slides/slide52.xml"/><Relationship Id="rId61" Type="http://schemas.openxmlformats.org/officeDocument/2006/relationships/slide" Target="slides/slide53.xml"/><Relationship Id="rId62" Type="http://schemas.openxmlformats.org/officeDocument/2006/relationships/slide" Target="slides/slide54.xml"/><Relationship Id="rId63" Type="http://schemas.openxmlformats.org/officeDocument/2006/relationships/slide" Target="slides/slide55.xml"/><Relationship Id="rId64" Type="http://schemas.openxmlformats.org/officeDocument/2006/relationships/slide" Target="slides/slide56.xml"/><Relationship Id="rId65" Type="http://schemas.openxmlformats.org/officeDocument/2006/relationships/slide" Target="slides/slide57.xml"/><Relationship Id="rId66" Type="http://schemas.openxmlformats.org/officeDocument/2006/relationships/slide" Target="slides/slide58.xml"/><Relationship Id="rId67" Type="http://schemas.openxmlformats.org/officeDocument/2006/relationships/slide" Target="slides/slide59.xml"/><Relationship Id="rId68" Type="http://schemas.openxmlformats.org/officeDocument/2006/relationships/slide" Target="slides/slide60.xml"/><Relationship Id="rId69" Type="http://schemas.openxmlformats.org/officeDocument/2006/relationships/slide" Target="slides/slide61.xml"/><Relationship Id="rId80" Type="http://schemas.openxmlformats.org/officeDocument/2006/relationships/slide" Target="slides/slide72.xml"/><Relationship Id="rId81" Type="http://schemas.openxmlformats.org/officeDocument/2006/relationships/slide" Target="slides/slide73.xml"/><Relationship Id="rId82" Type="http://schemas.openxmlformats.org/officeDocument/2006/relationships/slide" Target="slides/slide74.xml"/><Relationship Id="rId83" Type="http://schemas.openxmlformats.org/officeDocument/2006/relationships/slide" Target="slides/slide75.xml"/><Relationship Id="rId84" Type="http://schemas.openxmlformats.org/officeDocument/2006/relationships/slide" Target="slides/slide76.xml"/><Relationship Id="rId85" Type="http://schemas.openxmlformats.org/officeDocument/2006/relationships/notesMaster" Target="notesMasters/notesMaster1.xml"/><Relationship Id="rId86" Type="http://schemas.openxmlformats.org/officeDocument/2006/relationships/handoutMaster" Target="handoutMasters/handoutMaster1.xml"/><Relationship Id="rId87" Type="http://schemas.openxmlformats.org/officeDocument/2006/relationships/presProps" Target="presProps.xml"/><Relationship Id="rId88" Type="http://schemas.openxmlformats.org/officeDocument/2006/relationships/viewProps" Target="viewProps.xml"/><Relationship Id="rId89"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89.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6A44A2BD-BEE2-9641-8A02-F029A714C0BB}" type="datetimeFigureOut">
              <a:rPr lang="en-US" smtClean="0"/>
              <a:t>2/22/17</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FFFDF689-81F5-4A43-8567-712382D3F54E}" type="slidenum">
              <a:rPr lang="en-US" smtClean="0"/>
              <a:t>‹#›</a:t>
            </a:fld>
            <a:endParaRPr lang="en-US"/>
          </a:p>
        </p:txBody>
      </p:sp>
    </p:spTree>
    <p:extLst>
      <p:ext uri="{BB962C8B-B14F-4D97-AF65-F5344CB8AC3E}">
        <p14:creationId xmlns:p14="http://schemas.microsoft.com/office/powerpoint/2010/main" val="240172085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88A483B-C179-9F4D-8C74-0D42B7E6DCE0}" type="datetimeFigureOut">
              <a:rPr lang="en-US" smtClean="0"/>
              <a:t>2/22/17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42E9DFA-E443-A146-AAB3-1F418BB1A2E6}" type="slidenum">
              <a:rPr lang="en-US" smtClean="0"/>
              <a:t>‹#›</a:t>
            </a:fld>
            <a:endParaRPr lang="en-US"/>
          </a:p>
        </p:txBody>
      </p:sp>
    </p:spTree>
    <p:extLst>
      <p:ext uri="{BB962C8B-B14F-4D97-AF65-F5344CB8AC3E}">
        <p14:creationId xmlns:p14="http://schemas.microsoft.com/office/powerpoint/2010/main" val="2100876476"/>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2E9DFA-E443-A146-AAB3-1F418BB1A2E6}" type="slidenum">
              <a:rPr lang="en-US" smtClean="0"/>
              <a:t>1</a:t>
            </a:fld>
            <a:endParaRPr lang="en-US"/>
          </a:p>
        </p:txBody>
      </p:sp>
    </p:spTree>
    <p:extLst>
      <p:ext uri="{BB962C8B-B14F-4D97-AF65-F5344CB8AC3E}">
        <p14:creationId xmlns:p14="http://schemas.microsoft.com/office/powerpoint/2010/main" val="16530366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smtClean="0"/>
          </a:p>
          <a:p>
            <a:r>
              <a:rPr lang="en-US" dirty="0" smtClean="0"/>
              <a:t>Thank</a:t>
            </a:r>
            <a:r>
              <a:rPr lang="en-US" baseline="0" dirty="0" smtClean="0"/>
              <a:t> organizers. </a:t>
            </a:r>
            <a:endParaRPr lang="en-US" dirty="0" smtClean="0"/>
          </a:p>
          <a:p>
            <a:r>
              <a:rPr lang="en-US" dirty="0" smtClean="0"/>
              <a:t>I</a:t>
            </a:r>
            <a:r>
              <a:rPr lang="en-US" baseline="0" dirty="0" smtClean="0"/>
              <a:t> am very excited to discuss a new initiative that we are developing and implementing at Virginia Tech to bring Data Driven Governance to our local governments and communities</a:t>
            </a:r>
            <a:endParaRPr lang="en-US" dirty="0" smtClean="0"/>
          </a:p>
          <a:p>
            <a:endParaRPr lang="en-US" dirty="0"/>
          </a:p>
        </p:txBody>
      </p:sp>
      <p:sp>
        <p:nvSpPr>
          <p:cNvPr id="4" name="Slide Number Placeholder 3"/>
          <p:cNvSpPr>
            <a:spLocks noGrp="1"/>
          </p:cNvSpPr>
          <p:nvPr>
            <p:ph type="sldNum" sz="quarter" idx="10"/>
          </p:nvPr>
        </p:nvSpPr>
        <p:spPr/>
        <p:txBody>
          <a:bodyPr/>
          <a:lstStyle/>
          <a:p>
            <a:fld id="{242E9DFA-E443-A146-AAB3-1F418BB1A2E6}" type="slidenum">
              <a:rPr lang="en-US" smtClean="0"/>
              <a:t>16</a:t>
            </a:fld>
            <a:endParaRPr lang="en-US"/>
          </a:p>
        </p:txBody>
      </p:sp>
    </p:spTree>
    <p:extLst>
      <p:ext uri="{BB962C8B-B14F-4D97-AF65-F5344CB8AC3E}">
        <p14:creationId xmlns:p14="http://schemas.microsoft.com/office/powerpoint/2010/main" val="12517385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12,206 suspects’ ages = 0, so it's not just a fluke (i.e.</a:t>
            </a:r>
            <a:r>
              <a:rPr lang="en-US" baseline="0" dirty="0" smtClean="0"/>
              <a:t> victims under the age of 1)</a:t>
            </a:r>
          </a:p>
          <a:p>
            <a:pPr marL="171450" indent="-171450">
              <a:buFontTx/>
              <a:buChar char="-"/>
            </a:pPr>
            <a:r>
              <a:rPr lang="en-US" baseline="0" dirty="0" smtClean="0"/>
              <a:t>For </a:t>
            </a:r>
            <a:r>
              <a:rPr lang="en-US" baseline="0" dirty="0" err="1" smtClean="0"/>
              <a:t>explorat</a:t>
            </a:r>
            <a:endParaRPr lang="en-US" baseline="0" dirty="0" smtClean="0"/>
          </a:p>
          <a:p>
            <a:pPr marL="171450" indent="-171450">
              <a:buFontTx/>
              <a:buChar char="-"/>
            </a:pPr>
            <a:endParaRPr lang="en-US" baseline="0" dirty="0" smtClean="0"/>
          </a:p>
          <a:p>
            <a:pPr marL="0" indent="0">
              <a:spcBef>
                <a:spcPts val="0"/>
              </a:spcBef>
              <a:buClrTx/>
              <a:buSzTx/>
              <a:buNone/>
            </a:pPr>
            <a:r>
              <a:rPr lang="en-US" sz="1200" dirty="0" err="1" smtClean="0"/>
              <a:t>str_replace</a:t>
            </a:r>
            <a:r>
              <a:rPr lang="en-US" sz="1200" dirty="0" smtClean="0"/>
              <a:t>(string = </a:t>
            </a:r>
            <a:r>
              <a:rPr lang="en-US" sz="1200" dirty="0" err="1" smtClean="0"/>
              <a:t>cfs.table$Received_Date_Time</a:t>
            </a:r>
            <a:r>
              <a:rPr lang="en-US" sz="1200" dirty="0" smtClean="0"/>
              <a:t>, pattern = "/", replacement = "-")</a:t>
            </a:r>
          </a:p>
          <a:p>
            <a:pPr marL="0" indent="0">
              <a:spcBef>
                <a:spcPts val="0"/>
              </a:spcBef>
              <a:buClrTx/>
              <a:buSzTx/>
              <a:buNone/>
            </a:pPr>
            <a:r>
              <a:rPr lang="en-US" sz="1200" dirty="0" err="1" smtClean="0"/>
              <a:t>as.POSIXct</a:t>
            </a:r>
            <a:r>
              <a:rPr lang="en-US" sz="1200" dirty="0" smtClean="0"/>
              <a:t>(</a:t>
            </a:r>
            <a:r>
              <a:rPr lang="en-US" sz="1200" dirty="0" err="1" smtClean="0"/>
              <a:t>strptime</a:t>
            </a:r>
            <a:r>
              <a:rPr lang="en-US" sz="1200" dirty="0" smtClean="0"/>
              <a:t>(</a:t>
            </a:r>
            <a:r>
              <a:rPr lang="en-US" sz="1200" dirty="0" err="1" smtClean="0"/>
              <a:t>cfs.table$Received_Date_Time</a:t>
            </a:r>
            <a:r>
              <a:rPr lang="en-US" sz="1200" dirty="0" smtClean="0"/>
              <a:t>, </a:t>
            </a:r>
          </a:p>
          <a:p>
            <a:pPr marL="0" indent="0">
              <a:spcBef>
                <a:spcPts val="0"/>
              </a:spcBef>
              <a:buClrTx/>
              <a:buSzTx/>
              <a:buNone/>
            </a:pPr>
            <a:r>
              <a:rPr lang="en-US" sz="1200" dirty="0" smtClean="0"/>
              <a:t>		 format = "%m-%d-%Y %I:%M:%OS %p"))</a:t>
            </a:r>
          </a:p>
          <a:p>
            <a:pPr marL="171450" indent="-171450">
              <a:buFontTx/>
              <a:buChar char="-"/>
            </a:pPr>
            <a:r>
              <a:rPr lang="en-US" baseline="0" dirty="0" err="1" smtClean="0"/>
              <a:t>ory</a:t>
            </a:r>
            <a:r>
              <a:rPr lang="en-US" baseline="0" dirty="0" smtClean="0"/>
              <a:t> analysis, I’ve just been filtering data to exclude ages =0 and &gt;100, but we should remove those rows before continuing</a:t>
            </a:r>
          </a:p>
          <a:p>
            <a:pPr marL="171450" indent="-171450">
              <a:buFontTx/>
              <a:buChar char="-"/>
            </a:pPr>
            <a:endParaRPr lang="en-US" baseline="0" dirty="0" smtClean="0"/>
          </a:p>
          <a:p>
            <a:pPr marL="171450" indent="-171450">
              <a:buFontTx/>
              <a:buChar char="-"/>
            </a:pPr>
            <a:r>
              <a:rPr lang="en-US" baseline="0" dirty="0" smtClean="0"/>
              <a:t>Need to search </a:t>
            </a:r>
            <a:r>
              <a:rPr lang="en-US" baseline="0" dirty="0" err="1" smtClean="0"/>
              <a:t>cfs</a:t>
            </a:r>
            <a:r>
              <a:rPr lang="en-US" baseline="0" dirty="0" smtClean="0"/>
              <a:t>-dispatched, for all 5 types, convert them separately, then reassign them to correct </a:t>
            </a:r>
            <a:r>
              <a:rPr lang="en-US" baseline="0" dirty="0" err="1" smtClean="0"/>
              <a:t>Call_No</a:t>
            </a:r>
            <a:endParaRPr lang="en-US" baseline="0" dirty="0" smtClean="0"/>
          </a:p>
          <a:p>
            <a:pPr marL="171450" indent="-171450">
              <a:buFontTx/>
              <a:buChar char="-"/>
            </a:pPr>
            <a:r>
              <a:rPr lang="en-US" baseline="0" dirty="0" smtClean="0"/>
              <a:t>Still working on converting within data tables</a:t>
            </a:r>
          </a:p>
          <a:p>
            <a:pPr marL="171450" indent="-171450">
              <a:buFontTx/>
              <a:buChar char="-"/>
            </a:pPr>
            <a:r>
              <a:rPr lang="en-US" baseline="0" dirty="0" smtClean="0"/>
              <a:t>Converted </a:t>
            </a:r>
            <a:r>
              <a:rPr lang="en-US" baseline="0" dirty="0" err="1" smtClean="0"/>
              <a:t>lat</a:t>
            </a:r>
            <a:r>
              <a:rPr lang="en-US" baseline="0" dirty="0" smtClean="0"/>
              <a:t>/longs in Police Beat shapefile, so we’re able to map Beat now</a:t>
            </a:r>
            <a:endParaRPr lang="en-US" dirty="0" smtClean="0"/>
          </a:p>
          <a:p>
            <a:pPr marL="171450" indent="-171450">
              <a:buFontTx/>
              <a:buChar char="-"/>
            </a:pPr>
            <a:endParaRPr lang="en-US" dirty="0"/>
          </a:p>
        </p:txBody>
      </p:sp>
      <p:sp>
        <p:nvSpPr>
          <p:cNvPr id="4" name="Slide Number Placeholder 3"/>
          <p:cNvSpPr>
            <a:spLocks noGrp="1"/>
          </p:cNvSpPr>
          <p:nvPr>
            <p:ph type="sldNum" idx="10"/>
          </p:nvPr>
        </p:nvSpPr>
        <p:spPr/>
        <p:txBody>
          <a:bodyPr/>
          <a:lstStyle/>
          <a:p>
            <a:pPr marL="0" marR="0" lvl="0" indent="0" algn="r" rtl="0">
              <a:lnSpc>
                <a:spcPct val="100000"/>
              </a:lnSpc>
              <a:spcBef>
                <a:spcPts val="0"/>
              </a:spcBef>
              <a:spcAft>
                <a:spcPts val="0"/>
              </a:spcAft>
              <a:buClr>
                <a:schemeClr val="dk1"/>
              </a:buClr>
              <a:buSzPct val="25000"/>
              <a:buFont typeface="Arial Narrow"/>
              <a:buNone/>
            </a:pPr>
            <a:fld id="{00000000-1234-1234-1234-123412341234}" type="slidenum">
              <a:rPr lang="en-US" sz="1200" b="0" i="0" u="none" strike="noStrike" cap="none" smtClean="0">
                <a:solidFill>
                  <a:schemeClr val="dk1"/>
                </a:solidFill>
                <a:latin typeface="Arial Narrow"/>
                <a:ea typeface="Arial Narrow"/>
                <a:cs typeface="Arial Narrow"/>
                <a:sym typeface="Arial Narrow"/>
              </a:rPr>
              <a:t>22</a:t>
            </a:fld>
            <a:endParaRPr lang="en-US" sz="1200" b="0" i="0" u="none" strike="noStrike" cap="none">
              <a:solidFill>
                <a:schemeClr val="dk1"/>
              </a:solidFill>
              <a:latin typeface="Arial Narrow"/>
              <a:ea typeface="Arial Narrow"/>
              <a:cs typeface="Arial Narrow"/>
              <a:sym typeface="Arial Narrow"/>
            </a:endParaRPr>
          </a:p>
        </p:txBody>
      </p:sp>
    </p:spTree>
    <p:extLst>
      <p:ext uri="{BB962C8B-B14F-4D97-AF65-F5344CB8AC3E}">
        <p14:creationId xmlns:p14="http://schemas.microsoft.com/office/powerpoint/2010/main" val="5066339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smtClean="0"/>
          </a:p>
          <a:p>
            <a:r>
              <a:rPr lang="en-US" dirty="0" smtClean="0"/>
              <a:t>Thank</a:t>
            </a:r>
            <a:r>
              <a:rPr lang="en-US" baseline="0" dirty="0" smtClean="0"/>
              <a:t> organizers. </a:t>
            </a:r>
            <a:endParaRPr lang="en-US" dirty="0" smtClean="0"/>
          </a:p>
          <a:p>
            <a:r>
              <a:rPr lang="en-US" dirty="0" smtClean="0"/>
              <a:t>I</a:t>
            </a:r>
            <a:r>
              <a:rPr lang="en-US" baseline="0" dirty="0" smtClean="0"/>
              <a:t> am very excited to discuss a new initiative that we are developing and implementing at Virginia Tech to bring Data Driven Governance to our local governments and communities</a:t>
            </a:r>
            <a:endParaRPr lang="en-US" dirty="0" smtClean="0"/>
          </a:p>
          <a:p>
            <a:endParaRPr lang="en-US" dirty="0"/>
          </a:p>
        </p:txBody>
      </p:sp>
      <p:sp>
        <p:nvSpPr>
          <p:cNvPr id="4" name="Slide Number Placeholder 3"/>
          <p:cNvSpPr>
            <a:spLocks noGrp="1"/>
          </p:cNvSpPr>
          <p:nvPr>
            <p:ph type="sldNum" sz="quarter" idx="10"/>
          </p:nvPr>
        </p:nvSpPr>
        <p:spPr/>
        <p:txBody>
          <a:bodyPr/>
          <a:lstStyle/>
          <a:p>
            <a:fld id="{242E9DFA-E443-A146-AAB3-1F418BB1A2E6}" type="slidenum">
              <a:rPr lang="en-US" smtClean="0"/>
              <a:t>23</a:t>
            </a:fld>
            <a:endParaRPr lang="en-US"/>
          </a:p>
        </p:txBody>
      </p:sp>
    </p:spTree>
    <p:extLst>
      <p:ext uri="{BB962C8B-B14F-4D97-AF65-F5344CB8AC3E}">
        <p14:creationId xmlns:p14="http://schemas.microsoft.com/office/powerpoint/2010/main" val="19605927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COW - CHECK ON WELFARE</a:t>
            </a:r>
          </a:p>
          <a:p>
            <a:r>
              <a:rPr lang="en-US" dirty="0" smtClean="0"/>
              <a:t>FRAUD</a:t>
            </a:r>
          </a:p>
          <a:p>
            <a:r>
              <a:rPr lang="en-US" dirty="0" smtClean="0"/>
              <a:t>Boot</a:t>
            </a:r>
          </a:p>
          <a:p>
            <a:r>
              <a:rPr lang="en-US" dirty="0" smtClean="0"/>
              <a:t>AWI </a:t>
            </a:r>
            <a:r>
              <a:rPr lang="mr-IN" dirty="0" smtClean="0"/>
              <a:t>–</a:t>
            </a:r>
            <a:r>
              <a:rPr lang="en-US" dirty="0" smtClean="0"/>
              <a:t> ACCIDENT w Injury</a:t>
            </a:r>
          </a:p>
          <a:p>
            <a:endParaRPr lang="en-US" dirty="0" smtClean="0"/>
          </a:p>
          <a:p>
            <a:r>
              <a:rPr lang="en-US" dirty="0" smtClean="0"/>
              <a:t>SHOP </a:t>
            </a:r>
          </a:p>
          <a:p>
            <a:r>
              <a:rPr lang="en-US" dirty="0" smtClean="0"/>
              <a:t>SS </a:t>
            </a:r>
            <a:r>
              <a:rPr lang="mr-IN" dirty="0" smtClean="0"/>
              <a:t>–</a:t>
            </a:r>
            <a:r>
              <a:rPr lang="en-US" dirty="0" smtClean="0"/>
              <a:t> Subject Stop</a:t>
            </a:r>
          </a:p>
          <a:p>
            <a:endParaRPr lang="en-US" dirty="0" smtClean="0"/>
          </a:p>
          <a:p>
            <a:r>
              <a:rPr lang="en-US" dirty="0" smtClean="0"/>
              <a:t>ADMIN </a:t>
            </a:r>
            <a:r>
              <a:rPr lang="mr-IN" dirty="0" smtClean="0"/>
              <a:t>–</a:t>
            </a:r>
            <a:r>
              <a:rPr lang="en-US" dirty="0" smtClean="0"/>
              <a:t> Admin services</a:t>
            </a:r>
          </a:p>
          <a:p>
            <a:r>
              <a:rPr lang="en-US" dirty="0" smtClean="0"/>
              <a:t>TRES</a:t>
            </a:r>
            <a:endParaRPr lang="en-US" dirty="0"/>
          </a:p>
        </p:txBody>
      </p:sp>
      <p:sp>
        <p:nvSpPr>
          <p:cNvPr id="4" name="Slide Number Placeholder 3"/>
          <p:cNvSpPr>
            <a:spLocks noGrp="1"/>
          </p:cNvSpPr>
          <p:nvPr>
            <p:ph type="sldNum" sz="quarter" idx="10"/>
          </p:nvPr>
        </p:nvSpPr>
        <p:spPr/>
        <p:txBody>
          <a:bodyPr/>
          <a:lstStyle/>
          <a:p>
            <a:fld id="{242E9DFA-E443-A146-AAB3-1F418BB1A2E6}" type="slidenum">
              <a:rPr lang="en-US" smtClean="0"/>
              <a:t>25</a:t>
            </a:fld>
            <a:endParaRPr lang="en-US"/>
          </a:p>
        </p:txBody>
      </p:sp>
    </p:spTree>
    <p:extLst>
      <p:ext uri="{BB962C8B-B14F-4D97-AF65-F5344CB8AC3E}">
        <p14:creationId xmlns:p14="http://schemas.microsoft.com/office/powerpoint/2010/main" val="14245761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COW - CHECK ON WELFARE</a:t>
            </a:r>
          </a:p>
          <a:p>
            <a:r>
              <a:rPr lang="en-US" dirty="0" smtClean="0"/>
              <a:t>FRAUD</a:t>
            </a:r>
          </a:p>
          <a:p>
            <a:r>
              <a:rPr lang="en-US" dirty="0" smtClean="0"/>
              <a:t>Boot</a:t>
            </a:r>
          </a:p>
          <a:p>
            <a:r>
              <a:rPr lang="en-US" dirty="0" smtClean="0"/>
              <a:t>AWI </a:t>
            </a:r>
            <a:r>
              <a:rPr lang="mr-IN" dirty="0" smtClean="0"/>
              <a:t>–</a:t>
            </a:r>
            <a:r>
              <a:rPr lang="en-US" dirty="0" smtClean="0"/>
              <a:t> ACCIDENT w Injury</a:t>
            </a:r>
          </a:p>
          <a:p>
            <a:endParaRPr lang="en-US" dirty="0" smtClean="0"/>
          </a:p>
          <a:p>
            <a:r>
              <a:rPr lang="en-US" dirty="0" smtClean="0"/>
              <a:t>SHOP </a:t>
            </a:r>
          </a:p>
          <a:p>
            <a:r>
              <a:rPr lang="en-US" dirty="0" smtClean="0"/>
              <a:t>SS </a:t>
            </a:r>
            <a:r>
              <a:rPr lang="mr-IN" dirty="0" smtClean="0"/>
              <a:t>–</a:t>
            </a:r>
            <a:r>
              <a:rPr lang="en-US" dirty="0" smtClean="0"/>
              <a:t> Subject Stop</a:t>
            </a:r>
          </a:p>
          <a:p>
            <a:endParaRPr lang="en-US" dirty="0" smtClean="0"/>
          </a:p>
          <a:p>
            <a:r>
              <a:rPr lang="en-US" dirty="0" smtClean="0"/>
              <a:t>ADMIN </a:t>
            </a:r>
            <a:r>
              <a:rPr lang="mr-IN" dirty="0" smtClean="0"/>
              <a:t>–</a:t>
            </a:r>
            <a:r>
              <a:rPr lang="en-US" dirty="0" smtClean="0"/>
              <a:t> Admin services</a:t>
            </a:r>
          </a:p>
          <a:p>
            <a:r>
              <a:rPr lang="en-US" dirty="0" smtClean="0"/>
              <a:t>TRES</a:t>
            </a:r>
            <a:endParaRPr lang="en-US" dirty="0"/>
          </a:p>
        </p:txBody>
      </p:sp>
      <p:sp>
        <p:nvSpPr>
          <p:cNvPr id="4" name="Slide Number Placeholder 3"/>
          <p:cNvSpPr>
            <a:spLocks noGrp="1"/>
          </p:cNvSpPr>
          <p:nvPr>
            <p:ph type="sldNum" sz="quarter" idx="10"/>
          </p:nvPr>
        </p:nvSpPr>
        <p:spPr/>
        <p:txBody>
          <a:bodyPr/>
          <a:lstStyle/>
          <a:p>
            <a:fld id="{242E9DFA-E443-A146-AAB3-1F418BB1A2E6}" type="slidenum">
              <a:rPr lang="en-US" smtClean="0"/>
              <a:t>26</a:t>
            </a:fld>
            <a:endParaRPr lang="en-US"/>
          </a:p>
        </p:txBody>
      </p:sp>
    </p:spTree>
    <p:extLst>
      <p:ext uri="{BB962C8B-B14F-4D97-AF65-F5344CB8AC3E}">
        <p14:creationId xmlns:p14="http://schemas.microsoft.com/office/powerpoint/2010/main" val="7256705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smtClean="0"/>
          </a:p>
          <a:p>
            <a:r>
              <a:rPr lang="en-US" dirty="0" smtClean="0"/>
              <a:t>Thank</a:t>
            </a:r>
            <a:r>
              <a:rPr lang="en-US" baseline="0" dirty="0" smtClean="0"/>
              <a:t> organizers. </a:t>
            </a:r>
            <a:endParaRPr lang="en-US" dirty="0" smtClean="0"/>
          </a:p>
          <a:p>
            <a:r>
              <a:rPr lang="en-US" dirty="0" smtClean="0"/>
              <a:t>I</a:t>
            </a:r>
            <a:r>
              <a:rPr lang="en-US" baseline="0" dirty="0" smtClean="0"/>
              <a:t> am very excited to discuss a new initiative that we are developing and implementing at Virginia Tech to bring Data Driven Governance to our local governments and communities</a:t>
            </a:r>
            <a:endParaRPr lang="en-US" dirty="0" smtClean="0"/>
          </a:p>
          <a:p>
            <a:endParaRPr lang="en-US" dirty="0"/>
          </a:p>
        </p:txBody>
      </p:sp>
      <p:sp>
        <p:nvSpPr>
          <p:cNvPr id="4" name="Slide Number Placeholder 3"/>
          <p:cNvSpPr>
            <a:spLocks noGrp="1"/>
          </p:cNvSpPr>
          <p:nvPr>
            <p:ph type="sldNum" sz="quarter" idx="10"/>
          </p:nvPr>
        </p:nvSpPr>
        <p:spPr/>
        <p:txBody>
          <a:bodyPr/>
          <a:lstStyle/>
          <a:p>
            <a:fld id="{242E9DFA-E443-A146-AAB3-1F418BB1A2E6}" type="slidenum">
              <a:rPr lang="en-US" smtClean="0"/>
              <a:t>33</a:t>
            </a:fld>
            <a:endParaRPr lang="en-US"/>
          </a:p>
        </p:txBody>
      </p:sp>
    </p:spTree>
    <p:extLst>
      <p:ext uri="{BB962C8B-B14F-4D97-AF65-F5344CB8AC3E}">
        <p14:creationId xmlns:p14="http://schemas.microsoft.com/office/powerpoint/2010/main" val="12853690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Data Driven Governance is maturing in Arlington</a:t>
            </a:r>
          </a:p>
          <a:p>
            <a:pPr marL="228600" indent="-228600">
              <a:buFont typeface="+mj-lt"/>
              <a:buAutoNum type="arabicPeriod"/>
            </a:pPr>
            <a:r>
              <a:rPr lang="en-US" dirty="0" smtClean="0"/>
              <a:t>3 departments are interested in overlapping issues</a:t>
            </a:r>
          </a:p>
          <a:p>
            <a:pPr marL="228600" indent="-228600">
              <a:buFont typeface="+mj-lt"/>
              <a:buAutoNum type="arabicPeriod"/>
            </a:pPr>
            <a:r>
              <a:rPr lang="en-US" dirty="0" smtClean="0"/>
              <a:t>Conduct situational awareness as 1st step</a:t>
            </a:r>
          </a:p>
          <a:p>
            <a:pPr marL="685800" lvl="1" indent="-228600">
              <a:buFont typeface="+mj-lt"/>
              <a:buAutoNum type="alphaLcPeriod"/>
            </a:pPr>
            <a:r>
              <a:rPr lang="en-US" dirty="0" smtClean="0"/>
              <a:t>who is NOT using their services</a:t>
            </a:r>
          </a:p>
          <a:p>
            <a:pPr marL="685800" lvl="1" indent="-228600">
              <a:buFont typeface="+mj-lt"/>
              <a:buAutoNum type="alphaLcPeriod"/>
            </a:pPr>
            <a:r>
              <a:rPr lang="en-US" dirty="0" smtClean="0"/>
              <a:t>what are potential reasons?</a:t>
            </a:r>
          </a:p>
          <a:p>
            <a:pPr marL="685800" lvl="1" indent="-228600">
              <a:buFont typeface="+mj-lt"/>
              <a:buAutoNum type="alphaLcPeriod"/>
            </a:pPr>
            <a:r>
              <a:rPr lang="en-US" dirty="0" smtClean="0"/>
              <a:t>what are neighborhood characteristics?</a:t>
            </a:r>
          </a:p>
          <a:p>
            <a:pPr marL="228600" indent="-228600">
              <a:buFont typeface="+mj-lt"/>
              <a:buAutoNum type="arabicPeriod"/>
            </a:pPr>
            <a:r>
              <a:rPr lang="en-US" dirty="0" smtClean="0"/>
              <a:t>“Paint” picture of Arlington  - demographics, transportation routes and options, schools, and other sources of data. </a:t>
            </a:r>
            <a:endParaRPr lang="en-US" dirty="0"/>
          </a:p>
        </p:txBody>
      </p:sp>
      <p:sp>
        <p:nvSpPr>
          <p:cNvPr id="4" name="Slide Number Placeholder 3"/>
          <p:cNvSpPr>
            <a:spLocks noGrp="1"/>
          </p:cNvSpPr>
          <p:nvPr>
            <p:ph type="sldNum" sz="quarter" idx="10"/>
          </p:nvPr>
        </p:nvSpPr>
        <p:spPr/>
        <p:txBody>
          <a:bodyPr/>
          <a:lstStyle/>
          <a:p>
            <a:fld id="{242E9DFA-E443-A146-AAB3-1F418BB1A2E6}" type="slidenum">
              <a:rPr lang="en-US" smtClean="0"/>
              <a:t>34</a:t>
            </a:fld>
            <a:endParaRPr lang="en-US"/>
          </a:p>
        </p:txBody>
      </p:sp>
    </p:spTree>
    <p:extLst>
      <p:ext uri="{BB962C8B-B14F-4D97-AF65-F5344CB8AC3E}">
        <p14:creationId xmlns:p14="http://schemas.microsoft.com/office/powerpoint/2010/main" val="5368341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Data Driven Governance is maturing in Arlington</a:t>
            </a:r>
          </a:p>
          <a:p>
            <a:pPr marL="228600" indent="-228600">
              <a:buFont typeface="+mj-lt"/>
              <a:buAutoNum type="arabicPeriod"/>
            </a:pPr>
            <a:r>
              <a:rPr lang="en-US" dirty="0" smtClean="0"/>
              <a:t>3 departments are interested in overlapping issues</a:t>
            </a:r>
          </a:p>
          <a:p>
            <a:pPr marL="228600" indent="-228600">
              <a:buFont typeface="+mj-lt"/>
              <a:buAutoNum type="arabicPeriod"/>
            </a:pPr>
            <a:r>
              <a:rPr lang="en-US" dirty="0" smtClean="0"/>
              <a:t>Conduct situational awareness as 1st step</a:t>
            </a:r>
          </a:p>
          <a:p>
            <a:pPr marL="685800" lvl="1" indent="-228600">
              <a:buFont typeface="+mj-lt"/>
              <a:buAutoNum type="alphaLcPeriod"/>
            </a:pPr>
            <a:r>
              <a:rPr lang="en-US" dirty="0" smtClean="0"/>
              <a:t>who is NOT using their services</a:t>
            </a:r>
          </a:p>
          <a:p>
            <a:pPr marL="685800" lvl="1" indent="-228600">
              <a:buFont typeface="+mj-lt"/>
              <a:buAutoNum type="alphaLcPeriod"/>
            </a:pPr>
            <a:r>
              <a:rPr lang="en-US" dirty="0" smtClean="0"/>
              <a:t>what are potential reasons?</a:t>
            </a:r>
          </a:p>
          <a:p>
            <a:pPr marL="685800" lvl="1" indent="-228600">
              <a:buFont typeface="+mj-lt"/>
              <a:buAutoNum type="alphaLcPeriod"/>
            </a:pPr>
            <a:r>
              <a:rPr lang="en-US" dirty="0" smtClean="0"/>
              <a:t>what are neighborhood characteristics?</a:t>
            </a:r>
          </a:p>
          <a:p>
            <a:pPr marL="228600" indent="-228600">
              <a:buFont typeface="+mj-lt"/>
              <a:buAutoNum type="arabicPeriod"/>
            </a:pPr>
            <a:r>
              <a:rPr lang="en-US" dirty="0" smtClean="0"/>
              <a:t>“Paint” picture of Arlington  - demographics, transportation routes and options, schools, and other sources of data. </a:t>
            </a:r>
            <a:endParaRPr lang="en-US" dirty="0"/>
          </a:p>
        </p:txBody>
      </p:sp>
      <p:sp>
        <p:nvSpPr>
          <p:cNvPr id="4" name="Slide Number Placeholder 3"/>
          <p:cNvSpPr>
            <a:spLocks noGrp="1"/>
          </p:cNvSpPr>
          <p:nvPr>
            <p:ph type="sldNum" sz="quarter" idx="10"/>
          </p:nvPr>
        </p:nvSpPr>
        <p:spPr/>
        <p:txBody>
          <a:bodyPr/>
          <a:lstStyle/>
          <a:p>
            <a:fld id="{242E9DFA-E443-A146-AAB3-1F418BB1A2E6}" type="slidenum">
              <a:rPr lang="en-US" smtClean="0"/>
              <a:t>35</a:t>
            </a:fld>
            <a:endParaRPr lang="en-US"/>
          </a:p>
        </p:txBody>
      </p:sp>
    </p:spTree>
    <p:extLst>
      <p:ext uri="{BB962C8B-B14F-4D97-AF65-F5344CB8AC3E}">
        <p14:creationId xmlns:p14="http://schemas.microsoft.com/office/powerpoint/2010/main" val="97293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smtClean="0"/>
          </a:p>
          <a:p>
            <a:r>
              <a:rPr lang="en-US" dirty="0" smtClean="0"/>
              <a:t>Thank</a:t>
            </a:r>
            <a:r>
              <a:rPr lang="en-US" baseline="0" dirty="0" smtClean="0"/>
              <a:t> organizers. </a:t>
            </a:r>
            <a:endParaRPr lang="en-US" dirty="0" smtClean="0"/>
          </a:p>
          <a:p>
            <a:r>
              <a:rPr lang="en-US" dirty="0" smtClean="0"/>
              <a:t>I</a:t>
            </a:r>
            <a:r>
              <a:rPr lang="en-US" baseline="0" dirty="0" smtClean="0"/>
              <a:t> am very excited to discuss a new initiative that we are developing and implementing at Virginia Tech to bring Data Driven Governance to our local governments and communities</a:t>
            </a:r>
            <a:endParaRPr lang="en-US" dirty="0" smtClean="0"/>
          </a:p>
          <a:p>
            <a:endParaRPr lang="en-US" dirty="0"/>
          </a:p>
        </p:txBody>
      </p:sp>
      <p:sp>
        <p:nvSpPr>
          <p:cNvPr id="4" name="Slide Number Placeholder 3"/>
          <p:cNvSpPr>
            <a:spLocks noGrp="1"/>
          </p:cNvSpPr>
          <p:nvPr>
            <p:ph type="sldNum" sz="quarter" idx="10"/>
          </p:nvPr>
        </p:nvSpPr>
        <p:spPr/>
        <p:txBody>
          <a:bodyPr/>
          <a:lstStyle/>
          <a:p>
            <a:fld id="{242E9DFA-E443-A146-AAB3-1F418BB1A2E6}" type="slidenum">
              <a:rPr lang="en-US" smtClean="0"/>
              <a:t>41</a:t>
            </a:fld>
            <a:endParaRPr lang="en-US"/>
          </a:p>
        </p:txBody>
      </p:sp>
    </p:spTree>
    <p:extLst>
      <p:ext uri="{BB962C8B-B14F-4D97-AF65-F5344CB8AC3E}">
        <p14:creationId xmlns:p14="http://schemas.microsoft.com/office/powerpoint/2010/main" val="14831757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smtClean="0"/>
          </a:p>
          <a:p>
            <a:r>
              <a:rPr lang="en-US" dirty="0" smtClean="0"/>
              <a:t>Thank</a:t>
            </a:r>
            <a:r>
              <a:rPr lang="en-US" baseline="0" dirty="0" smtClean="0"/>
              <a:t> organizers. </a:t>
            </a:r>
            <a:endParaRPr lang="en-US" dirty="0" smtClean="0"/>
          </a:p>
          <a:p>
            <a:r>
              <a:rPr lang="en-US" dirty="0" smtClean="0"/>
              <a:t>I</a:t>
            </a:r>
            <a:r>
              <a:rPr lang="en-US" baseline="0" dirty="0" smtClean="0"/>
              <a:t> am very excited to discuss a new initiative that we are developing and implementing at Virginia Tech to bring Data Driven Governance to our local governments and communities</a:t>
            </a:r>
            <a:endParaRPr lang="en-US" dirty="0" smtClean="0"/>
          </a:p>
          <a:p>
            <a:endParaRPr lang="en-US" dirty="0"/>
          </a:p>
        </p:txBody>
      </p:sp>
      <p:sp>
        <p:nvSpPr>
          <p:cNvPr id="4" name="Slide Number Placeholder 3"/>
          <p:cNvSpPr>
            <a:spLocks noGrp="1"/>
          </p:cNvSpPr>
          <p:nvPr>
            <p:ph type="sldNum" sz="quarter" idx="10"/>
          </p:nvPr>
        </p:nvSpPr>
        <p:spPr/>
        <p:txBody>
          <a:bodyPr/>
          <a:lstStyle/>
          <a:p>
            <a:fld id="{242E9DFA-E443-A146-AAB3-1F418BB1A2E6}" type="slidenum">
              <a:rPr lang="en-US" smtClean="0"/>
              <a:t>48</a:t>
            </a:fld>
            <a:endParaRPr lang="en-US"/>
          </a:p>
        </p:txBody>
      </p:sp>
    </p:spTree>
    <p:extLst>
      <p:ext uri="{BB962C8B-B14F-4D97-AF65-F5344CB8AC3E}">
        <p14:creationId xmlns:p14="http://schemas.microsoft.com/office/powerpoint/2010/main" val="2917610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smtClean="0"/>
          </a:p>
          <a:p>
            <a:r>
              <a:rPr lang="en-US" dirty="0" smtClean="0"/>
              <a:t>First</a:t>
            </a:r>
            <a:r>
              <a:rPr lang="en-US" baseline="0" dirty="0" smtClean="0"/>
              <a:t>, let me tell you about our lab. </a:t>
            </a:r>
          </a:p>
          <a:p>
            <a:pPr marL="228600" lvl="0" indent="-228600">
              <a:buFont typeface="+mj-lt"/>
              <a:buAutoNum type="arabicPeriod"/>
            </a:pPr>
            <a:r>
              <a:rPr lang="en-US" sz="1200" b="1" kern="1200" dirty="0" smtClean="0">
                <a:solidFill>
                  <a:schemeClr val="tx1"/>
                </a:solidFill>
                <a:effectLst/>
                <a:latin typeface="+mn-lt"/>
                <a:ea typeface="+mn-ea"/>
                <a:cs typeface="+mn-cs"/>
              </a:rPr>
              <a:t>Our Social and Decision Analytics Lab is a relatively new activity in the BCI which</a:t>
            </a:r>
            <a:r>
              <a:rPr lang="en-US" sz="1200" kern="1200" dirty="0" smtClean="0">
                <a:solidFill>
                  <a:schemeClr val="tx1"/>
                </a:solidFill>
                <a:effectLst/>
                <a:latin typeface="+mn-lt"/>
                <a:ea typeface="+mn-ea"/>
                <a:cs typeface="+mn-cs"/>
              </a:rPr>
              <a:t> is 1 of 7 cross-disciplinary research institutes at VA Tech. </a:t>
            </a:r>
          </a:p>
          <a:p>
            <a:pPr marL="228600" indent="-228600">
              <a:buFont typeface="+mj-lt"/>
              <a:buAutoNum type="arabicPeriod"/>
            </a:pPr>
            <a:r>
              <a:rPr lang="en-US" sz="1200" b="1" kern="1200" dirty="0" smtClean="0">
                <a:solidFill>
                  <a:schemeClr val="tx1"/>
                </a:solidFill>
                <a:effectLst/>
                <a:latin typeface="+mn-lt"/>
                <a:ea typeface="+mn-ea"/>
                <a:cs typeface="+mn-cs"/>
              </a:rPr>
              <a:t>Our vision is to model massively interacting systems from molecules to policy to answer some of the most pressing challenges to human health, habitat, and well-being.</a:t>
            </a:r>
            <a:r>
              <a:rPr lang="en-US" dirty="0" smtClean="0">
                <a:effectLst/>
              </a:rPr>
              <a:t> </a:t>
            </a:r>
          </a:p>
          <a:p>
            <a:pPr marL="228600" lvl="0" indent="-228600">
              <a:buFont typeface="+mj-lt"/>
              <a:buAutoNum type="arabicPeriod"/>
            </a:pPr>
            <a:r>
              <a:rPr lang="en-US" sz="1200" b="1" kern="1200" dirty="0" smtClean="0">
                <a:solidFill>
                  <a:schemeClr val="tx1"/>
                </a:solidFill>
                <a:effectLst/>
                <a:latin typeface="+mn-lt"/>
                <a:ea typeface="+mn-ea"/>
                <a:cs typeface="+mn-cs"/>
              </a:rPr>
              <a:t>We are on the policy side of this</a:t>
            </a:r>
            <a:r>
              <a:rPr lang="en-US" sz="1200" b="1" kern="1200" baseline="0" dirty="0" smtClean="0">
                <a:solidFill>
                  <a:schemeClr val="tx1"/>
                </a:solidFill>
                <a:effectLst/>
                <a:latin typeface="+mn-lt"/>
                <a:ea typeface="+mn-ea"/>
                <a:cs typeface="+mn-cs"/>
              </a:rPr>
              <a:t> ambitious information biology initiative and are therefore </a:t>
            </a:r>
            <a:r>
              <a:rPr lang="en-US" sz="1200" b="1" kern="1200" dirty="0" smtClean="0">
                <a:solidFill>
                  <a:schemeClr val="tx1"/>
                </a:solidFill>
                <a:effectLst/>
                <a:latin typeface="+mn-lt"/>
                <a:ea typeface="+mn-ea"/>
                <a:cs typeface="+mn-cs"/>
              </a:rPr>
              <a:t>located in Arlington, VA to be close to policymakers at all levels. </a:t>
            </a:r>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242E9DFA-E443-A146-AAB3-1F418BB1A2E6}" type="slidenum">
              <a:rPr lang="en-US" smtClean="0"/>
              <a:t>2</a:t>
            </a:fld>
            <a:endParaRPr lang="en-US"/>
          </a:p>
        </p:txBody>
      </p:sp>
    </p:spTree>
    <p:extLst>
      <p:ext uri="{BB962C8B-B14F-4D97-AF65-F5344CB8AC3E}">
        <p14:creationId xmlns:p14="http://schemas.microsoft.com/office/powerpoint/2010/main" val="18041005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lvl="0"/>
            <a:r>
              <a:rPr lang="en-US" sz="1200" kern="1200" dirty="0" smtClean="0">
                <a:solidFill>
                  <a:schemeClr val="tx1"/>
                </a:solidFill>
                <a:effectLst/>
                <a:latin typeface="+mn-lt"/>
                <a:ea typeface="+mn-ea"/>
                <a:cs typeface="+mn-cs"/>
              </a:rPr>
              <a:t>Our goal is to </a:t>
            </a:r>
            <a:r>
              <a:rPr lang="en-US" sz="1200" b="1" kern="1200" dirty="0" smtClean="0">
                <a:solidFill>
                  <a:schemeClr val="tx1"/>
                </a:solidFill>
                <a:effectLst/>
                <a:latin typeface="+mn-lt"/>
                <a:ea typeface="+mn-ea"/>
                <a:cs typeface="+mn-cs"/>
              </a:rPr>
              <a:t>scale this process and make it sustainable</a:t>
            </a:r>
            <a:r>
              <a:rPr lang="en-US" sz="1200" kern="1200" dirty="0" smtClean="0">
                <a:solidFill>
                  <a:schemeClr val="tx1"/>
                </a:solidFill>
                <a:effectLst/>
                <a:latin typeface="+mn-lt"/>
                <a:ea typeface="+mn-ea"/>
                <a:cs typeface="+mn-cs"/>
              </a:rPr>
              <a:t> by deploying it thru the Land Grant University infrastructure of Cooperative Extension Services. LGUs translate research of all kinds to action are in every city and county across the United States.  </a:t>
            </a:r>
          </a:p>
          <a:p>
            <a:endParaRPr lang="en-US" sz="1200" b="1" kern="1200" dirty="0" smtClean="0">
              <a:solidFill>
                <a:schemeClr val="tx1"/>
              </a:solidFill>
              <a:effectLst/>
              <a:latin typeface="+mn-lt"/>
              <a:ea typeface="+mn-ea"/>
              <a:cs typeface="+mn-cs"/>
            </a:endParaRPr>
          </a:p>
          <a:p>
            <a:r>
              <a:rPr lang="en-US" sz="1200" b="1" kern="1200" dirty="0" smtClean="0">
                <a:solidFill>
                  <a:schemeClr val="tx1"/>
                </a:solidFill>
                <a:effectLst/>
                <a:latin typeface="+mn-lt"/>
                <a:ea typeface="+mn-ea"/>
                <a:cs typeface="+mn-cs"/>
              </a:rPr>
              <a:t>Data Framework</a:t>
            </a:r>
            <a:endParaRPr lang="en-US" sz="1200" kern="1200" dirty="0" smtClean="0">
              <a:solidFill>
                <a:schemeClr val="tx1"/>
              </a:solidFill>
              <a:effectLst/>
              <a:latin typeface="+mn-lt"/>
              <a:ea typeface="+mn-ea"/>
              <a:cs typeface="+mn-cs"/>
            </a:endParaRPr>
          </a:p>
          <a:p>
            <a:pPr marL="228600" lvl="0" indent="-228600">
              <a:buFont typeface="+mj-lt"/>
              <a:buAutoNum type="arabicPeriod"/>
            </a:pPr>
            <a:r>
              <a:rPr lang="en-US" sz="1200" b="1" kern="1200" dirty="0" smtClean="0">
                <a:solidFill>
                  <a:schemeClr val="tx1"/>
                </a:solidFill>
                <a:effectLst/>
                <a:latin typeface="+mn-lt"/>
                <a:ea typeface="+mn-ea"/>
                <a:cs typeface="+mn-cs"/>
              </a:rPr>
              <a:t>We have developed a rigorous, yet flexible, process </a:t>
            </a:r>
            <a:r>
              <a:rPr lang="en-US" sz="1200" kern="1200" dirty="0" smtClean="0">
                <a:solidFill>
                  <a:schemeClr val="tx1"/>
                </a:solidFill>
                <a:effectLst/>
                <a:latin typeface="+mn-lt"/>
                <a:ea typeface="+mn-ea"/>
                <a:cs typeface="+mn-cs"/>
              </a:rPr>
              <a:t>for building </a:t>
            </a:r>
            <a:r>
              <a:rPr lang="en-US" sz="1200" b="1" kern="1200" dirty="0" smtClean="0">
                <a:solidFill>
                  <a:schemeClr val="tx1"/>
                </a:solidFill>
                <a:effectLst/>
                <a:latin typeface="+mn-lt"/>
                <a:ea typeface="+mn-ea"/>
                <a:cs typeface="+mn-cs"/>
              </a:rPr>
              <a:t>local sustainable </a:t>
            </a:r>
            <a:r>
              <a:rPr lang="en-US" sz="1200" kern="1200" dirty="0" smtClean="0">
                <a:solidFill>
                  <a:schemeClr val="tx1"/>
                </a:solidFill>
                <a:effectLst/>
                <a:latin typeface="+mn-lt"/>
                <a:ea typeface="+mn-ea"/>
                <a:cs typeface="+mn-cs"/>
              </a:rPr>
              <a:t>community learning </a:t>
            </a:r>
            <a:r>
              <a:rPr lang="en-US" sz="1200" b="1" kern="1200" dirty="0" smtClean="0">
                <a:solidFill>
                  <a:schemeClr val="tx1"/>
                </a:solidFill>
                <a:effectLst/>
                <a:latin typeface="+mn-lt"/>
                <a:ea typeface="+mn-ea"/>
                <a:cs typeface="+mn-cs"/>
              </a:rPr>
              <a:t>cultures</a:t>
            </a:r>
            <a:endParaRPr lang="en-US" sz="1200" kern="1200" dirty="0" smtClean="0">
              <a:solidFill>
                <a:schemeClr val="tx1"/>
              </a:solidFill>
              <a:effectLst/>
              <a:latin typeface="+mn-lt"/>
              <a:ea typeface="+mn-ea"/>
              <a:cs typeface="+mn-cs"/>
            </a:endParaRPr>
          </a:p>
          <a:p>
            <a:pPr marL="228600" lvl="0" indent="-228600">
              <a:buFont typeface="+mj-lt"/>
              <a:buAutoNum type="arabicPeriod"/>
            </a:pPr>
            <a:r>
              <a:rPr lang="en-US" sz="1200" b="1" kern="1200" dirty="0" smtClean="0">
                <a:solidFill>
                  <a:schemeClr val="tx1"/>
                </a:solidFill>
                <a:effectLst/>
                <a:latin typeface="+mn-lt"/>
                <a:ea typeface="+mn-ea"/>
                <a:cs typeface="+mn-cs"/>
              </a:rPr>
              <a:t>Expose local leaders to </a:t>
            </a:r>
            <a:r>
              <a:rPr lang="en-US" sz="1200" b="1" i="1" kern="1200" dirty="0" smtClean="0">
                <a:solidFill>
                  <a:schemeClr val="tx1"/>
                </a:solidFill>
                <a:effectLst/>
                <a:latin typeface="+mn-lt"/>
                <a:ea typeface="+mn-ea"/>
                <a:cs typeface="+mn-cs"/>
              </a:rPr>
              <a:t>data driven learning</a:t>
            </a:r>
            <a:r>
              <a:rPr lang="en-US" sz="1200" b="1" kern="1200" dirty="0" smtClean="0">
                <a:solidFill>
                  <a:schemeClr val="tx1"/>
                </a:solidFill>
                <a:effectLst/>
                <a:latin typeface="+mn-lt"/>
                <a:ea typeface="+mn-ea"/>
                <a:cs typeface="+mn-cs"/>
              </a:rPr>
              <a:t> through a dialogue process of meetings and forum across government departments and offices</a:t>
            </a:r>
            <a:r>
              <a:rPr lang="en-US" sz="1200" kern="1200" dirty="0" smtClean="0">
                <a:solidFill>
                  <a:schemeClr val="tx1"/>
                </a:solidFill>
                <a:effectLst/>
                <a:latin typeface="+mn-lt"/>
                <a:ea typeface="+mn-ea"/>
                <a:cs typeface="+mn-cs"/>
              </a:rPr>
              <a:t>. A single department may be reticent to tackle an issue, e.g., vulnerable populations. These used to identify issues and data sources that span their boundaries. </a:t>
            </a:r>
          </a:p>
          <a:p>
            <a:pPr marL="228600" lvl="0" indent="-228600">
              <a:buFont typeface="+mj-lt"/>
              <a:buAutoNum type="arabicPeriod"/>
            </a:pPr>
            <a:r>
              <a:rPr lang="en-US" sz="1200" b="1" kern="1200" dirty="0" smtClean="0">
                <a:solidFill>
                  <a:schemeClr val="tx1"/>
                </a:solidFill>
                <a:effectLst/>
                <a:latin typeface="+mn-lt"/>
                <a:ea typeface="+mn-ea"/>
                <a:cs typeface="+mn-cs"/>
              </a:rPr>
              <a:t>Work with local leaders to define critical questions and issues facing their community by asking them “what keeps them up at night?” </a:t>
            </a:r>
            <a:endParaRPr lang="en-US" sz="1200" kern="1200" dirty="0" smtClean="0">
              <a:solidFill>
                <a:schemeClr val="tx1"/>
              </a:solidFill>
              <a:effectLst/>
              <a:latin typeface="+mn-lt"/>
              <a:ea typeface="+mn-ea"/>
              <a:cs typeface="+mn-cs"/>
            </a:endParaRPr>
          </a:p>
          <a:p>
            <a:pPr marL="228600" lvl="0" indent="-228600">
              <a:buFont typeface="+mj-lt"/>
              <a:buAutoNum type="arabicPeriod"/>
            </a:pPr>
            <a:r>
              <a:rPr lang="en-US" sz="1200" b="1" kern="1200" dirty="0" smtClean="0">
                <a:solidFill>
                  <a:schemeClr val="tx1"/>
                </a:solidFill>
                <a:effectLst/>
                <a:latin typeface="+mn-lt"/>
                <a:ea typeface="+mn-ea"/>
                <a:cs typeface="+mn-cs"/>
              </a:rPr>
              <a:t>Wrangle the data sources</a:t>
            </a:r>
            <a:r>
              <a:rPr lang="en-US" sz="1200" kern="1200" dirty="0" smtClean="0">
                <a:solidFill>
                  <a:schemeClr val="tx1"/>
                </a:solidFill>
                <a:effectLst/>
                <a:latin typeface="+mn-lt"/>
                <a:ea typeface="+mn-ea"/>
                <a:cs typeface="+mn-cs"/>
              </a:rPr>
              <a:t> that cut across programs to understand its quality and how to use it in our analyses. </a:t>
            </a:r>
          </a:p>
          <a:p>
            <a:pPr marL="228600" lvl="0" indent="-228600">
              <a:buFont typeface="+mj-lt"/>
              <a:buAutoNum type="arabicPeriod"/>
            </a:pPr>
            <a:r>
              <a:rPr lang="en-US" sz="1200" b="1" kern="1200" dirty="0" smtClean="0">
                <a:solidFill>
                  <a:schemeClr val="tx1"/>
                </a:solidFill>
                <a:effectLst/>
                <a:latin typeface="+mn-lt"/>
                <a:ea typeface="+mn-ea"/>
                <a:cs typeface="+mn-cs"/>
              </a:rPr>
              <a:t>Use statistical and geospatial learning along with the communities’ collective knowledge to develop hypothesis to inform policy decisions relevant to issues identified.</a:t>
            </a:r>
            <a:endParaRPr lang="en-US" sz="1200" kern="1200" dirty="0" smtClean="0">
              <a:solidFill>
                <a:schemeClr val="tx1"/>
              </a:solidFill>
              <a:effectLst/>
              <a:latin typeface="+mn-lt"/>
              <a:ea typeface="+mn-ea"/>
              <a:cs typeface="+mn-cs"/>
            </a:endParaRPr>
          </a:p>
          <a:p>
            <a:pPr marL="228600" lvl="0" indent="-228600">
              <a:buFont typeface="+mj-lt"/>
              <a:buAutoNum type="arabicPeriod"/>
            </a:pPr>
            <a:r>
              <a:rPr lang="en-US" sz="1200" b="1" kern="1200" dirty="0" smtClean="0">
                <a:solidFill>
                  <a:schemeClr val="tx1"/>
                </a:solidFill>
                <a:effectLst/>
                <a:latin typeface="+mn-lt"/>
                <a:ea typeface="+mn-ea"/>
                <a:cs typeface="+mn-cs"/>
              </a:rPr>
              <a:t>Develop and deploy intervention strategies and education programs to address issues</a:t>
            </a:r>
            <a:r>
              <a:rPr lang="en-US" sz="1200" kern="1200" dirty="0" smtClean="0">
                <a:solidFill>
                  <a:schemeClr val="tx1"/>
                </a:solidFill>
                <a:effectLst/>
                <a:latin typeface="+mn-lt"/>
                <a:ea typeface="+mn-ea"/>
                <a:cs typeface="+mn-cs"/>
              </a:rPr>
              <a:t>. Evaluate hypotheses using experimental design principles. Adapt strategies based on continuous evaluation.</a:t>
            </a:r>
          </a:p>
          <a:p>
            <a:pPr marL="228600" lvl="0" indent="-228600">
              <a:buFont typeface="+mj-lt"/>
              <a:buAutoNum type="arabicPeriod"/>
            </a:pPr>
            <a:r>
              <a:rPr lang="en-US" sz="1200" b="1" kern="1200" dirty="0" smtClean="0">
                <a:solidFill>
                  <a:schemeClr val="tx1"/>
                </a:solidFill>
                <a:effectLst/>
                <a:latin typeface="+mn-lt"/>
                <a:ea typeface="+mn-ea"/>
                <a:cs typeface="+mn-cs"/>
              </a:rPr>
              <a:t>Creating a scalable and sustainable CL system</a:t>
            </a:r>
            <a:r>
              <a:rPr lang="en-US" sz="1200" kern="1200" dirty="0" smtClean="0">
                <a:solidFill>
                  <a:schemeClr val="tx1"/>
                </a:solidFill>
                <a:effectLst/>
                <a:latin typeface="+mn-lt"/>
                <a:ea typeface="+mn-ea"/>
                <a:cs typeface="+mn-cs"/>
              </a:rPr>
              <a:t>:</a:t>
            </a:r>
            <a:r>
              <a:rPr lang="en-US" sz="1200" b="1"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Leverage Land Grant University (LGU) Cooperative Extension Service (CES) infrastructure that has agents in every city and county.  Adapt CES outreach model to include direct engagement with local government leaders.</a:t>
            </a:r>
          </a:p>
          <a:p>
            <a:endParaRPr lang="en-US" dirty="0"/>
          </a:p>
        </p:txBody>
      </p:sp>
      <p:sp>
        <p:nvSpPr>
          <p:cNvPr id="4" name="Slide Number Placeholder 3"/>
          <p:cNvSpPr>
            <a:spLocks noGrp="1"/>
          </p:cNvSpPr>
          <p:nvPr>
            <p:ph type="sldNum" sz="quarter" idx="10"/>
          </p:nvPr>
        </p:nvSpPr>
        <p:spPr/>
        <p:txBody>
          <a:bodyPr/>
          <a:lstStyle/>
          <a:p>
            <a:fld id="{3B22E745-D0AC-8D46-A5FE-C076FE93D781}" type="slidenum">
              <a:rPr lang="en-US" smtClean="0"/>
              <a:t>49</a:t>
            </a:fld>
            <a:endParaRPr lang="en-US"/>
          </a:p>
        </p:txBody>
      </p:sp>
    </p:spTree>
    <p:extLst>
      <p:ext uri="{BB962C8B-B14F-4D97-AF65-F5344CB8AC3E}">
        <p14:creationId xmlns:p14="http://schemas.microsoft.com/office/powerpoint/2010/main" val="19601492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sz="1200" b="1" kern="1200" dirty="0" smtClean="0">
              <a:solidFill>
                <a:schemeClr val="tx1"/>
              </a:solidFill>
              <a:effectLst/>
              <a:latin typeface="+mn-lt"/>
              <a:ea typeface="+mn-ea"/>
              <a:cs typeface="+mn-cs"/>
            </a:endParaRPr>
          </a:p>
          <a:p>
            <a:pPr marL="228600" lvl="0" indent="-228600">
              <a:buFont typeface="+mj-lt"/>
              <a:buAutoNum type="arabicPeriod"/>
            </a:pPr>
            <a:r>
              <a:rPr lang="en-US" sz="1200" b="1" kern="1200" dirty="0" smtClean="0">
                <a:solidFill>
                  <a:schemeClr val="tx1"/>
                </a:solidFill>
                <a:effectLst/>
                <a:latin typeface="+mn-lt"/>
                <a:ea typeface="+mn-ea"/>
                <a:cs typeface="+mn-cs"/>
              </a:rPr>
              <a:t>We have developed a rigorous, yet flexible, process </a:t>
            </a:r>
            <a:r>
              <a:rPr lang="en-US" sz="1200" kern="1200" dirty="0" smtClean="0">
                <a:solidFill>
                  <a:schemeClr val="tx1"/>
                </a:solidFill>
                <a:effectLst/>
                <a:latin typeface="+mn-lt"/>
                <a:ea typeface="+mn-ea"/>
                <a:cs typeface="+mn-cs"/>
              </a:rPr>
              <a:t>for building </a:t>
            </a:r>
            <a:r>
              <a:rPr lang="en-US" sz="1200" b="1" kern="1200" dirty="0" smtClean="0">
                <a:solidFill>
                  <a:schemeClr val="tx1"/>
                </a:solidFill>
                <a:effectLst/>
                <a:latin typeface="+mn-lt"/>
                <a:ea typeface="+mn-ea"/>
                <a:cs typeface="+mn-cs"/>
              </a:rPr>
              <a:t>local sustainable </a:t>
            </a:r>
            <a:r>
              <a:rPr lang="en-US" sz="1200" kern="1200" dirty="0" smtClean="0">
                <a:solidFill>
                  <a:schemeClr val="tx1"/>
                </a:solidFill>
                <a:effectLst/>
                <a:latin typeface="+mn-lt"/>
                <a:ea typeface="+mn-ea"/>
                <a:cs typeface="+mn-cs"/>
              </a:rPr>
              <a:t>community learning </a:t>
            </a:r>
            <a:r>
              <a:rPr lang="en-US" sz="1200" b="1" kern="1200" dirty="0" smtClean="0">
                <a:solidFill>
                  <a:schemeClr val="tx1"/>
                </a:solidFill>
                <a:effectLst/>
                <a:latin typeface="+mn-lt"/>
                <a:ea typeface="+mn-ea"/>
                <a:cs typeface="+mn-cs"/>
              </a:rPr>
              <a:t>cultures</a:t>
            </a:r>
            <a:endParaRPr lang="en-US" sz="1200" kern="1200" dirty="0" smtClean="0">
              <a:solidFill>
                <a:schemeClr val="tx1"/>
              </a:solidFill>
              <a:effectLst/>
              <a:latin typeface="+mn-lt"/>
              <a:ea typeface="+mn-ea"/>
              <a:cs typeface="+mn-cs"/>
            </a:endParaRPr>
          </a:p>
          <a:p>
            <a:pPr marL="228600" lvl="0" indent="-228600">
              <a:buFont typeface="+mj-lt"/>
              <a:buAutoNum type="arabicPeriod"/>
            </a:pPr>
            <a:r>
              <a:rPr lang="en-US" sz="1200" b="1" kern="1200" dirty="0" smtClean="0">
                <a:solidFill>
                  <a:schemeClr val="tx1"/>
                </a:solidFill>
                <a:effectLst/>
                <a:latin typeface="+mn-lt"/>
                <a:ea typeface="+mn-ea"/>
                <a:cs typeface="+mn-cs"/>
              </a:rPr>
              <a:t>Expose local leaders to </a:t>
            </a:r>
            <a:r>
              <a:rPr lang="en-US" sz="1200" b="1" i="1" kern="1200" dirty="0" smtClean="0">
                <a:solidFill>
                  <a:schemeClr val="tx1"/>
                </a:solidFill>
                <a:effectLst/>
                <a:latin typeface="+mn-lt"/>
                <a:ea typeface="+mn-ea"/>
                <a:cs typeface="+mn-cs"/>
              </a:rPr>
              <a:t>data driven learning</a:t>
            </a:r>
            <a:r>
              <a:rPr lang="en-US" sz="1200" b="1" kern="1200" dirty="0" smtClean="0">
                <a:solidFill>
                  <a:schemeClr val="tx1"/>
                </a:solidFill>
                <a:effectLst/>
                <a:latin typeface="+mn-lt"/>
                <a:ea typeface="+mn-ea"/>
                <a:cs typeface="+mn-cs"/>
              </a:rPr>
              <a:t> through a dialogue process of meetings and forum across government departments and offices</a:t>
            </a:r>
            <a:r>
              <a:rPr lang="en-US" sz="1200" kern="1200" dirty="0" smtClean="0">
                <a:solidFill>
                  <a:schemeClr val="tx1"/>
                </a:solidFill>
                <a:effectLst/>
                <a:latin typeface="+mn-lt"/>
                <a:ea typeface="+mn-ea"/>
                <a:cs typeface="+mn-cs"/>
              </a:rPr>
              <a:t>. A single department may be reticent to tackle an issue, e.g., vulnerable populations. These used to identify issues and data sources that span their boundaries. </a:t>
            </a:r>
          </a:p>
          <a:p>
            <a:pPr marL="228600" lvl="0" indent="-228600">
              <a:buFont typeface="+mj-lt"/>
              <a:buAutoNum type="arabicPeriod"/>
            </a:pPr>
            <a:r>
              <a:rPr lang="en-US" sz="1200" b="1" kern="1200" dirty="0" smtClean="0">
                <a:solidFill>
                  <a:schemeClr val="tx1"/>
                </a:solidFill>
                <a:effectLst/>
                <a:latin typeface="+mn-lt"/>
                <a:ea typeface="+mn-ea"/>
                <a:cs typeface="+mn-cs"/>
              </a:rPr>
              <a:t>Work with local leaders to define critical questions and issues facing their community by asking them “what keeps them up at night?” and then liberating and repurposing</a:t>
            </a:r>
            <a:r>
              <a:rPr lang="en-US" sz="1200" b="1" kern="1200" baseline="0" dirty="0" smtClean="0">
                <a:solidFill>
                  <a:schemeClr val="tx1"/>
                </a:solidFill>
                <a:effectLst/>
                <a:latin typeface="+mn-lt"/>
                <a:ea typeface="+mn-ea"/>
                <a:cs typeface="+mn-cs"/>
              </a:rPr>
              <a:t> their data to address these questions. </a:t>
            </a:r>
            <a:endParaRPr lang="en-US" dirty="0"/>
          </a:p>
        </p:txBody>
      </p:sp>
      <p:sp>
        <p:nvSpPr>
          <p:cNvPr id="4" name="Slide Number Placeholder 3"/>
          <p:cNvSpPr>
            <a:spLocks noGrp="1"/>
          </p:cNvSpPr>
          <p:nvPr>
            <p:ph type="sldNum" sz="quarter" idx="10"/>
          </p:nvPr>
        </p:nvSpPr>
        <p:spPr/>
        <p:txBody>
          <a:bodyPr/>
          <a:lstStyle/>
          <a:p>
            <a:fld id="{242E9DFA-E443-A146-AAB3-1F418BB1A2E6}" type="slidenum">
              <a:rPr lang="en-US" smtClean="0"/>
              <a:t>50</a:t>
            </a:fld>
            <a:endParaRPr lang="en-US"/>
          </a:p>
        </p:txBody>
      </p:sp>
    </p:spTree>
    <p:extLst>
      <p:ext uri="{BB962C8B-B14F-4D97-AF65-F5344CB8AC3E}">
        <p14:creationId xmlns:p14="http://schemas.microsoft.com/office/powerpoint/2010/main" val="4809631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sz="1200" dirty="0" smtClean="0">
              <a:latin typeface="Helvetica Light" charset="0"/>
              <a:ea typeface="Helvetica Light" charset="0"/>
              <a:cs typeface="Helvetica Light" charset="0"/>
            </a:endParaRPr>
          </a:p>
          <a:p>
            <a:r>
              <a:rPr lang="en-US" sz="1200" dirty="0" smtClean="0">
                <a:latin typeface="Helvetica Light" charset="0"/>
                <a:ea typeface="Helvetica Light" charset="0"/>
                <a:cs typeface="Helvetica Light" charset="0"/>
              </a:rPr>
              <a:t>Our research has begun </a:t>
            </a:r>
          </a:p>
          <a:p>
            <a:pPr marL="228600" lvl="0" indent="-228600">
              <a:buFont typeface="+mj-lt"/>
              <a:buAutoNum type="arabicPeriod"/>
            </a:pPr>
            <a:r>
              <a:rPr lang="en-US" sz="1200" kern="1200" dirty="0" smtClean="0">
                <a:solidFill>
                  <a:schemeClr val="tx1"/>
                </a:solidFill>
                <a:effectLst/>
                <a:latin typeface="+mn-lt"/>
                <a:ea typeface="+mn-ea"/>
                <a:cs typeface="+mn-cs"/>
              </a:rPr>
              <a:t>Creation of a </a:t>
            </a:r>
            <a:r>
              <a:rPr lang="en-US" sz="1200" b="1" kern="1200" dirty="0" smtClean="0">
                <a:solidFill>
                  <a:schemeClr val="tx1"/>
                </a:solidFill>
                <a:effectLst/>
                <a:latin typeface="+mn-lt"/>
                <a:ea typeface="+mn-ea"/>
                <a:cs typeface="+mn-cs"/>
              </a:rPr>
              <a:t>secure collaborative research environment </a:t>
            </a:r>
            <a:r>
              <a:rPr lang="en-US" sz="1200" kern="1200" dirty="0" smtClean="0">
                <a:solidFill>
                  <a:schemeClr val="tx1"/>
                </a:solidFill>
                <a:effectLst/>
                <a:latin typeface="+mn-lt"/>
                <a:ea typeface="+mn-ea"/>
                <a:cs typeface="+mn-cs"/>
              </a:rPr>
              <a:t>to access and link data from the federal, state, and local levels together with other data sources for the community and researchers </a:t>
            </a:r>
          </a:p>
          <a:p>
            <a:pPr marL="228600" lvl="0" indent="-228600">
              <a:buFont typeface="+mj-lt"/>
              <a:buAutoNum type="arabicPeriod"/>
            </a:pPr>
            <a:r>
              <a:rPr lang="en-US" sz="1200" kern="1200" dirty="0" smtClean="0">
                <a:solidFill>
                  <a:schemeClr val="tx1"/>
                </a:solidFill>
                <a:effectLst/>
                <a:latin typeface="+mn-lt"/>
                <a:ea typeface="+mn-ea"/>
                <a:cs typeface="+mn-cs"/>
              </a:rPr>
              <a:t>Development of a disciplined framework to </a:t>
            </a:r>
            <a:r>
              <a:rPr lang="en-US" sz="1200" b="1" kern="1200" dirty="0" smtClean="0">
                <a:solidFill>
                  <a:schemeClr val="tx1"/>
                </a:solidFill>
                <a:effectLst/>
                <a:latin typeface="+mn-lt"/>
                <a:ea typeface="+mn-ea"/>
                <a:cs typeface="+mn-cs"/>
              </a:rPr>
              <a:t>wrangle the data sources</a:t>
            </a:r>
            <a:r>
              <a:rPr lang="en-US" sz="1200" kern="1200" dirty="0" smtClean="0">
                <a:solidFill>
                  <a:schemeClr val="tx1"/>
                </a:solidFill>
                <a:effectLst/>
                <a:latin typeface="+mn-lt"/>
                <a:ea typeface="+mn-ea"/>
                <a:cs typeface="+mn-cs"/>
              </a:rPr>
              <a:t> that cut across programs to understand its quality and how to use it in our analyses.</a:t>
            </a:r>
          </a:p>
          <a:p>
            <a:pPr marL="228600" lvl="0" indent="-228600">
              <a:buFont typeface="+mj-lt"/>
              <a:buAutoNum type="arabicPeriod"/>
            </a:pPr>
            <a:r>
              <a:rPr lang="en-US" sz="1200" b="1" kern="1200" dirty="0" smtClean="0">
                <a:solidFill>
                  <a:schemeClr val="tx1"/>
                </a:solidFill>
                <a:effectLst/>
                <a:latin typeface="+mn-lt"/>
                <a:ea typeface="+mn-ea"/>
                <a:cs typeface="+mn-cs"/>
              </a:rPr>
              <a:t>Working with our local </a:t>
            </a:r>
            <a:r>
              <a:rPr lang="en-US" sz="1200" b="1" kern="1200" dirty="0" err="1" smtClean="0">
                <a:solidFill>
                  <a:schemeClr val="tx1"/>
                </a:solidFill>
                <a:effectLst/>
                <a:latin typeface="+mn-lt"/>
                <a:ea typeface="+mn-ea"/>
                <a:cs typeface="+mn-cs"/>
              </a:rPr>
              <a:t>govt</a:t>
            </a:r>
            <a:r>
              <a:rPr lang="en-US" sz="1200" b="1" kern="1200" dirty="0" smtClean="0">
                <a:solidFill>
                  <a:schemeClr val="tx1"/>
                </a:solidFill>
                <a:effectLst/>
                <a:latin typeface="+mn-lt"/>
                <a:ea typeface="+mn-ea"/>
                <a:cs typeface="+mn-cs"/>
              </a:rPr>
              <a:t> leaders to identify and address their questions and then to develop statistical and geospatial indicators</a:t>
            </a:r>
            <a:endParaRPr lang="en-US" sz="1200" kern="1200" dirty="0" smtClean="0">
              <a:solidFill>
                <a:schemeClr val="tx1"/>
              </a:solidFill>
              <a:effectLst/>
              <a:latin typeface="+mn-lt"/>
              <a:ea typeface="+mn-ea"/>
              <a:cs typeface="+mn-cs"/>
            </a:endParaRPr>
          </a:p>
          <a:p>
            <a:pPr marL="228600" lvl="0" indent="-228600">
              <a:buFont typeface="+mj-lt"/>
              <a:buAutoNum type="arabicPeriod"/>
            </a:pPr>
            <a:r>
              <a:rPr lang="en-US" sz="1200" b="1" kern="1200" dirty="0" smtClean="0">
                <a:solidFill>
                  <a:schemeClr val="tx1"/>
                </a:solidFill>
                <a:effectLst/>
                <a:latin typeface="+mn-lt"/>
                <a:ea typeface="+mn-ea"/>
                <a:cs typeface="+mn-cs"/>
              </a:rPr>
              <a:t>Develop and deploy intervention strategies and education programs to address issues</a:t>
            </a:r>
            <a:r>
              <a:rPr lang="en-US" sz="1200" kern="1200" dirty="0" smtClean="0">
                <a:solidFill>
                  <a:schemeClr val="tx1"/>
                </a:solidFill>
                <a:effectLst/>
                <a:latin typeface="+mn-lt"/>
                <a:ea typeface="+mn-ea"/>
                <a:cs typeface="+mn-cs"/>
              </a:rPr>
              <a:t>. Evaluate hypotheses using experimental design principles. Adapt strategies based on continuous evaluation.</a:t>
            </a:r>
          </a:p>
          <a:p>
            <a:r>
              <a:rPr lang="en-US" sz="1200" kern="1200" dirty="0" smtClean="0">
                <a:solidFill>
                  <a:schemeClr val="tx1"/>
                </a:solidFill>
                <a:effectLst/>
                <a:latin typeface="+mn-lt"/>
                <a:ea typeface="+mn-ea"/>
                <a:cs typeface="+mn-cs"/>
              </a:rPr>
              <a:t> </a:t>
            </a:r>
          </a:p>
          <a:p>
            <a:endParaRPr lang="en-US" sz="1200" dirty="0" smtClean="0">
              <a:latin typeface="Helvetica Light" charset="0"/>
              <a:ea typeface="Helvetica Light" charset="0"/>
              <a:cs typeface="Helvetica Light" charset="0"/>
            </a:endParaRPr>
          </a:p>
          <a:p>
            <a:endParaRPr lang="en-US" baseline="0" dirty="0" smtClean="0"/>
          </a:p>
        </p:txBody>
      </p:sp>
      <p:sp>
        <p:nvSpPr>
          <p:cNvPr id="4" name="Slide Number Placeholder 3"/>
          <p:cNvSpPr>
            <a:spLocks noGrp="1"/>
          </p:cNvSpPr>
          <p:nvPr>
            <p:ph type="sldNum" sz="quarter" idx="10"/>
          </p:nvPr>
        </p:nvSpPr>
        <p:spPr/>
        <p:txBody>
          <a:bodyPr/>
          <a:lstStyle/>
          <a:p>
            <a:fld id="{3B22E745-D0AC-8D46-A5FE-C076FE93D781}" type="slidenum">
              <a:rPr lang="en-US" smtClean="0"/>
              <a:t>51</a:t>
            </a:fld>
            <a:endParaRPr lang="en-US"/>
          </a:p>
        </p:txBody>
      </p:sp>
    </p:spTree>
    <p:extLst>
      <p:ext uri="{BB962C8B-B14F-4D97-AF65-F5344CB8AC3E}">
        <p14:creationId xmlns:p14="http://schemas.microsoft.com/office/powerpoint/2010/main" val="154317448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171450" indent="-171450">
              <a:buFontTx/>
              <a:buChar char="-"/>
            </a:pPr>
            <a:r>
              <a:rPr lang="en-US" dirty="0" smtClean="0"/>
              <a:t>TABLES:</a:t>
            </a:r>
          </a:p>
          <a:p>
            <a:pPr marL="628650" lvl="1" indent="-171450">
              <a:buFontTx/>
              <a:buChar char="-"/>
            </a:pPr>
            <a:r>
              <a:rPr lang="en-US" dirty="0" smtClean="0"/>
              <a:t>7 tables</a:t>
            </a:r>
            <a:r>
              <a:rPr lang="en-US" baseline="0" dirty="0" smtClean="0"/>
              <a:t>, some of the important variables in each</a:t>
            </a:r>
          </a:p>
          <a:p>
            <a:pPr marL="628650" lvl="1" indent="-171450">
              <a:buFontTx/>
              <a:buChar char="-"/>
            </a:pPr>
            <a:r>
              <a:rPr lang="en-US" baseline="0" dirty="0" smtClean="0"/>
              <a:t>Combine them by </a:t>
            </a:r>
            <a:r>
              <a:rPr lang="en-US" baseline="0" dirty="0" err="1" smtClean="0"/>
              <a:t>Call_No</a:t>
            </a:r>
            <a:r>
              <a:rPr lang="en-US" baseline="0" dirty="0" smtClean="0"/>
              <a:t> and </a:t>
            </a:r>
            <a:r>
              <a:rPr lang="en-US" baseline="0" dirty="0" err="1" smtClean="0"/>
              <a:t>Report_No</a:t>
            </a:r>
            <a:r>
              <a:rPr lang="en-US" baseline="0" dirty="0" smtClean="0"/>
              <a:t> variables</a:t>
            </a:r>
          </a:p>
          <a:p>
            <a:pPr marL="1085850" lvl="2" indent="-171450">
              <a:buFontTx/>
              <a:buChar char="-"/>
            </a:pPr>
            <a:r>
              <a:rPr lang="en-US" baseline="0" dirty="0" smtClean="0"/>
              <a:t>Both CFS have </a:t>
            </a:r>
            <a:r>
              <a:rPr lang="en-US" baseline="0" dirty="0" err="1" smtClean="0"/>
              <a:t>Call_No</a:t>
            </a:r>
            <a:endParaRPr lang="en-US" baseline="0" dirty="0" smtClean="0"/>
          </a:p>
          <a:p>
            <a:pPr marL="1085850" lvl="2" indent="-171450">
              <a:buFontTx/>
              <a:buChar char="-"/>
            </a:pPr>
            <a:r>
              <a:rPr lang="en-US" baseline="0" dirty="0" smtClean="0"/>
              <a:t>CFS20052015 has </a:t>
            </a:r>
            <a:r>
              <a:rPr lang="en-US" baseline="0" dirty="0" err="1" smtClean="0"/>
              <a:t>Report_No</a:t>
            </a:r>
            <a:endParaRPr lang="en-US" baseline="0" dirty="0" smtClean="0"/>
          </a:p>
          <a:p>
            <a:pPr marL="1085850" lvl="2" indent="-171450">
              <a:buFontTx/>
              <a:buChar char="-"/>
            </a:pPr>
            <a:r>
              <a:rPr lang="en-US" baseline="0" dirty="0" smtClean="0"/>
              <a:t>All </a:t>
            </a:r>
            <a:r>
              <a:rPr lang="en-US" baseline="0" dirty="0" err="1" smtClean="0"/>
              <a:t>inmast</a:t>
            </a:r>
            <a:r>
              <a:rPr lang="en-US" baseline="0" dirty="0" smtClean="0"/>
              <a:t> tables have </a:t>
            </a:r>
            <a:r>
              <a:rPr lang="en-US" baseline="0" dirty="0" err="1" smtClean="0"/>
              <a:t>Report_No</a:t>
            </a:r>
            <a:endParaRPr lang="en-US" baseline="0" dirty="0" smtClean="0"/>
          </a:p>
          <a:p>
            <a:pPr marL="628650" lvl="1" indent="-171450">
              <a:buFontTx/>
              <a:buChar char="-"/>
            </a:pPr>
            <a:r>
              <a:rPr lang="en-US" baseline="0" dirty="0" err="1" smtClean="0"/>
              <a:t>Original_Call</a:t>
            </a:r>
            <a:r>
              <a:rPr lang="en-US" baseline="0" dirty="0" smtClean="0"/>
              <a:t> has 222 codes while Call has 438, so Call is much more detailed</a:t>
            </a:r>
          </a:p>
          <a:p>
            <a:pPr marL="171450" lvl="0" indent="-171450">
              <a:buFontTx/>
              <a:buChar char="-"/>
            </a:pPr>
            <a:r>
              <a:rPr lang="en-US" baseline="0" dirty="0" smtClean="0"/>
              <a:t>PROFILING:</a:t>
            </a:r>
          </a:p>
          <a:p>
            <a:pPr marL="628650" lvl="1" indent="-171450">
              <a:buFontTx/>
              <a:buChar char="-"/>
            </a:pPr>
            <a:r>
              <a:rPr lang="en-US" baseline="0" dirty="0" smtClean="0"/>
              <a:t>Most important are hyperlinked to the profile we generated for each variable</a:t>
            </a:r>
          </a:p>
          <a:p>
            <a:pPr marL="628650" lvl="1" indent="-171450">
              <a:buFontTx/>
              <a:buChar char="-"/>
            </a:pPr>
            <a:r>
              <a:rPr lang="en-US" baseline="0" dirty="0" smtClean="0"/>
              <a:t>Show 'Call' page</a:t>
            </a:r>
          </a:p>
          <a:p>
            <a:pPr marL="1085850" lvl="2" indent="-171450">
              <a:buFontTx/>
              <a:buChar char="-"/>
            </a:pPr>
            <a:r>
              <a:rPr lang="en-US" baseline="0" dirty="0" smtClean="0"/>
              <a:t>Definition from codebook </a:t>
            </a:r>
            <a:r>
              <a:rPr lang="en-US" baseline="0" dirty="0" err="1" smtClean="0"/>
              <a:t>autopopulates</a:t>
            </a:r>
            <a:endParaRPr lang="en-US" baseline="0" dirty="0" smtClean="0"/>
          </a:p>
          <a:p>
            <a:pPr marL="1085850" lvl="2" indent="-171450">
              <a:buFontTx/>
              <a:buChar char="-"/>
            </a:pPr>
            <a:r>
              <a:rPr lang="en-US" baseline="0" dirty="0" smtClean="0"/>
              <a:t>Valid values dropdown</a:t>
            </a:r>
          </a:p>
          <a:p>
            <a:pPr marL="1085850" lvl="2" indent="-171450">
              <a:buFontTx/>
              <a:buChar char="-"/>
            </a:pPr>
            <a:r>
              <a:rPr lang="en-US" baseline="0" dirty="0" smtClean="0"/>
              <a:t>Data Analytics Summary (completeness, uniqueness, validity)</a:t>
            </a:r>
          </a:p>
          <a:p>
            <a:pPr marL="1085850" lvl="2" indent="-171450">
              <a:buFontTx/>
              <a:buChar char="-"/>
            </a:pPr>
            <a:r>
              <a:rPr lang="en-US" baseline="0" dirty="0" smtClean="0"/>
              <a:t>Report also contains all of the code used to calculate percentages</a:t>
            </a:r>
          </a:p>
          <a:p>
            <a:pPr marL="1085850" lvl="2" indent="-171450">
              <a:buFontTx/>
              <a:buChar char="-"/>
            </a:pPr>
            <a:r>
              <a:rPr lang="en-US" baseline="0" dirty="0" smtClean="0"/>
              <a:t>Show distribution at the very bottom</a:t>
            </a:r>
          </a:p>
          <a:p>
            <a:pPr marL="1543050" lvl="3" indent="-171450">
              <a:buFontTx/>
              <a:buChar char="-"/>
            </a:pPr>
            <a:r>
              <a:rPr lang="en-US" baseline="0" dirty="0" smtClean="0"/>
              <a:t>First graphic can be customized to be most informative (labeled call codes, limited to most frequent 20 codes)</a:t>
            </a:r>
          </a:p>
          <a:p>
            <a:pPr marL="171450" lvl="0" indent="-171450">
              <a:buFontTx/>
              <a:buChar char="-"/>
            </a:pPr>
            <a:endParaRPr lang="en-US" baseline="0" dirty="0" smtClean="0"/>
          </a:p>
          <a:p>
            <a:endParaRPr lang="en-US" dirty="0"/>
          </a:p>
        </p:txBody>
      </p:sp>
      <p:sp>
        <p:nvSpPr>
          <p:cNvPr id="4" name="Slide Number Placeholder 3"/>
          <p:cNvSpPr>
            <a:spLocks noGrp="1"/>
          </p:cNvSpPr>
          <p:nvPr>
            <p:ph type="sldNum" sz="quarter" idx="10"/>
          </p:nvPr>
        </p:nvSpPr>
        <p:spPr/>
        <p:txBody>
          <a:bodyPr/>
          <a:lstStyle/>
          <a:p>
            <a:fld id="{242E9DFA-E443-A146-AAB3-1F418BB1A2E6}" type="slidenum">
              <a:rPr lang="en-US" smtClean="0"/>
              <a:t>55</a:t>
            </a:fld>
            <a:endParaRPr lang="en-US"/>
          </a:p>
        </p:txBody>
      </p:sp>
    </p:spTree>
    <p:extLst>
      <p:ext uri="{BB962C8B-B14F-4D97-AF65-F5344CB8AC3E}">
        <p14:creationId xmlns:p14="http://schemas.microsoft.com/office/powerpoint/2010/main" val="156799402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Data Driven Governance is maturing in Arlington</a:t>
            </a:r>
          </a:p>
          <a:p>
            <a:pPr marL="228600" indent="-228600">
              <a:buFont typeface="+mj-lt"/>
              <a:buAutoNum type="arabicPeriod"/>
            </a:pPr>
            <a:r>
              <a:rPr lang="en-US" dirty="0" smtClean="0"/>
              <a:t>3 departments are interested in overlapping issues</a:t>
            </a:r>
          </a:p>
          <a:p>
            <a:pPr marL="228600" indent="-228600">
              <a:buFont typeface="+mj-lt"/>
              <a:buAutoNum type="arabicPeriod"/>
            </a:pPr>
            <a:r>
              <a:rPr lang="en-US" dirty="0" smtClean="0"/>
              <a:t>Conduct situational awareness as 1st step</a:t>
            </a:r>
          </a:p>
          <a:p>
            <a:pPr marL="685800" lvl="1" indent="-228600">
              <a:buFont typeface="+mj-lt"/>
              <a:buAutoNum type="alphaLcPeriod"/>
            </a:pPr>
            <a:r>
              <a:rPr lang="en-US" dirty="0" smtClean="0"/>
              <a:t>who is NOT using their services</a:t>
            </a:r>
          </a:p>
          <a:p>
            <a:pPr marL="685800" lvl="1" indent="-228600">
              <a:buFont typeface="+mj-lt"/>
              <a:buAutoNum type="alphaLcPeriod"/>
            </a:pPr>
            <a:r>
              <a:rPr lang="en-US" dirty="0" smtClean="0"/>
              <a:t>what are potential reasons?</a:t>
            </a:r>
          </a:p>
          <a:p>
            <a:pPr marL="685800" lvl="1" indent="-228600">
              <a:buFont typeface="+mj-lt"/>
              <a:buAutoNum type="alphaLcPeriod"/>
            </a:pPr>
            <a:r>
              <a:rPr lang="en-US" dirty="0" smtClean="0"/>
              <a:t>what are neighborhood characteristics?</a:t>
            </a:r>
          </a:p>
          <a:p>
            <a:pPr marL="228600" indent="-228600">
              <a:buFont typeface="+mj-lt"/>
              <a:buAutoNum type="arabicPeriod"/>
            </a:pPr>
            <a:r>
              <a:rPr lang="en-US" dirty="0" smtClean="0"/>
              <a:t>“Paint” picture of Arlington  - demographics, transportation routes and options, schools, and other sources of data. </a:t>
            </a:r>
            <a:endParaRPr lang="en-US" dirty="0"/>
          </a:p>
        </p:txBody>
      </p:sp>
      <p:sp>
        <p:nvSpPr>
          <p:cNvPr id="4" name="Slide Number Placeholder 3"/>
          <p:cNvSpPr>
            <a:spLocks noGrp="1"/>
          </p:cNvSpPr>
          <p:nvPr>
            <p:ph type="sldNum" sz="quarter" idx="10"/>
          </p:nvPr>
        </p:nvSpPr>
        <p:spPr/>
        <p:txBody>
          <a:bodyPr/>
          <a:lstStyle/>
          <a:p>
            <a:fld id="{242E9DFA-E443-A146-AAB3-1F418BB1A2E6}" type="slidenum">
              <a:rPr lang="en-US" smtClean="0"/>
              <a:t>61</a:t>
            </a:fld>
            <a:endParaRPr lang="en-US"/>
          </a:p>
        </p:txBody>
      </p:sp>
    </p:spTree>
    <p:extLst>
      <p:ext uri="{BB962C8B-B14F-4D97-AF65-F5344CB8AC3E}">
        <p14:creationId xmlns:p14="http://schemas.microsoft.com/office/powerpoint/2010/main" val="8659425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Shape 11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5" name="Shape 11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228600" rtl="0">
              <a:spcBef>
                <a:spcPts val="0"/>
              </a:spcBef>
              <a:buChar char="-"/>
            </a:pPr>
            <a:r>
              <a:rPr lang="en" dirty="0"/>
              <a:t>Middle school crime peaks from 2-3pm</a:t>
            </a:r>
          </a:p>
          <a:p>
            <a:pPr marL="457200" lvl="0" indent="-228600" rtl="0">
              <a:spcBef>
                <a:spcPts val="0"/>
              </a:spcBef>
              <a:buChar char="-"/>
            </a:pPr>
            <a:r>
              <a:rPr lang="en" dirty="0"/>
              <a:t>High school crime peaks at 4pm and 6pm</a:t>
            </a:r>
          </a:p>
          <a:p>
            <a:pPr marL="457200" lvl="0" indent="-228600">
              <a:spcBef>
                <a:spcPts val="0"/>
              </a:spcBef>
              <a:buChar char="-"/>
            </a:pPr>
            <a:r>
              <a:rPr lang="en" dirty="0" smtClean="0"/>
              <a:t>Probably </a:t>
            </a:r>
            <a:r>
              <a:rPr lang="en" dirty="0"/>
              <a:t>related to school dismissal time</a:t>
            </a:r>
          </a:p>
        </p:txBody>
      </p:sp>
    </p:spTree>
    <p:extLst>
      <p:ext uri="{BB962C8B-B14F-4D97-AF65-F5344CB8AC3E}">
        <p14:creationId xmlns:p14="http://schemas.microsoft.com/office/powerpoint/2010/main" val="8886571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sz="1200" b="1" kern="1200" dirty="0" smtClean="0">
              <a:solidFill>
                <a:schemeClr val="tx1"/>
              </a:solidFill>
              <a:effectLst/>
              <a:latin typeface="+mn-lt"/>
              <a:ea typeface="+mn-ea"/>
              <a:cs typeface="+mn-cs"/>
            </a:endParaRPr>
          </a:p>
          <a:p>
            <a:pPr marL="228600" indent="-228600">
              <a:buFont typeface="+mj-lt"/>
              <a:buAutoNum type="arabicPeriod"/>
            </a:pPr>
            <a:r>
              <a:rPr lang="en-US" sz="1200" b="1" kern="1200" dirty="0" smtClean="0">
                <a:solidFill>
                  <a:schemeClr val="tx1"/>
                </a:solidFill>
                <a:effectLst/>
                <a:latin typeface="+mn-lt"/>
                <a:ea typeface="+mn-ea"/>
                <a:cs typeface="+mn-cs"/>
              </a:rPr>
              <a:t>Before I tell</a:t>
            </a:r>
            <a:r>
              <a:rPr lang="en-US" sz="1200" b="1" kern="1200" baseline="0" dirty="0" smtClean="0">
                <a:solidFill>
                  <a:schemeClr val="tx1"/>
                </a:solidFill>
                <a:effectLst/>
                <a:latin typeface="+mn-lt"/>
                <a:ea typeface="+mn-ea"/>
                <a:cs typeface="+mn-cs"/>
              </a:rPr>
              <a:t> you about our ambitious vision, let me first tell you how our vision came to be. </a:t>
            </a:r>
            <a:endParaRPr lang="en-US" sz="1200" b="1" kern="1200" dirty="0" smtClean="0">
              <a:solidFill>
                <a:schemeClr val="tx1"/>
              </a:solidFill>
              <a:effectLst/>
              <a:latin typeface="+mn-lt"/>
              <a:ea typeface="+mn-ea"/>
              <a:cs typeface="+mn-cs"/>
            </a:endParaRPr>
          </a:p>
          <a:p>
            <a:pPr marL="228600" indent="-228600">
              <a:buFont typeface="+mj-lt"/>
              <a:buAutoNum type="arabicPeriod"/>
            </a:pPr>
            <a:r>
              <a:rPr lang="en-US" sz="1200" b="1" kern="1200" dirty="0" smtClean="0">
                <a:solidFill>
                  <a:schemeClr val="tx1"/>
                </a:solidFill>
                <a:effectLst/>
                <a:latin typeface="+mn-lt"/>
                <a:ea typeface="+mn-ea"/>
                <a:cs typeface="+mn-cs"/>
              </a:rPr>
              <a:t>We have</a:t>
            </a:r>
            <a:r>
              <a:rPr lang="en-US" sz="1200" b="1" kern="1200" baseline="0" dirty="0" smtClean="0">
                <a:solidFill>
                  <a:schemeClr val="tx1"/>
                </a:solidFill>
                <a:effectLst/>
                <a:latin typeface="+mn-lt"/>
                <a:ea typeface="+mn-ea"/>
                <a:cs typeface="+mn-cs"/>
              </a:rPr>
              <a:t> a deep partnership </a:t>
            </a:r>
            <a:r>
              <a:rPr lang="en-US" sz="1200" b="1" kern="1200" dirty="0" smtClean="0">
                <a:solidFill>
                  <a:schemeClr val="tx1"/>
                </a:solidFill>
                <a:effectLst/>
                <a:latin typeface="+mn-lt"/>
                <a:ea typeface="+mn-ea"/>
                <a:cs typeface="+mn-cs"/>
              </a:rPr>
              <a:t>working with local civil</a:t>
            </a:r>
            <a:r>
              <a:rPr lang="en-US" sz="1200" b="1" kern="1200" baseline="0" dirty="0" smtClean="0">
                <a:solidFill>
                  <a:schemeClr val="tx1"/>
                </a:solidFill>
                <a:effectLst/>
                <a:latin typeface="+mn-lt"/>
                <a:ea typeface="+mn-ea"/>
                <a:cs typeface="+mn-cs"/>
              </a:rPr>
              <a:t> servants in </a:t>
            </a:r>
            <a:r>
              <a:rPr lang="en-US" sz="1200" b="1" kern="1200" dirty="0" smtClean="0">
                <a:solidFill>
                  <a:schemeClr val="tx1"/>
                </a:solidFill>
                <a:effectLst/>
                <a:latin typeface="+mn-lt"/>
                <a:ea typeface="+mn-ea"/>
                <a:cs typeface="+mn-cs"/>
              </a:rPr>
              <a:t>Arlington County.</a:t>
            </a:r>
            <a:endParaRPr lang="en-US" sz="1200" kern="1200" dirty="0" smtClean="0">
              <a:solidFill>
                <a:schemeClr val="tx1"/>
              </a:solidFill>
              <a:effectLst/>
              <a:latin typeface="+mn-lt"/>
              <a:ea typeface="+mn-ea"/>
              <a:cs typeface="+mn-cs"/>
            </a:endParaRPr>
          </a:p>
          <a:p>
            <a:pPr marL="228600" lvl="0" indent="-228600">
              <a:buFont typeface="+mj-lt"/>
              <a:buAutoNum type="arabicPeriod"/>
            </a:pPr>
            <a:r>
              <a:rPr lang="en-US" sz="1200" kern="1200" dirty="0" smtClean="0">
                <a:solidFill>
                  <a:schemeClr val="tx1"/>
                </a:solidFill>
                <a:effectLst/>
                <a:latin typeface="+mn-lt"/>
                <a:ea typeface="+mn-ea"/>
                <a:cs typeface="+mn-cs"/>
              </a:rPr>
              <a:t>Arlington</a:t>
            </a:r>
            <a:r>
              <a:rPr lang="en-US" sz="1200" kern="1200" baseline="0" dirty="0" smtClean="0">
                <a:solidFill>
                  <a:schemeClr val="tx1"/>
                </a:solidFill>
                <a:effectLst/>
                <a:latin typeface="+mn-lt"/>
                <a:ea typeface="+mn-ea"/>
                <a:cs typeface="+mn-cs"/>
              </a:rPr>
              <a:t> local government leaders </a:t>
            </a:r>
            <a:r>
              <a:rPr lang="en-US" sz="1200" kern="1200" dirty="0" smtClean="0">
                <a:solidFill>
                  <a:schemeClr val="tx1"/>
                </a:solidFill>
                <a:effectLst/>
                <a:latin typeface="+mn-lt"/>
                <a:ea typeface="+mn-ea"/>
                <a:cs typeface="+mn-cs"/>
              </a:rPr>
              <a:t>would like to have a better understanding of their data flows </a:t>
            </a:r>
            <a:r>
              <a:rPr lang="en-US" sz="1200" b="1" kern="1200" dirty="0" smtClean="0">
                <a:solidFill>
                  <a:schemeClr val="tx1"/>
                </a:solidFill>
                <a:effectLst/>
                <a:latin typeface="+mn-lt"/>
                <a:ea typeface="+mn-ea"/>
                <a:cs typeface="+mn-cs"/>
              </a:rPr>
              <a:t>to improve situational awareness </a:t>
            </a:r>
            <a:r>
              <a:rPr lang="en-US" sz="1200" kern="1200" dirty="0" smtClean="0">
                <a:solidFill>
                  <a:schemeClr val="tx1"/>
                </a:solidFill>
                <a:effectLst/>
                <a:latin typeface="+mn-lt"/>
                <a:ea typeface="+mn-ea"/>
                <a:cs typeface="+mn-cs"/>
              </a:rPr>
              <a:t>as well as the quality of life in Arlington. </a:t>
            </a:r>
          </a:p>
          <a:p>
            <a:pPr marL="228600" lvl="0" indent="-228600">
              <a:buFont typeface="+mj-lt"/>
              <a:buAutoNum type="arabicPeriod"/>
            </a:pPr>
            <a:r>
              <a:rPr lang="en-US" sz="1200" kern="1200" dirty="0" smtClean="0">
                <a:solidFill>
                  <a:schemeClr val="tx1"/>
                </a:solidFill>
                <a:effectLst/>
                <a:latin typeface="+mn-lt"/>
                <a:ea typeface="+mn-ea"/>
                <a:cs typeface="+mn-cs"/>
              </a:rPr>
              <a:t>The picture on the left is of our students who participated this past summer in </a:t>
            </a:r>
            <a:r>
              <a:rPr lang="en-US" sz="1200" b="1" kern="1200" dirty="0" smtClean="0">
                <a:solidFill>
                  <a:schemeClr val="tx1"/>
                </a:solidFill>
                <a:effectLst/>
                <a:latin typeface="+mn-lt"/>
                <a:ea typeface="+mn-ea"/>
                <a:cs typeface="+mn-cs"/>
              </a:rPr>
              <a:t>a Data Science for the Public Good program </a:t>
            </a:r>
            <a:r>
              <a:rPr lang="en-US" sz="1200" kern="1200" dirty="0" smtClean="0">
                <a:solidFill>
                  <a:schemeClr val="tx1"/>
                </a:solidFill>
                <a:effectLst/>
                <a:latin typeface="+mn-lt"/>
                <a:ea typeface="+mn-ea"/>
                <a:cs typeface="+mn-cs"/>
              </a:rPr>
              <a:t>– describe – preparing the next generation data scientists to work in and with local govt.</a:t>
            </a:r>
            <a:r>
              <a:rPr lang="en-US" sz="1200" kern="1200" baseline="0" dirty="0" smtClean="0">
                <a:solidFill>
                  <a:schemeClr val="tx1"/>
                </a:solidFill>
                <a:effectLst/>
                <a:latin typeface="+mn-lt"/>
                <a:ea typeface="+mn-ea"/>
                <a:cs typeface="+mn-cs"/>
              </a:rPr>
              <a:t>  We want to engage them in early hands on experiences.  They work on vertically integrated teams ranging from students to senior researchers on a variety of cross-disciplinary issues. </a:t>
            </a:r>
          </a:p>
          <a:p>
            <a:pPr lvl="0"/>
            <a:r>
              <a:rPr lang="en-US" sz="1200" kern="1200" dirty="0" smtClean="0">
                <a:solidFill>
                  <a:schemeClr val="tx1"/>
                </a:solidFill>
                <a:effectLst/>
                <a:latin typeface="+mn-lt"/>
                <a:ea typeface="+mn-ea"/>
                <a:cs typeface="+mn-cs"/>
              </a:rPr>
              <a:t>. </a:t>
            </a:r>
          </a:p>
          <a:p>
            <a:pPr lvl="0"/>
            <a:r>
              <a:rPr lang="en-US" sz="1200" kern="1200" dirty="0" smtClean="0">
                <a:solidFill>
                  <a:schemeClr val="tx1"/>
                </a:solidFill>
                <a:effectLst/>
                <a:latin typeface="+mn-lt"/>
                <a:ea typeface="+mn-ea"/>
                <a:cs typeface="+mn-cs"/>
              </a:rPr>
              <a:t>We are also part of </a:t>
            </a:r>
            <a:r>
              <a:rPr lang="en-US" sz="1200" kern="1200" dirty="0" err="1" smtClean="0">
                <a:solidFill>
                  <a:schemeClr val="tx1"/>
                </a:solidFill>
                <a:effectLst/>
                <a:latin typeface="+mn-lt"/>
                <a:ea typeface="+mn-ea"/>
                <a:cs typeface="+mn-cs"/>
              </a:rPr>
              <a:t>Metrolab</a:t>
            </a:r>
            <a:r>
              <a:rPr lang="en-US" sz="1200" kern="1200" dirty="0" smtClean="0">
                <a:solidFill>
                  <a:schemeClr val="tx1"/>
                </a:solidFill>
                <a:effectLst/>
                <a:latin typeface="+mn-lt"/>
                <a:ea typeface="+mn-ea"/>
                <a:cs typeface="+mn-cs"/>
              </a:rPr>
              <a:t>, which is a group of cities who share best practices. </a:t>
            </a:r>
          </a:p>
          <a:p>
            <a:endParaRPr lang="en-US" dirty="0"/>
          </a:p>
        </p:txBody>
      </p:sp>
      <p:sp>
        <p:nvSpPr>
          <p:cNvPr id="4" name="Slide Number Placeholder 3"/>
          <p:cNvSpPr>
            <a:spLocks noGrp="1"/>
          </p:cNvSpPr>
          <p:nvPr>
            <p:ph type="sldNum" sz="quarter" idx="10"/>
          </p:nvPr>
        </p:nvSpPr>
        <p:spPr/>
        <p:txBody>
          <a:bodyPr/>
          <a:lstStyle/>
          <a:p>
            <a:fld id="{242E9DFA-E443-A146-AAB3-1F418BB1A2E6}" type="slidenum">
              <a:rPr lang="en-US" smtClean="0"/>
              <a:t>70</a:t>
            </a:fld>
            <a:endParaRPr lang="en-US"/>
          </a:p>
        </p:txBody>
      </p:sp>
    </p:spTree>
    <p:extLst>
      <p:ext uri="{BB962C8B-B14F-4D97-AF65-F5344CB8AC3E}">
        <p14:creationId xmlns:p14="http://schemas.microsoft.com/office/powerpoint/2010/main" val="311300122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lvl="0"/>
            <a:endParaRPr lang="en-US" sz="1200" kern="1200" dirty="0" smtClean="0">
              <a:solidFill>
                <a:schemeClr val="tx1"/>
              </a:solidFill>
              <a:effectLst/>
              <a:latin typeface="+mn-lt"/>
              <a:ea typeface="+mn-ea"/>
              <a:cs typeface="+mn-cs"/>
            </a:endParaRPr>
          </a:p>
          <a:p>
            <a:pPr marL="228600" lvl="0" indent="-228600">
              <a:buFont typeface="+mj-lt"/>
              <a:buAutoNum type="arabicPeriod"/>
            </a:pPr>
            <a:r>
              <a:rPr lang="en-US" sz="1200" kern="1200" dirty="0" smtClean="0">
                <a:solidFill>
                  <a:schemeClr val="tx1"/>
                </a:solidFill>
                <a:effectLst/>
                <a:latin typeface="+mn-lt"/>
                <a:ea typeface="+mn-ea"/>
                <a:cs typeface="+mn-cs"/>
              </a:rPr>
              <a:t>First example goes like this – The Fire Chief asked if it was it possible to link together all of the data during the course of an emergency to recreate the incidents.  This sounds simple, but it is not.  </a:t>
            </a:r>
          </a:p>
          <a:p>
            <a:pPr marL="228600" lvl="0" indent="-228600">
              <a:buFont typeface="+mj-lt"/>
              <a:buAutoNum type="arabicPeriod"/>
            </a:pPr>
            <a:r>
              <a:rPr lang="en-US" sz="1200" kern="1200" dirty="0" smtClean="0">
                <a:solidFill>
                  <a:schemeClr val="tx1"/>
                </a:solidFill>
                <a:effectLst/>
                <a:latin typeface="+mn-lt"/>
                <a:ea typeface="+mn-ea"/>
                <a:cs typeface="+mn-cs"/>
              </a:rPr>
              <a:t>The data being collected are used to guide the Fire/EMS staff through their work.  What you see in this picture is that there are 4 to 5 systems in which data are collected. </a:t>
            </a:r>
          </a:p>
          <a:p>
            <a:pPr lvl="0"/>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7C774CBE-BB7E-AA42-AA96-BE89772E0EB9}" type="slidenum">
              <a:rPr lang="en-US" smtClean="0"/>
              <a:t>71</a:t>
            </a:fld>
            <a:endParaRPr lang="en-US"/>
          </a:p>
        </p:txBody>
      </p:sp>
    </p:spTree>
    <p:extLst>
      <p:ext uri="{BB962C8B-B14F-4D97-AF65-F5344CB8AC3E}">
        <p14:creationId xmlns:p14="http://schemas.microsoft.com/office/powerpoint/2010/main" val="130868230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228600" lvl="0" indent="-228600">
              <a:buFont typeface="+mj-lt"/>
              <a:buAutoNum type="arabicPeriod"/>
            </a:pPr>
            <a:r>
              <a:rPr lang="en-US" sz="1200" kern="1200" dirty="0" smtClean="0">
                <a:solidFill>
                  <a:schemeClr val="tx1"/>
                </a:solidFill>
                <a:effectLst/>
                <a:latin typeface="+mn-lt"/>
                <a:ea typeface="+mn-ea"/>
                <a:cs typeface="+mn-cs"/>
              </a:rPr>
              <a:t>Calls come into the CAD center. </a:t>
            </a:r>
            <a:endParaRPr lang="en-US" sz="1100" kern="1200" dirty="0" smtClean="0">
              <a:solidFill>
                <a:schemeClr val="tx1"/>
              </a:solidFill>
              <a:effectLst/>
              <a:latin typeface="+mn-lt"/>
              <a:ea typeface="+mn-ea"/>
              <a:cs typeface="+mn-cs"/>
            </a:endParaRPr>
          </a:p>
          <a:p>
            <a:pPr marL="228600" lvl="0" indent="-228600">
              <a:buFont typeface="+mj-lt"/>
              <a:buAutoNum type="arabicPeriod"/>
            </a:pPr>
            <a:r>
              <a:rPr lang="en-US" sz="1200" kern="1200" dirty="0" smtClean="0">
                <a:solidFill>
                  <a:schemeClr val="tx1"/>
                </a:solidFill>
                <a:effectLst/>
                <a:latin typeface="+mn-lt"/>
                <a:ea typeface="+mn-ea"/>
                <a:cs typeface="+mn-cs"/>
              </a:rPr>
              <a:t>Units are deployed and data collection about response times and other information begins to accumulate. </a:t>
            </a:r>
            <a:endParaRPr lang="en-US" sz="1100" kern="1200" dirty="0" smtClean="0">
              <a:solidFill>
                <a:schemeClr val="tx1"/>
              </a:solidFill>
              <a:effectLst/>
              <a:latin typeface="+mn-lt"/>
              <a:ea typeface="+mn-ea"/>
              <a:cs typeface="+mn-cs"/>
            </a:endParaRPr>
          </a:p>
          <a:p>
            <a:pPr marL="228600" lvl="0" indent="-228600">
              <a:buFont typeface="+mj-lt"/>
              <a:buAutoNum type="arabicPeriod"/>
            </a:pPr>
            <a:r>
              <a:rPr lang="en-US" sz="1200" kern="1200" dirty="0" smtClean="0">
                <a:solidFill>
                  <a:schemeClr val="tx1"/>
                </a:solidFill>
                <a:effectLst/>
                <a:latin typeface="+mn-lt"/>
                <a:ea typeface="+mn-ea"/>
                <a:cs typeface="+mn-cs"/>
              </a:rPr>
              <a:t>Personnel on each medic and engine unit are responsible for recording information and completing after-action reports. </a:t>
            </a:r>
            <a:endParaRPr lang="en-US" sz="1100" kern="1200" dirty="0" smtClean="0">
              <a:solidFill>
                <a:schemeClr val="tx1"/>
              </a:solidFill>
              <a:effectLst/>
              <a:latin typeface="+mn-lt"/>
              <a:ea typeface="+mn-ea"/>
              <a:cs typeface="+mn-cs"/>
            </a:endParaRPr>
          </a:p>
          <a:p>
            <a:pPr marL="228600" lvl="0" indent="-228600">
              <a:buFont typeface="+mj-lt"/>
              <a:buAutoNum type="arabicPeriod"/>
            </a:pPr>
            <a:r>
              <a:rPr lang="en-US" sz="1200" kern="1200" dirty="0" smtClean="0">
                <a:solidFill>
                  <a:schemeClr val="tx1"/>
                </a:solidFill>
                <a:effectLst/>
                <a:latin typeface="+mn-lt"/>
                <a:ea typeface="+mn-ea"/>
                <a:cs typeface="+mn-cs"/>
              </a:rPr>
              <a:t>At the same time, social media is occurring.  </a:t>
            </a:r>
            <a:endParaRPr lang="en-US" sz="1200" b="1" kern="1200" dirty="0" smtClean="0">
              <a:solidFill>
                <a:schemeClr val="tx1"/>
              </a:solidFill>
              <a:effectLst/>
              <a:latin typeface="+mn-lt"/>
              <a:ea typeface="+mn-ea"/>
              <a:cs typeface="+mn-cs"/>
            </a:endParaRPr>
          </a:p>
          <a:p>
            <a:pPr lvl="0"/>
            <a:r>
              <a:rPr lang="en-US" sz="1200" b="1" kern="1200" dirty="0" smtClean="0">
                <a:solidFill>
                  <a:schemeClr val="tx1"/>
                </a:solidFill>
                <a:effectLst/>
                <a:latin typeface="+mn-lt"/>
                <a:ea typeface="+mn-ea"/>
                <a:cs typeface="+mn-cs"/>
              </a:rPr>
              <a:t>There is no magic identifier to neatly link these data.  The systems are not designed to do this. </a:t>
            </a:r>
            <a:endParaRPr lang="en-US" sz="11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t>
            </a:r>
            <a:endParaRPr lang="en-US" sz="1100" kern="1200" dirty="0" smtClean="0">
              <a:solidFill>
                <a:schemeClr val="tx1"/>
              </a:solidFill>
              <a:effectLst/>
              <a:latin typeface="+mn-lt"/>
              <a:ea typeface="+mn-ea"/>
              <a:cs typeface="+mn-cs"/>
            </a:endParaRPr>
          </a:p>
          <a:p>
            <a:endParaRPr lang="en-US" dirty="0" smtClean="0"/>
          </a:p>
          <a:p>
            <a:endParaRPr lang="en-US" dirty="0"/>
          </a:p>
        </p:txBody>
      </p:sp>
      <p:sp>
        <p:nvSpPr>
          <p:cNvPr id="4" name="Slide Number Placeholder 3"/>
          <p:cNvSpPr>
            <a:spLocks noGrp="1"/>
          </p:cNvSpPr>
          <p:nvPr>
            <p:ph type="sldNum" sz="quarter" idx="10"/>
          </p:nvPr>
        </p:nvSpPr>
        <p:spPr/>
        <p:txBody>
          <a:bodyPr/>
          <a:lstStyle/>
          <a:p>
            <a:fld id="{D369E834-094C-964B-9BC4-DE59C7AA8018}" type="slidenum">
              <a:rPr lang="en-US" smtClean="0"/>
              <a:t>72</a:t>
            </a:fld>
            <a:endParaRPr lang="en-US"/>
          </a:p>
        </p:txBody>
      </p:sp>
    </p:spTree>
    <p:extLst>
      <p:ext uri="{BB962C8B-B14F-4D97-AF65-F5344CB8AC3E}">
        <p14:creationId xmlns:p14="http://schemas.microsoft.com/office/powerpoint/2010/main" val="54900272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smtClean="0"/>
          </a:p>
          <a:p>
            <a:pPr marL="228600" marR="0" indent="-228600" algn="l" defTabSz="457200" rtl="0" eaLnBrk="1" fontAlgn="auto" latinLnBrk="0" hangingPunct="1">
              <a:lnSpc>
                <a:spcPct val="100000"/>
              </a:lnSpc>
              <a:spcBef>
                <a:spcPts val="0"/>
              </a:spcBef>
              <a:spcAft>
                <a:spcPts val="0"/>
              </a:spcAft>
              <a:buClrTx/>
              <a:buSzTx/>
              <a:buFont typeface="+mj-lt"/>
              <a:buAutoNum type="arabicPeriod"/>
              <a:tabLst/>
              <a:defRPr/>
            </a:pPr>
            <a:r>
              <a:rPr lang="en-US" sz="1200" kern="1200" dirty="0" smtClean="0">
                <a:solidFill>
                  <a:schemeClr val="tx1"/>
                </a:solidFill>
                <a:effectLst/>
                <a:latin typeface="+mn-lt"/>
                <a:ea typeface="+mn-ea"/>
                <a:cs typeface="+mn-cs"/>
              </a:rPr>
              <a:t>Fire Chief said they are always out of medic units</a:t>
            </a:r>
          </a:p>
          <a:p>
            <a:pPr marL="228600" indent="-228600">
              <a:buFont typeface="+mj-lt"/>
              <a:buAutoNum type="arabicPeriod"/>
            </a:pPr>
            <a:r>
              <a:rPr lang="en-US" dirty="0" smtClean="0"/>
              <a:t>First mapped the data out for</a:t>
            </a:r>
            <a:r>
              <a:rPr lang="en-US" baseline="0" dirty="0" smtClean="0"/>
              <a:t> every day over a three year period.  The map on the LHS shows when a engine unit  the gold lines) and medic units (the blue lines) are out. </a:t>
            </a:r>
            <a:endParaRPr lang="en-US" baseline="0" dirty="0"/>
          </a:p>
          <a:p>
            <a:pPr marL="228600" indent="-228600">
              <a:buFont typeface="+mj-lt"/>
              <a:buAutoNum type="arabicPeriod"/>
            </a:pPr>
            <a:r>
              <a:rPr lang="en-US" baseline="0" dirty="0" smtClean="0"/>
              <a:t>Then we mapped the data to show their utilization by hour of day to see when there are peaks in usage.</a:t>
            </a:r>
          </a:p>
          <a:p>
            <a:pPr marL="228600" indent="-228600">
              <a:buFont typeface="+mj-lt"/>
              <a:buAutoNum type="arabicPeriod"/>
            </a:pPr>
            <a:r>
              <a:rPr lang="en-US" baseline="0" dirty="0" smtClean="0"/>
              <a:t>Then, looking at the RHS, we computed some descriptive statistics </a:t>
            </a:r>
          </a:p>
          <a:p>
            <a:pPr marL="228600" indent="-228600">
              <a:buFont typeface="+mj-lt"/>
              <a:buAutoNum type="arabicPeriod"/>
            </a:pPr>
            <a:r>
              <a:rPr lang="en-US" baseline="0" dirty="0" smtClean="0"/>
              <a:t>Fire Chief was better able to allocate his medic units but could also use the data to obtain more resources. </a:t>
            </a:r>
          </a:p>
        </p:txBody>
      </p:sp>
      <p:sp>
        <p:nvSpPr>
          <p:cNvPr id="4" name="Slide Number Placeholder 3"/>
          <p:cNvSpPr>
            <a:spLocks noGrp="1"/>
          </p:cNvSpPr>
          <p:nvPr>
            <p:ph type="sldNum" sz="quarter" idx="10"/>
          </p:nvPr>
        </p:nvSpPr>
        <p:spPr/>
        <p:txBody>
          <a:bodyPr/>
          <a:lstStyle/>
          <a:p>
            <a:fld id="{242E9DFA-E443-A146-AAB3-1F418BB1A2E6}" type="slidenum">
              <a:rPr lang="en-US" smtClean="0"/>
              <a:t>73</a:t>
            </a:fld>
            <a:endParaRPr lang="en-US"/>
          </a:p>
        </p:txBody>
      </p:sp>
    </p:spTree>
    <p:extLst>
      <p:ext uri="{BB962C8B-B14F-4D97-AF65-F5344CB8AC3E}">
        <p14:creationId xmlns:p14="http://schemas.microsoft.com/office/powerpoint/2010/main" val="40173770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228600" lvl="0" indent="-228600">
              <a:buFont typeface="+mj-lt"/>
              <a:buAutoNum type="arabicPeriod"/>
            </a:pPr>
            <a:endParaRPr lang="en-US" sz="1200" kern="1200" dirty="0" smtClean="0">
              <a:solidFill>
                <a:schemeClr val="tx1"/>
              </a:solidFill>
              <a:effectLst/>
              <a:latin typeface="+mn-lt"/>
              <a:ea typeface="+mn-ea"/>
              <a:cs typeface="+mn-cs"/>
            </a:endParaRPr>
          </a:p>
          <a:p>
            <a:pPr marL="228600" lvl="0" indent="-228600">
              <a:buFont typeface="+mj-lt"/>
              <a:buAutoNum type="arabicPeriod"/>
            </a:pPr>
            <a:r>
              <a:rPr lang="en-US" sz="1200" kern="1200" dirty="0" smtClean="0">
                <a:solidFill>
                  <a:schemeClr val="tx1"/>
                </a:solidFill>
                <a:effectLst/>
                <a:latin typeface="+mn-lt"/>
                <a:ea typeface="+mn-ea"/>
                <a:cs typeface="+mn-cs"/>
              </a:rPr>
              <a:t>Our lab an </a:t>
            </a:r>
            <a:r>
              <a:rPr lang="en-US" sz="1200" b="1" kern="1200" dirty="0" smtClean="0">
                <a:solidFill>
                  <a:schemeClr val="tx1"/>
                </a:solidFill>
                <a:effectLst/>
                <a:latin typeface="+mn-lt"/>
                <a:ea typeface="+mn-ea"/>
                <a:cs typeface="+mn-cs"/>
              </a:rPr>
              <a:t>intentional collection of statisticians and social scientists</a:t>
            </a:r>
            <a:r>
              <a:rPr lang="en-US" sz="1200" kern="1200" dirty="0" smtClean="0">
                <a:solidFill>
                  <a:schemeClr val="tx1"/>
                </a:solidFill>
                <a:effectLst/>
                <a:latin typeface="+mn-lt"/>
                <a:ea typeface="+mn-ea"/>
                <a:cs typeface="+mn-cs"/>
              </a:rPr>
              <a:t> who </a:t>
            </a:r>
            <a:r>
              <a:rPr lang="en-US" sz="1200" b="1" kern="1200" dirty="0" smtClean="0">
                <a:solidFill>
                  <a:schemeClr val="tx1"/>
                </a:solidFill>
                <a:effectLst/>
                <a:latin typeface="+mn-lt"/>
                <a:ea typeface="+mn-ea"/>
                <a:cs typeface="+mn-cs"/>
              </a:rPr>
              <a:t>have a  common vision </a:t>
            </a:r>
            <a:r>
              <a:rPr lang="en-US" sz="1200" kern="1200" dirty="0" smtClean="0">
                <a:solidFill>
                  <a:schemeClr val="tx1"/>
                </a:solidFill>
                <a:effectLst/>
                <a:latin typeface="+mn-lt"/>
                <a:ea typeface="+mn-ea"/>
                <a:cs typeface="+mn-cs"/>
              </a:rPr>
              <a:t>to study the social condition quantitatively at scale.  </a:t>
            </a:r>
          </a:p>
          <a:p>
            <a:pPr marL="228600" lvl="0" indent="-228600">
              <a:buFont typeface="+mj-lt"/>
              <a:buAutoNum type="arabicPeriod"/>
            </a:pPr>
            <a:r>
              <a:rPr lang="en-US" sz="1200" kern="1200" dirty="0" smtClean="0">
                <a:solidFill>
                  <a:schemeClr val="tx1"/>
                </a:solidFill>
                <a:effectLst/>
                <a:latin typeface="+mn-lt"/>
                <a:ea typeface="+mn-ea"/>
                <a:cs typeface="+mn-cs"/>
              </a:rPr>
              <a:t>Our </a:t>
            </a:r>
            <a:r>
              <a:rPr lang="en-US" sz="1200" b="1" kern="1200" dirty="0" smtClean="0">
                <a:solidFill>
                  <a:schemeClr val="tx1"/>
                </a:solidFill>
                <a:effectLst/>
                <a:latin typeface="+mn-lt"/>
                <a:ea typeface="+mn-ea"/>
                <a:cs typeface="+mn-cs"/>
              </a:rPr>
              <a:t>overarching research thrust</a:t>
            </a:r>
            <a:r>
              <a:rPr lang="en-US" sz="1200" kern="1200" dirty="0" smtClean="0">
                <a:solidFill>
                  <a:schemeClr val="tx1"/>
                </a:solidFill>
                <a:effectLst/>
                <a:latin typeface="+mn-lt"/>
                <a:ea typeface="+mn-ea"/>
                <a:cs typeface="+mn-cs"/>
              </a:rPr>
              <a:t> is creating and developing the </a:t>
            </a:r>
            <a:r>
              <a:rPr lang="en-US" sz="1200" i="1" kern="1200" dirty="0" smtClean="0">
                <a:solidFill>
                  <a:schemeClr val="tx1"/>
                </a:solidFill>
                <a:effectLst/>
                <a:latin typeface="+mn-lt"/>
                <a:ea typeface="+mn-ea"/>
                <a:cs typeface="+mn-cs"/>
              </a:rPr>
              <a:t>science of all data and Community Learning Data Driven Discovery Analytics. </a:t>
            </a:r>
            <a:endParaRPr lang="en-US" sz="1200" kern="1200" dirty="0" smtClean="0">
              <a:solidFill>
                <a:schemeClr val="tx1"/>
              </a:solidFill>
              <a:effectLst/>
              <a:latin typeface="+mn-lt"/>
              <a:ea typeface="+mn-ea"/>
              <a:cs typeface="+mn-cs"/>
            </a:endParaRPr>
          </a:p>
          <a:p>
            <a:pPr marL="228600" lvl="0" indent="-228600">
              <a:buFont typeface="+mj-lt"/>
              <a:buAutoNum type="arabicPeriod"/>
            </a:pPr>
            <a:r>
              <a:rPr lang="en-US" sz="1200" kern="1200" dirty="0" smtClean="0">
                <a:solidFill>
                  <a:schemeClr val="tx1"/>
                </a:solidFill>
                <a:effectLst/>
                <a:latin typeface="+mn-lt"/>
                <a:ea typeface="+mn-ea"/>
                <a:cs typeface="+mn-cs"/>
              </a:rPr>
              <a:t>We did not set out to do what we are doing today. We thought we would focus on topics related to </a:t>
            </a:r>
            <a:r>
              <a:rPr lang="en-US" sz="1200" b="1" kern="1200" dirty="0" smtClean="0">
                <a:solidFill>
                  <a:schemeClr val="tx1"/>
                </a:solidFill>
                <a:effectLst/>
                <a:latin typeface="+mn-lt"/>
                <a:ea typeface="+mn-ea"/>
                <a:cs typeface="+mn-cs"/>
              </a:rPr>
              <a:t>megacities</a:t>
            </a:r>
            <a:r>
              <a:rPr lang="en-US" sz="1200" kern="1200" dirty="0" smtClean="0">
                <a:solidFill>
                  <a:schemeClr val="tx1"/>
                </a:solidFill>
                <a:effectLst/>
                <a:latin typeface="+mn-lt"/>
                <a:ea typeface="+mn-ea"/>
                <a:cs typeface="+mn-cs"/>
              </a:rPr>
              <a:t> but, as we began to work with our local community, our focus shifted. </a:t>
            </a:r>
          </a:p>
          <a:p>
            <a:pPr marL="228600" lvl="0" indent="-228600">
              <a:buFont typeface="+mj-lt"/>
              <a:buAutoNum type="arabicPeriod"/>
            </a:pPr>
            <a:r>
              <a:rPr lang="en-US" sz="1200" kern="1200" dirty="0" smtClean="0">
                <a:solidFill>
                  <a:schemeClr val="tx1"/>
                </a:solidFill>
                <a:effectLst/>
                <a:latin typeface="+mn-lt"/>
                <a:ea typeface="+mn-ea"/>
                <a:cs typeface="+mn-cs"/>
              </a:rPr>
              <a:t>Our goal is to bring Data Science to our 3000 communities primarily small and medium sized and rural local governments. </a:t>
            </a:r>
          </a:p>
          <a:p>
            <a:pPr marL="228600" lvl="0" indent="-228600">
              <a:buFont typeface="+mj-lt"/>
              <a:buAutoNum type="arabicPeriod"/>
            </a:pPr>
            <a:r>
              <a:rPr lang="en-US" sz="1200" b="1" kern="1200" dirty="0" smtClean="0">
                <a:solidFill>
                  <a:schemeClr val="tx1"/>
                </a:solidFill>
                <a:effectLst/>
                <a:latin typeface="+mn-lt"/>
                <a:ea typeface="+mn-ea"/>
                <a:cs typeface="+mn-cs"/>
              </a:rPr>
              <a:t>An important aspect of our research is how information reaches people and affects their outlook and actions.</a:t>
            </a:r>
          </a:p>
          <a:p>
            <a:r>
              <a:rPr lang="en-US" sz="1200" kern="1200" dirty="0" smtClean="0">
                <a:solidFill>
                  <a:schemeClr val="tx1"/>
                </a:solidFill>
                <a:effectLst/>
                <a:latin typeface="+mn-lt"/>
                <a:ea typeface="+mn-ea"/>
                <a:cs typeface="+mn-cs"/>
              </a:rPr>
              <a:t> </a:t>
            </a:r>
          </a:p>
          <a:p>
            <a:endParaRPr lang="en-US" dirty="0"/>
          </a:p>
        </p:txBody>
      </p:sp>
      <p:sp>
        <p:nvSpPr>
          <p:cNvPr id="4" name="Slide Number Placeholder 3"/>
          <p:cNvSpPr>
            <a:spLocks noGrp="1"/>
          </p:cNvSpPr>
          <p:nvPr>
            <p:ph type="sldNum" sz="quarter" idx="10"/>
          </p:nvPr>
        </p:nvSpPr>
        <p:spPr/>
        <p:txBody>
          <a:bodyPr/>
          <a:lstStyle/>
          <a:p>
            <a:fld id="{58469EB7-5215-0C4F-9416-CE153085A5F6}" type="slidenum">
              <a:rPr lang="en-US" smtClean="0"/>
              <a:t>3</a:t>
            </a:fld>
            <a:endParaRPr lang="en-US" dirty="0"/>
          </a:p>
        </p:txBody>
      </p:sp>
    </p:spTree>
    <p:extLst>
      <p:ext uri="{BB962C8B-B14F-4D97-AF65-F5344CB8AC3E}">
        <p14:creationId xmlns:p14="http://schemas.microsoft.com/office/powerpoint/2010/main" val="342403171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sz="1200" b="1" kern="1200" dirty="0" smtClean="0">
              <a:solidFill>
                <a:schemeClr val="tx1"/>
              </a:solidFill>
              <a:effectLst/>
              <a:latin typeface="+mn-lt"/>
              <a:ea typeface="+mn-ea"/>
              <a:cs typeface="+mn-cs"/>
            </a:endParaRPr>
          </a:p>
          <a:p>
            <a:pPr marL="228600" lvl="0" indent="-228600">
              <a:buFont typeface="+mj-lt"/>
              <a:buAutoNum type="arabicPeriod"/>
            </a:pPr>
            <a:r>
              <a:rPr lang="en-US" sz="1200" kern="1200" dirty="0" smtClean="0">
                <a:solidFill>
                  <a:schemeClr val="tx1"/>
                </a:solidFill>
                <a:effectLst/>
                <a:latin typeface="+mn-lt"/>
                <a:ea typeface="+mn-ea"/>
                <a:cs typeface="+mn-cs"/>
              </a:rPr>
              <a:t>Another way to portray the data is by geography.  In this example, we mapped the 911 incidents by time of data and day of week.  </a:t>
            </a:r>
          </a:p>
          <a:p>
            <a:pPr marL="228600" marR="0" lvl="0" indent="-228600" algn="l" defTabSz="457200" rtl="0" eaLnBrk="1" fontAlgn="auto" latinLnBrk="0" hangingPunct="1">
              <a:lnSpc>
                <a:spcPct val="100000"/>
              </a:lnSpc>
              <a:spcBef>
                <a:spcPts val="0"/>
              </a:spcBef>
              <a:spcAft>
                <a:spcPts val="0"/>
              </a:spcAft>
              <a:buClrTx/>
              <a:buSzTx/>
              <a:buFont typeface="+mj-lt"/>
              <a:buAutoNum type="arabicPeriod"/>
              <a:tabLst/>
              <a:defRPr/>
            </a:pPr>
            <a:r>
              <a:rPr lang="en-US" sz="1200" b="1" kern="1200" dirty="0" smtClean="0">
                <a:solidFill>
                  <a:schemeClr val="tx1"/>
                </a:solidFill>
                <a:effectLst/>
                <a:latin typeface="+mn-lt"/>
                <a:ea typeface="+mn-ea"/>
                <a:cs typeface="+mn-cs"/>
              </a:rPr>
              <a:t>Rhythm of the city</a:t>
            </a:r>
            <a:r>
              <a:rPr lang="en-US" sz="1100" b="0" kern="1200" baseline="0" dirty="0" smtClean="0">
                <a:solidFill>
                  <a:schemeClr val="tx1"/>
                </a:solidFill>
                <a:effectLst/>
                <a:latin typeface="+mn-lt"/>
                <a:ea typeface="+mn-ea"/>
                <a:cs typeface="+mn-cs"/>
              </a:rPr>
              <a:t> - </a:t>
            </a:r>
            <a:r>
              <a:rPr lang="en-US" sz="1200" kern="1200" dirty="0" smtClean="0">
                <a:solidFill>
                  <a:schemeClr val="tx1"/>
                </a:solidFill>
                <a:effectLst/>
                <a:latin typeface="+mn-lt"/>
                <a:ea typeface="+mn-ea"/>
                <a:cs typeface="+mn-cs"/>
              </a:rPr>
              <a:t>What struck us about this was how useful this representation of the data are for tracking flows of people throughout the workday and weekends. </a:t>
            </a:r>
          </a:p>
          <a:p>
            <a:pPr marL="228600" lvl="0" indent="-228600">
              <a:buFont typeface="+mj-lt"/>
              <a:buAutoNum type="arabicPeriod"/>
            </a:pPr>
            <a:r>
              <a:rPr lang="en-US" sz="1200" kern="1200" dirty="0" smtClean="0">
                <a:solidFill>
                  <a:schemeClr val="tx1"/>
                </a:solidFill>
                <a:effectLst/>
                <a:latin typeface="+mn-lt"/>
                <a:ea typeface="+mn-ea"/>
                <a:cs typeface="+mn-cs"/>
              </a:rPr>
              <a:t>Another is thru identifying hotspots such as identifying loyal customers.</a:t>
            </a:r>
          </a:p>
          <a:p>
            <a:pPr marL="228600" lvl="0" indent="-228600">
              <a:buFont typeface="+mj-lt"/>
              <a:buAutoNum type="arabicPeriod"/>
            </a:pPr>
            <a:r>
              <a:rPr lang="en-US" sz="1200" kern="1200" dirty="0" smtClean="0">
                <a:solidFill>
                  <a:schemeClr val="tx1"/>
                </a:solidFill>
                <a:effectLst/>
                <a:latin typeface="+mn-lt"/>
                <a:ea typeface="+mn-ea"/>
                <a:cs typeface="+mn-cs"/>
              </a:rPr>
              <a:t>Nurse Practitioner</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42E9DFA-E443-A146-AAB3-1F418BB1A2E6}" type="slidenum">
              <a:rPr lang="en-US" smtClean="0"/>
              <a:t>74</a:t>
            </a:fld>
            <a:endParaRPr lang="en-US"/>
          </a:p>
        </p:txBody>
      </p:sp>
    </p:spTree>
    <p:extLst>
      <p:ext uri="{BB962C8B-B14F-4D97-AF65-F5344CB8AC3E}">
        <p14:creationId xmlns:p14="http://schemas.microsoft.com/office/powerpoint/2010/main" val="80744629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228600" indent="-228600">
              <a:buFont typeface="+mj-lt"/>
              <a:buAutoNum type="arabicPeriod"/>
            </a:pPr>
            <a:endParaRPr lang="en-US" sz="1200" b="1" kern="1200" dirty="0" smtClean="0">
              <a:solidFill>
                <a:schemeClr val="tx1"/>
              </a:solidFill>
              <a:effectLst/>
              <a:latin typeface="+mn-lt"/>
              <a:ea typeface="+mn-ea"/>
              <a:cs typeface="+mn-cs"/>
            </a:endParaRPr>
          </a:p>
          <a:p>
            <a:pPr marL="228600" indent="-228600">
              <a:buFont typeface="+mj-lt"/>
              <a:buAutoNum type="arabicPeriod"/>
            </a:pPr>
            <a:r>
              <a:rPr lang="en-US" sz="1200" b="1" kern="1200" dirty="0" smtClean="0">
                <a:solidFill>
                  <a:schemeClr val="tx1"/>
                </a:solidFill>
                <a:effectLst/>
                <a:latin typeface="+mn-lt"/>
                <a:ea typeface="+mn-ea"/>
                <a:cs typeface="+mn-cs"/>
              </a:rPr>
              <a:t>Characterizing our Neighborhoods through the use of open data</a:t>
            </a:r>
            <a:endParaRPr lang="en-US" sz="1200" kern="1200" dirty="0" smtClean="0">
              <a:solidFill>
                <a:schemeClr val="tx1"/>
              </a:solidFill>
              <a:effectLst/>
              <a:latin typeface="+mn-lt"/>
              <a:ea typeface="+mn-ea"/>
              <a:cs typeface="+mn-cs"/>
            </a:endParaRPr>
          </a:p>
          <a:p>
            <a:pPr marL="228600" lvl="0" indent="-228600">
              <a:buFont typeface="+mj-lt"/>
              <a:buAutoNum type="arabicPeriod"/>
            </a:pPr>
            <a:r>
              <a:rPr lang="en-US" sz="1200" kern="1200" dirty="0" smtClean="0">
                <a:solidFill>
                  <a:schemeClr val="tx1"/>
                </a:solidFill>
                <a:effectLst/>
                <a:latin typeface="+mn-lt"/>
                <a:ea typeface="+mn-ea"/>
                <a:cs typeface="+mn-cs"/>
              </a:rPr>
              <a:t>We often see local problems being described with federal data at a aggregate scale that ignores the heterogeneity in the smaller geographic scales</a:t>
            </a:r>
          </a:p>
          <a:p>
            <a:pPr marL="228600" lvl="0" indent="-228600">
              <a:buFont typeface="+mj-lt"/>
              <a:buAutoNum type="arabicPeriod"/>
            </a:pPr>
            <a:r>
              <a:rPr lang="en-US" sz="1200" kern="1200" dirty="0" smtClean="0">
                <a:solidFill>
                  <a:schemeClr val="tx1"/>
                </a:solidFill>
                <a:effectLst/>
                <a:latin typeface="+mn-lt"/>
                <a:ea typeface="+mn-ea"/>
                <a:cs typeface="+mn-cs"/>
              </a:rPr>
              <a:t>Using ACS data masks the heterogeneity of housing and wealth in Arlington.</a:t>
            </a:r>
          </a:p>
          <a:p>
            <a:pPr marL="228600" indent="-228600">
              <a:buFont typeface="+mj-lt"/>
              <a:buAutoNum type="arabicPeriod"/>
            </a:pPr>
            <a:r>
              <a:rPr lang="en-US" sz="1200" kern="1200" dirty="0" smtClean="0">
                <a:solidFill>
                  <a:schemeClr val="tx1"/>
                </a:solidFill>
                <a:effectLst/>
                <a:latin typeface="+mn-lt"/>
                <a:ea typeface="+mn-ea"/>
                <a:cs typeface="+mn-cs"/>
              </a:rPr>
              <a:t>Using local property data provides more detailed </a:t>
            </a:r>
            <a:endParaRPr lang="en-US" dirty="0"/>
          </a:p>
        </p:txBody>
      </p:sp>
      <p:sp>
        <p:nvSpPr>
          <p:cNvPr id="4" name="Slide Number Placeholder 3"/>
          <p:cNvSpPr>
            <a:spLocks noGrp="1"/>
          </p:cNvSpPr>
          <p:nvPr>
            <p:ph type="sldNum" sz="quarter" idx="10"/>
          </p:nvPr>
        </p:nvSpPr>
        <p:spPr/>
        <p:txBody>
          <a:bodyPr/>
          <a:lstStyle/>
          <a:p>
            <a:fld id="{F07A23E3-60C1-B34D-BE68-3D66CAB967FE}" type="slidenum">
              <a:rPr lang="en-US" smtClean="0"/>
              <a:t>75</a:t>
            </a:fld>
            <a:endParaRPr lang="en-US"/>
          </a:p>
        </p:txBody>
      </p:sp>
    </p:spTree>
    <p:extLst>
      <p:ext uri="{BB962C8B-B14F-4D97-AF65-F5344CB8AC3E}">
        <p14:creationId xmlns:p14="http://schemas.microsoft.com/office/powerpoint/2010/main" val="330792509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smtClean="0"/>
          </a:p>
          <a:p>
            <a:pPr marL="228600" indent="-228600">
              <a:buFont typeface="+mj-lt"/>
              <a:buAutoNum type="arabicPeriod"/>
            </a:pPr>
            <a:r>
              <a:rPr lang="en-US" sz="1200" b="1" kern="1200" dirty="0" smtClean="0">
                <a:solidFill>
                  <a:schemeClr val="tx1"/>
                </a:solidFill>
                <a:effectLst/>
                <a:latin typeface="+mn-lt"/>
                <a:ea typeface="+mn-ea"/>
                <a:cs typeface="+mn-cs"/>
              </a:rPr>
              <a:t>Simpson Index of Home Value Diversity</a:t>
            </a:r>
            <a:endParaRPr lang="en-US" sz="1200" kern="1200" dirty="0" smtClean="0">
              <a:solidFill>
                <a:schemeClr val="tx1"/>
              </a:solidFill>
              <a:effectLst/>
              <a:latin typeface="+mn-lt"/>
              <a:ea typeface="+mn-ea"/>
              <a:cs typeface="+mn-cs"/>
            </a:endParaRPr>
          </a:p>
          <a:p>
            <a:pPr marL="228600" lvl="0" indent="-228600">
              <a:buFont typeface="+mj-lt"/>
              <a:buAutoNum type="arabicPeriod"/>
            </a:pPr>
            <a:r>
              <a:rPr lang="en-US" sz="1200" kern="1200" dirty="0" smtClean="0">
                <a:solidFill>
                  <a:schemeClr val="tx1"/>
                </a:solidFill>
                <a:effectLst/>
                <a:latin typeface="+mn-lt"/>
                <a:ea typeface="+mn-ea"/>
                <a:cs typeface="+mn-cs"/>
              </a:rPr>
              <a:t>By using local property data the value of the home can be used as a proxy for wealth.</a:t>
            </a:r>
          </a:p>
          <a:p>
            <a:pPr marL="228600" indent="-228600">
              <a:buFont typeface="+mj-lt"/>
              <a:buAutoNum type="arabicPeriod"/>
            </a:pPr>
            <a:r>
              <a:rPr lang="en-US" sz="1200" kern="1200" dirty="0" smtClean="0">
                <a:solidFill>
                  <a:schemeClr val="tx1"/>
                </a:solidFill>
                <a:effectLst/>
                <a:latin typeface="+mn-lt"/>
                <a:ea typeface="+mn-ea"/>
                <a:cs typeface="+mn-cs"/>
              </a:rPr>
              <a:t>Arlington demographers found the mapping of home values as an index very informative for assessing the availability of a variety of housing opportunities for families. </a:t>
            </a:r>
            <a:endParaRPr lang="en-US" dirty="0"/>
          </a:p>
        </p:txBody>
      </p:sp>
      <p:sp>
        <p:nvSpPr>
          <p:cNvPr id="4" name="Slide Number Placeholder 3"/>
          <p:cNvSpPr>
            <a:spLocks noGrp="1"/>
          </p:cNvSpPr>
          <p:nvPr>
            <p:ph type="sldNum" sz="quarter" idx="10"/>
          </p:nvPr>
        </p:nvSpPr>
        <p:spPr/>
        <p:txBody>
          <a:bodyPr/>
          <a:lstStyle/>
          <a:p>
            <a:fld id="{F07A23E3-60C1-B34D-BE68-3D66CAB967FE}" type="slidenum">
              <a:rPr lang="en-US" smtClean="0"/>
              <a:t>76</a:t>
            </a:fld>
            <a:endParaRPr lang="en-US"/>
          </a:p>
        </p:txBody>
      </p:sp>
    </p:spTree>
    <p:extLst>
      <p:ext uri="{BB962C8B-B14F-4D97-AF65-F5344CB8AC3E}">
        <p14:creationId xmlns:p14="http://schemas.microsoft.com/office/powerpoint/2010/main" val="12169743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sz="1200" b="1" kern="1200" dirty="0" smtClean="0">
                <a:solidFill>
                  <a:schemeClr val="tx1"/>
                </a:solidFill>
                <a:effectLst/>
                <a:latin typeface="+mn-lt"/>
                <a:ea typeface="+mn-ea"/>
                <a:cs typeface="+mn-cs"/>
              </a:rPr>
              <a:t>Natural Data Flows in Our Communities </a:t>
            </a:r>
            <a:endParaRPr lang="en-US" sz="1200" kern="1200" dirty="0" smtClean="0">
              <a:solidFill>
                <a:schemeClr val="tx1"/>
              </a:solidFill>
              <a:effectLst/>
              <a:latin typeface="+mn-lt"/>
              <a:ea typeface="+mn-ea"/>
              <a:cs typeface="+mn-cs"/>
            </a:endParaRPr>
          </a:p>
          <a:p>
            <a:pPr lvl="0"/>
            <a:endParaRPr lang="en-US" sz="1200" kern="1200" dirty="0" smtClean="0">
              <a:solidFill>
                <a:schemeClr val="tx1"/>
              </a:solidFill>
              <a:effectLst/>
              <a:latin typeface="+mn-lt"/>
              <a:ea typeface="+mn-ea"/>
              <a:cs typeface="+mn-cs"/>
            </a:endParaRPr>
          </a:p>
          <a:p>
            <a:pPr lvl="0"/>
            <a:r>
              <a:rPr lang="en-US" sz="1200" kern="1200" dirty="0" smtClean="0">
                <a:solidFill>
                  <a:schemeClr val="tx1"/>
                </a:solidFill>
                <a:effectLst/>
                <a:latin typeface="+mn-lt"/>
                <a:ea typeface="+mn-ea"/>
                <a:cs typeface="+mn-cs"/>
              </a:rPr>
              <a:t>There are Natural flows of data that are collected in our community as we go through our daily paces  - these include social service data such as requests for snow removal, applying for a permit, or making a 911 call. </a:t>
            </a:r>
          </a:p>
          <a:p>
            <a:pPr lvl="0"/>
            <a:r>
              <a:rPr lang="en-US" sz="1200" kern="1200" dirty="0" smtClean="0">
                <a:solidFill>
                  <a:schemeClr val="tx1"/>
                </a:solidFill>
                <a:effectLst/>
                <a:latin typeface="+mn-lt"/>
                <a:ea typeface="+mn-ea"/>
                <a:cs typeface="+mn-cs"/>
              </a:rPr>
              <a:t>These data characterize the rhythm of our community  - there are data about our infrastructure, our environment, and people – where we live, learn, work, and play. </a:t>
            </a:r>
          </a:p>
          <a:p>
            <a:pPr lvl="0"/>
            <a:endParaRPr lang="en-US" sz="1200" b="1" kern="1200" dirty="0" smtClean="0">
              <a:solidFill>
                <a:schemeClr val="tx1"/>
              </a:solidFill>
              <a:effectLst/>
              <a:latin typeface="+mn-lt"/>
              <a:ea typeface="+mn-ea"/>
              <a:cs typeface="+mn-cs"/>
            </a:endParaRPr>
          </a:p>
          <a:p>
            <a:pPr lvl="0"/>
            <a:r>
              <a:rPr lang="en-US" sz="1200" b="1" kern="1200" dirty="0" smtClean="0">
                <a:solidFill>
                  <a:schemeClr val="tx1"/>
                </a:solidFill>
                <a:effectLst/>
                <a:latin typeface="+mn-lt"/>
                <a:ea typeface="+mn-ea"/>
                <a:cs typeface="+mn-cs"/>
              </a:rPr>
              <a:t>The Story of the Community is in these data. </a:t>
            </a: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48C5047F-F5D2-403E-BB92-31612582F2C4}" type="slidenum">
              <a:rPr lang="en-US" smtClean="0">
                <a:solidFill>
                  <a:prstClr val="black"/>
                </a:solidFill>
              </a:rPr>
              <a:pPr/>
              <a:t>4</a:t>
            </a:fld>
            <a:endParaRPr lang="en-US" dirty="0">
              <a:solidFill>
                <a:prstClr val="black"/>
              </a:solidFill>
            </a:endParaRPr>
          </a:p>
        </p:txBody>
      </p:sp>
    </p:spTree>
    <p:extLst>
      <p:ext uri="{BB962C8B-B14F-4D97-AF65-F5344CB8AC3E}">
        <p14:creationId xmlns:p14="http://schemas.microsoft.com/office/powerpoint/2010/main" val="9826824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sz="1200" b="1" kern="1200" dirty="0" smtClean="0">
              <a:solidFill>
                <a:schemeClr val="tx1"/>
              </a:solidFill>
              <a:effectLst/>
              <a:latin typeface="+mn-lt"/>
              <a:ea typeface="+mn-ea"/>
              <a:cs typeface="+mn-cs"/>
            </a:endParaRPr>
          </a:p>
          <a:p>
            <a:r>
              <a:rPr lang="en-US" sz="1200" b="1" kern="1200" dirty="0" smtClean="0">
                <a:solidFill>
                  <a:schemeClr val="tx1"/>
                </a:solidFill>
                <a:effectLst/>
                <a:latin typeface="+mn-lt"/>
                <a:ea typeface="+mn-ea"/>
                <a:cs typeface="+mn-cs"/>
              </a:rPr>
              <a:t>We are not talking about Big Data, we are talking about ALL data, </a:t>
            </a:r>
            <a:r>
              <a:rPr lang="en-US" sz="1200" kern="1200" dirty="0" smtClean="0">
                <a:solidFill>
                  <a:schemeClr val="tx1"/>
                </a:solidFill>
                <a:effectLst/>
                <a:latin typeface="+mn-lt"/>
                <a:ea typeface="+mn-ea"/>
                <a:cs typeface="+mn-cs"/>
              </a:rPr>
              <a:t>which is not always big but always challenging. </a:t>
            </a:r>
          </a:p>
          <a:p>
            <a:pPr lvl="0"/>
            <a:r>
              <a:rPr lang="en-US" sz="1200" kern="1200" dirty="0" smtClean="0">
                <a:solidFill>
                  <a:schemeClr val="tx1"/>
                </a:solidFill>
                <a:effectLst/>
                <a:latin typeface="+mn-lt"/>
                <a:ea typeface="+mn-ea"/>
                <a:cs typeface="+mn-cs"/>
              </a:rPr>
              <a:t>We don’t worry about the size of the data, just what is useful to address a community’s questions</a:t>
            </a:r>
          </a:p>
          <a:p>
            <a:r>
              <a:rPr lang="en-US" sz="1200" b="1" kern="1200" dirty="0" smtClean="0">
                <a:solidFill>
                  <a:schemeClr val="tx1"/>
                </a:solidFill>
                <a:effectLst/>
                <a:latin typeface="+mn-lt"/>
                <a:ea typeface="+mn-ea"/>
                <a:cs typeface="+mn-cs"/>
              </a:rPr>
              <a:t>We put data into 4 buckets that helps us explain the data;</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1. </a:t>
            </a:r>
            <a:r>
              <a:rPr lang="en-US" sz="1200" b="1" kern="1200" dirty="0" smtClean="0">
                <a:solidFill>
                  <a:schemeClr val="tx1"/>
                </a:solidFill>
                <a:effectLst/>
                <a:latin typeface="+mn-lt"/>
                <a:ea typeface="+mn-ea"/>
                <a:cs typeface="+mn-cs"/>
              </a:rPr>
              <a:t>Statistically designed and intentional observational data collections</a:t>
            </a:r>
            <a:r>
              <a:rPr lang="en-US" sz="1200" kern="1200" dirty="0" smtClean="0">
                <a:solidFill>
                  <a:schemeClr val="tx1"/>
                </a:solidFill>
                <a:effectLst/>
                <a:latin typeface="+mn-lt"/>
                <a:ea typeface="+mn-ea"/>
                <a:cs typeface="+mn-cs"/>
              </a:rPr>
              <a:t> from surveys and experiments, such as those using data from telescopes;  </a:t>
            </a:r>
          </a:p>
          <a:p>
            <a:r>
              <a:rPr lang="en-US" sz="1200" kern="1200" dirty="0" smtClean="0">
                <a:solidFill>
                  <a:schemeClr val="tx1"/>
                </a:solidFill>
                <a:effectLst/>
                <a:latin typeface="+mn-lt"/>
                <a:ea typeface="+mn-ea"/>
                <a:cs typeface="+mn-cs"/>
              </a:rPr>
              <a:t>2. </a:t>
            </a:r>
            <a:r>
              <a:rPr lang="en-US" sz="1200" b="1" kern="1200" dirty="0" smtClean="0">
                <a:solidFill>
                  <a:schemeClr val="tx1"/>
                </a:solidFill>
                <a:effectLst/>
                <a:latin typeface="+mn-lt"/>
                <a:ea typeface="+mn-ea"/>
                <a:cs typeface="+mn-cs"/>
              </a:rPr>
              <a:t>Administrative data</a:t>
            </a:r>
            <a:r>
              <a:rPr lang="en-US" sz="1200" kern="1200" dirty="0" smtClean="0">
                <a:solidFill>
                  <a:schemeClr val="tx1"/>
                </a:solidFill>
                <a:effectLst/>
                <a:latin typeface="+mn-lt"/>
                <a:ea typeface="+mn-ea"/>
                <a:cs typeface="+mn-cs"/>
              </a:rPr>
              <a:t> – Data collected for the administration of an organization or program - these data have huge potential that is just so untapped. </a:t>
            </a:r>
          </a:p>
          <a:p>
            <a:pPr lvl="1"/>
            <a:r>
              <a:rPr lang="en-US" sz="1200" b="1" kern="1200" dirty="0" smtClean="0">
                <a:solidFill>
                  <a:schemeClr val="tx1"/>
                </a:solidFill>
                <a:effectLst/>
                <a:latin typeface="+mn-lt"/>
                <a:ea typeface="+mn-ea"/>
                <a:cs typeface="+mn-cs"/>
              </a:rPr>
              <a:t>We can repurpose these data and no new data collection is required. </a:t>
            </a:r>
            <a:endParaRPr lang="en-US" sz="1200" b="0" kern="1200" dirty="0" smtClean="0">
              <a:solidFill>
                <a:schemeClr val="tx1"/>
              </a:solidFill>
              <a:effectLst/>
              <a:latin typeface="+mn-lt"/>
              <a:ea typeface="+mn-ea"/>
              <a:cs typeface="+mn-cs"/>
            </a:endParaRPr>
          </a:p>
          <a:p>
            <a:pPr lvl="0"/>
            <a:r>
              <a:rPr lang="en-US" sz="1200" b="0" kern="1200" dirty="0" smtClean="0">
                <a:solidFill>
                  <a:schemeClr val="tx1"/>
                </a:solidFill>
                <a:effectLst/>
                <a:latin typeface="+mn-lt"/>
                <a:ea typeface="+mn-ea"/>
                <a:cs typeface="+mn-cs"/>
              </a:rPr>
              <a:t>3.</a:t>
            </a:r>
            <a:r>
              <a:rPr lang="en-US" sz="1200" b="0" kern="1200" baseline="0" dirty="0" smtClean="0">
                <a:solidFill>
                  <a:schemeClr val="tx1"/>
                </a:solidFill>
                <a:effectLst/>
                <a:latin typeface="+mn-lt"/>
                <a:ea typeface="+mn-ea"/>
                <a:cs typeface="+mn-cs"/>
              </a:rPr>
              <a:t> </a:t>
            </a:r>
            <a:r>
              <a:rPr lang="en-US" sz="1200" b="1" kern="1200" dirty="0" smtClean="0">
                <a:solidFill>
                  <a:schemeClr val="tx1"/>
                </a:solidFill>
                <a:effectLst/>
                <a:latin typeface="+mn-lt"/>
                <a:ea typeface="+mn-ea"/>
                <a:cs typeface="+mn-cs"/>
              </a:rPr>
              <a:t>Opportunity data</a:t>
            </a:r>
            <a:r>
              <a:rPr lang="en-US" sz="1200" kern="1200" dirty="0" smtClean="0">
                <a:solidFill>
                  <a:schemeClr val="tx1"/>
                </a:solidFill>
                <a:effectLst/>
                <a:latin typeface="+mn-lt"/>
                <a:ea typeface="+mn-ea"/>
                <a:cs typeface="+mn-cs"/>
              </a:rPr>
              <a:t> – data from </a:t>
            </a:r>
            <a:r>
              <a:rPr lang="en-US" sz="1200" kern="1200" dirty="0" err="1" smtClean="0">
                <a:solidFill>
                  <a:schemeClr val="tx1"/>
                </a:solidFill>
                <a:effectLst/>
                <a:latin typeface="+mn-lt"/>
                <a:ea typeface="+mn-ea"/>
                <a:cs typeface="+mn-cs"/>
              </a:rPr>
              <a:t>fitbits</a:t>
            </a:r>
            <a:r>
              <a:rPr lang="en-US" sz="1200" kern="1200" dirty="0" smtClean="0">
                <a:solidFill>
                  <a:schemeClr val="tx1"/>
                </a:solidFill>
                <a:effectLst/>
                <a:latin typeface="+mn-lt"/>
                <a:ea typeface="+mn-ea"/>
                <a:cs typeface="+mn-cs"/>
              </a:rPr>
              <a:t>, internet, GPS, social media, sensors – where a lot of the hype of Big Data rests;</a:t>
            </a:r>
          </a:p>
          <a:p>
            <a:pPr lvl="0"/>
            <a:r>
              <a:rPr lang="en-US" sz="1200" b="1" kern="1200" dirty="0" smtClean="0">
                <a:solidFill>
                  <a:schemeClr val="tx1"/>
                </a:solidFill>
                <a:effectLst/>
                <a:latin typeface="+mn-lt"/>
                <a:ea typeface="+mn-ea"/>
                <a:cs typeface="+mn-cs"/>
              </a:rPr>
              <a:t>4.</a:t>
            </a:r>
            <a:r>
              <a:rPr lang="en-US" sz="1200" b="1" kern="1200" baseline="0" dirty="0" smtClean="0">
                <a:solidFill>
                  <a:schemeClr val="tx1"/>
                </a:solidFill>
                <a:effectLst/>
                <a:latin typeface="+mn-lt"/>
                <a:ea typeface="+mn-ea"/>
                <a:cs typeface="+mn-cs"/>
              </a:rPr>
              <a:t> </a:t>
            </a:r>
            <a:r>
              <a:rPr lang="en-US" sz="1200" b="1" kern="1200" dirty="0" smtClean="0">
                <a:solidFill>
                  <a:schemeClr val="tx1"/>
                </a:solidFill>
                <a:effectLst/>
                <a:latin typeface="+mn-lt"/>
                <a:ea typeface="+mn-ea"/>
                <a:cs typeface="+mn-cs"/>
              </a:rPr>
              <a:t>Procedural data</a:t>
            </a:r>
            <a:r>
              <a:rPr lang="en-US" sz="1200" kern="1200" dirty="0" smtClean="0">
                <a:solidFill>
                  <a:schemeClr val="tx1"/>
                </a:solidFill>
                <a:effectLst/>
                <a:latin typeface="+mn-lt"/>
                <a:ea typeface="+mn-ea"/>
                <a:cs typeface="+mn-cs"/>
              </a:rPr>
              <a:t>  - how to processes and policies shape our lives – this is especially important for our research in examining military communities.</a:t>
            </a:r>
          </a:p>
          <a:p>
            <a:endParaRPr lang="en-US" sz="105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42E9DFA-E443-A146-AAB3-1F418BB1A2E6}" type="slidenum">
              <a:rPr lang="en-US" smtClean="0"/>
              <a:t>5</a:t>
            </a:fld>
            <a:endParaRPr lang="en-US" dirty="0"/>
          </a:p>
        </p:txBody>
      </p:sp>
    </p:spTree>
    <p:extLst>
      <p:ext uri="{BB962C8B-B14F-4D97-AF65-F5344CB8AC3E}">
        <p14:creationId xmlns:p14="http://schemas.microsoft.com/office/powerpoint/2010/main" val="18084719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sz="1200" b="1" kern="1200" dirty="0" smtClean="0">
              <a:solidFill>
                <a:schemeClr val="tx1"/>
              </a:solidFill>
              <a:effectLst/>
              <a:latin typeface="+mn-lt"/>
              <a:ea typeface="+mn-ea"/>
              <a:cs typeface="+mn-cs"/>
            </a:endParaRPr>
          </a:p>
          <a:p>
            <a:pPr marL="228600" indent="-228600">
              <a:buFont typeface="+mj-lt"/>
              <a:buAutoNum type="arabicPeriod"/>
            </a:pPr>
            <a:r>
              <a:rPr lang="en-US" sz="1200" b="1" kern="1200" dirty="0" smtClean="0">
                <a:solidFill>
                  <a:schemeClr val="tx1"/>
                </a:solidFill>
                <a:effectLst/>
                <a:latin typeface="+mn-lt"/>
                <a:ea typeface="+mn-ea"/>
                <a:cs typeface="+mn-cs"/>
              </a:rPr>
              <a:t>The goal for Operation </a:t>
            </a:r>
            <a:r>
              <a:rPr lang="en-US" sz="1200" b="1" kern="1200" dirty="0" err="1" smtClean="0">
                <a:solidFill>
                  <a:schemeClr val="tx1"/>
                </a:solidFill>
                <a:effectLst/>
                <a:latin typeface="+mn-lt"/>
                <a:ea typeface="+mn-ea"/>
                <a:cs typeface="+mn-cs"/>
              </a:rPr>
              <a:t>Firesafe</a:t>
            </a:r>
            <a:r>
              <a:rPr lang="en-US" sz="1200" b="1" kern="1200" dirty="0" smtClean="0">
                <a:solidFill>
                  <a:schemeClr val="tx1"/>
                </a:solidFill>
                <a:effectLst/>
                <a:latin typeface="+mn-lt"/>
                <a:ea typeface="+mn-ea"/>
                <a:cs typeface="+mn-cs"/>
              </a:rPr>
              <a:t>  is  to increase the number of residences in Arlington with smoke alarms</a:t>
            </a:r>
            <a:endParaRPr lang="en-US" sz="1100" kern="1200" dirty="0" smtClean="0">
              <a:solidFill>
                <a:schemeClr val="tx1"/>
              </a:solidFill>
              <a:effectLst/>
              <a:latin typeface="+mn-lt"/>
              <a:ea typeface="+mn-ea"/>
              <a:cs typeface="+mn-cs"/>
            </a:endParaRPr>
          </a:p>
          <a:p>
            <a:pPr marL="228600" lvl="0" indent="-228600">
              <a:buFont typeface="+mj-lt"/>
              <a:buAutoNum type="arabicPeriod"/>
            </a:pPr>
            <a:r>
              <a:rPr lang="en-US" sz="1200" kern="1200" dirty="0" smtClean="0">
                <a:solidFill>
                  <a:schemeClr val="tx1"/>
                </a:solidFill>
                <a:effectLst/>
                <a:latin typeface="+mn-lt"/>
                <a:ea typeface="+mn-ea"/>
                <a:cs typeface="+mn-cs"/>
              </a:rPr>
              <a:t>Arlington County Fire Department visited 1733 homes, 32% did not have fire alarm. Fortunately</a:t>
            </a:r>
            <a:r>
              <a:rPr lang="en-US" sz="1200" kern="1200" baseline="0" dirty="0" smtClean="0">
                <a:solidFill>
                  <a:schemeClr val="tx1"/>
                </a:solidFill>
                <a:effectLst/>
                <a:latin typeface="+mn-lt"/>
                <a:ea typeface="+mn-ea"/>
                <a:cs typeface="+mn-cs"/>
              </a:rPr>
              <a:t> for us, they collected data about this!</a:t>
            </a:r>
            <a:endParaRPr lang="en-US" sz="1100" kern="1200" dirty="0" smtClean="0">
              <a:solidFill>
                <a:schemeClr val="tx1"/>
              </a:solidFill>
              <a:effectLst/>
              <a:latin typeface="+mn-lt"/>
              <a:ea typeface="+mn-ea"/>
              <a:cs typeface="+mn-cs"/>
            </a:endParaRPr>
          </a:p>
          <a:p>
            <a:pPr marL="228600" lvl="0" indent="-228600">
              <a:buFont typeface="+mj-lt"/>
              <a:buAutoNum type="arabicPeriod"/>
            </a:pPr>
            <a:r>
              <a:rPr lang="en-US" sz="1200" kern="1200" dirty="0" smtClean="0">
                <a:solidFill>
                  <a:schemeClr val="tx1"/>
                </a:solidFill>
                <a:effectLst/>
                <a:latin typeface="+mn-lt"/>
                <a:ea typeface="+mn-ea"/>
                <a:cs typeface="+mn-cs"/>
              </a:rPr>
              <a:t>We mapped the Operation </a:t>
            </a:r>
            <a:r>
              <a:rPr lang="en-US" sz="1200" kern="1200" dirty="0" err="1" smtClean="0">
                <a:solidFill>
                  <a:schemeClr val="tx1"/>
                </a:solidFill>
                <a:effectLst/>
                <a:latin typeface="+mn-lt"/>
                <a:ea typeface="+mn-ea"/>
                <a:cs typeface="+mn-cs"/>
              </a:rPr>
              <a:t>Firesafe</a:t>
            </a:r>
            <a:r>
              <a:rPr lang="en-US" sz="1200" kern="1200" dirty="0" smtClean="0">
                <a:solidFill>
                  <a:schemeClr val="tx1"/>
                </a:solidFill>
                <a:effectLst/>
                <a:latin typeface="+mn-lt"/>
                <a:ea typeface="+mn-ea"/>
                <a:cs typeface="+mn-cs"/>
              </a:rPr>
              <a:t> data with Housing data such as house value, size, age, number of bedrooms, and ownership, for 60,343 housing units in Arlington County</a:t>
            </a:r>
          </a:p>
          <a:p>
            <a:pPr marL="228600" lvl="0" indent="-228600">
              <a:buFont typeface="+mj-lt"/>
              <a:buAutoNum type="arabicPeriod"/>
            </a:pPr>
            <a:r>
              <a:rPr lang="en-US" sz="1200" kern="1200" dirty="0" smtClean="0">
                <a:solidFill>
                  <a:schemeClr val="tx1"/>
                </a:solidFill>
                <a:effectLst/>
                <a:latin typeface="+mn-lt"/>
                <a:ea typeface="+mn-ea"/>
                <a:cs typeface="+mn-cs"/>
              </a:rPr>
              <a:t>Added</a:t>
            </a:r>
            <a:r>
              <a:rPr lang="en-US" sz="1200" kern="1200" baseline="0" dirty="0" smtClean="0">
                <a:solidFill>
                  <a:schemeClr val="tx1"/>
                </a:solidFill>
                <a:effectLst/>
                <a:latin typeface="+mn-lt"/>
                <a:ea typeface="+mn-ea"/>
                <a:cs typeface="+mn-cs"/>
              </a:rPr>
              <a:t> in demographic data from the Federal American Community Survey.</a:t>
            </a:r>
          </a:p>
          <a:p>
            <a:pPr marL="228600" lvl="0" indent="-228600">
              <a:buFont typeface="+mj-lt"/>
              <a:buAutoNum type="arabicPeriod"/>
            </a:pPr>
            <a:r>
              <a:rPr lang="en-US" sz="1200" kern="1200" baseline="0" dirty="0" smtClean="0">
                <a:solidFill>
                  <a:schemeClr val="tx1"/>
                </a:solidFill>
                <a:effectLst/>
                <a:latin typeface="+mn-lt"/>
                <a:ea typeface="+mn-ea"/>
                <a:cs typeface="+mn-cs"/>
              </a:rPr>
              <a:t>Note – use of three types of data flows from local to federal.</a:t>
            </a:r>
            <a:endParaRPr lang="en-US" sz="1100" kern="1200" dirty="0" smtClean="0">
              <a:solidFill>
                <a:schemeClr val="tx1"/>
              </a:solidFill>
              <a:effectLst/>
              <a:latin typeface="+mn-lt"/>
              <a:ea typeface="+mn-ea"/>
              <a:cs typeface="+mn-cs"/>
            </a:endParaRPr>
          </a:p>
          <a:p>
            <a:pPr marL="338138" indent="0">
              <a:buNone/>
            </a:pPr>
            <a:endParaRPr lang="en-US" dirty="0" smtClean="0">
              <a:latin typeface="Helvetica Light"/>
              <a:ea typeface="Trebuchet MS" charset="0"/>
              <a:cs typeface="Helvetica Light"/>
            </a:endParaRPr>
          </a:p>
        </p:txBody>
      </p:sp>
      <p:sp>
        <p:nvSpPr>
          <p:cNvPr id="4" name="Slide Number Placeholder 3"/>
          <p:cNvSpPr>
            <a:spLocks noGrp="1"/>
          </p:cNvSpPr>
          <p:nvPr>
            <p:ph type="sldNum" sz="quarter" idx="10"/>
          </p:nvPr>
        </p:nvSpPr>
        <p:spPr/>
        <p:txBody>
          <a:bodyPr/>
          <a:lstStyle/>
          <a:p>
            <a:fld id="{242E9DFA-E443-A146-AAB3-1F418BB1A2E6}" type="slidenum">
              <a:rPr lang="en-US" smtClean="0"/>
              <a:t>6</a:t>
            </a:fld>
            <a:endParaRPr lang="en-US"/>
          </a:p>
        </p:txBody>
      </p:sp>
    </p:spTree>
    <p:extLst>
      <p:ext uri="{BB962C8B-B14F-4D97-AF65-F5344CB8AC3E}">
        <p14:creationId xmlns:p14="http://schemas.microsoft.com/office/powerpoint/2010/main" val="757226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lvl="0"/>
            <a:endParaRPr lang="en-US" sz="1200" b="1" kern="1200" dirty="0" smtClean="0">
              <a:solidFill>
                <a:schemeClr val="tx1"/>
              </a:solidFill>
              <a:effectLst/>
              <a:latin typeface="+mn-lt"/>
              <a:ea typeface="+mn-ea"/>
              <a:cs typeface="+mn-cs"/>
            </a:endParaRPr>
          </a:p>
          <a:p>
            <a:pPr lvl="0"/>
            <a:endParaRPr lang="en-US" sz="1200" kern="1200" dirty="0" smtClean="0">
              <a:solidFill>
                <a:schemeClr val="tx1"/>
              </a:solidFill>
              <a:effectLst/>
              <a:latin typeface="+mn-lt"/>
              <a:ea typeface="+mn-ea"/>
              <a:cs typeface="+mn-cs"/>
            </a:endParaRPr>
          </a:p>
          <a:p>
            <a:pPr marL="228600" lvl="0" indent="-228600">
              <a:buFont typeface="+mj-lt"/>
              <a:buAutoNum type="arabicPeriod"/>
            </a:pPr>
            <a:r>
              <a:rPr lang="en-US" sz="1200" kern="1200" dirty="0" smtClean="0">
                <a:solidFill>
                  <a:schemeClr val="tx1"/>
                </a:solidFill>
                <a:effectLst/>
                <a:latin typeface="+mn-lt"/>
                <a:ea typeface="+mn-ea"/>
                <a:cs typeface="+mn-cs"/>
              </a:rPr>
              <a:t>Using a Bayesian logistic regression model </a:t>
            </a:r>
            <a:r>
              <a:rPr lang="en-US" sz="1200" b="1" kern="1200" dirty="0" smtClean="0">
                <a:solidFill>
                  <a:schemeClr val="tx1"/>
                </a:solidFill>
                <a:effectLst/>
                <a:latin typeface="+mn-lt"/>
                <a:ea typeface="+mn-ea"/>
                <a:cs typeface="+mn-cs"/>
              </a:rPr>
              <a:t>to estimate the probability that a housing unit has a smoke alarm. </a:t>
            </a:r>
            <a:endParaRPr lang="en-US" sz="1200" kern="1200" dirty="0" smtClean="0">
              <a:solidFill>
                <a:schemeClr val="tx1"/>
              </a:solidFill>
              <a:effectLst/>
              <a:latin typeface="+mn-lt"/>
              <a:ea typeface="+mn-ea"/>
              <a:cs typeface="+mn-cs"/>
            </a:endParaRPr>
          </a:p>
          <a:p>
            <a:pPr marL="228600" lvl="0" indent="-228600">
              <a:buFont typeface="+mj-lt"/>
              <a:buAutoNum type="arabicPeriod"/>
            </a:pPr>
            <a:r>
              <a:rPr lang="en-US" sz="1200" kern="1200" dirty="0" smtClean="0">
                <a:solidFill>
                  <a:schemeClr val="tx1"/>
                </a:solidFill>
                <a:effectLst/>
                <a:latin typeface="+mn-lt"/>
                <a:ea typeface="+mn-ea"/>
                <a:cs typeface="+mn-cs"/>
              </a:rPr>
              <a:t>The results show that the Fire Dept. should focus on the southwest (bottom left hand corner) of Arlington.</a:t>
            </a:r>
          </a:p>
          <a:p>
            <a:pPr marL="228600" lvl="0" indent="-228600">
              <a:buFont typeface="+mj-lt"/>
              <a:buAutoNum type="arabicPeriod"/>
            </a:pPr>
            <a:r>
              <a:rPr lang="en-US" sz="1200" kern="1200" dirty="0" smtClean="0">
                <a:solidFill>
                  <a:schemeClr val="tx1"/>
                </a:solidFill>
                <a:effectLst/>
                <a:latin typeface="+mn-lt"/>
                <a:ea typeface="+mn-ea"/>
                <a:cs typeface="+mn-cs"/>
              </a:rPr>
              <a:t>This is an example of an issue that required mapping multiple sources of different kinds of data to inform a topic.</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42E9DFA-E443-A146-AAB3-1F418BB1A2E6}" type="slidenum">
              <a:rPr lang="en-US" smtClean="0"/>
              <a:t>7</a:t>
            </a:fld>
            <a:endParaRPr lang="en-US"/>
          </a:p>
        </p:txBody>
      </p:sp>
    </p:spTree>
    <p:extLst>
      <p:ext uri="{BB962C8B-B14F-4D97-AF65-F5344CB8AC3E}">
        <p14:creationId xmlns:p14="http://schemas.microsoft.com/office/powerpoint/2010/main" val="534227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smtClean="0"/>
          </a:p>
          <a:p>
            <a:pPr marL="228600" lvl="0" indent="-228600">
              <a:buFont typeface="+mj-lt"/>
              <a:buAutoNum type="arabicPeriod"/>
            </a:pPr>
            <a:r>
              <a:rPr lang="en-US" sz="1200" kern="1200" dirty="0" smtClean="0">
                <a:solidFill>
                  <a:schemeClr val="tx1"/>
                </a:solidFill>
                <a:effectLst/>
                <a:latin typeface="+mn-lt"/>
                <a:ea typeface="+mn-ea"/>
                <a:cs typeface="+mn-cs"/>
              </a:rPr>
              <a:t>We work with a diverse set of sponsors and a diverse set of communities from a large Fortune 100 company to the US Army to the Census Bureau to local communities. </a:t>
            </a:r>
          </a:p>
          <a:p>
            <a:pPr marL="228600" lvl="0" indent="-228600">
              <a:buFont typeface="+mj-lt"/>
              <a:buAutoNum type="arabicPeriod"/>
            </a:pPr>
            <a:r>
              <a:rPr lang="en-US" sz="1200" kern="1200" dirty="0" smtClean="0">
                <a:solidFill>
                  <a:schemeClr val="tx1"/>
                </a:solidFill>
                <a:effectLst/>
                <a:latin typeface="+mn-lt"/>
                <a:ea typeface="+mn-ea"/>
                <a:cs typeface="+mn-cs"/>
              </a:rPr>
              <a:t>As we address more and more issues through the data, the science of data science is beginning to take form. </a:t>
            </a:r>
          </a:p>
          <a:p>
            <a:pPr marL="228600" lvl="0" indent="-228600">
              <a:buFont typeface="+mj-lt"/>
              <a:buAutoNum type="arabicPeriod"/>
            </a:pPr>
            <a:r>
              <a:rPr lang="en-US" sz="1200" kern="1200" dirty="0" smtClean="0">
                <a:solidFill>
                  <a:schemeClr val="tx1"/>
                </a:solidFill>
                <a:effectLst/>
                <a:latin typeface="+mn-lt"/>
                <a:ea typeface="+mn-ea"/>
                <a:cs typeface="+mn-cs"/>
              </a:rPr>
              <a:t>We have developed a data model that providers a disciplined approach to working with many disparate sources of data in our analysis. </a:t>
            </a:r>
          </a:p>
          <a:p>
            <a:pPr marL="228600" lvl="0" indent="-228600">
              <a:buFont typeface="+mj-lt"/>
              <a:buAutoNum type="arabicPeriod"/>
            </a:pPr>
            <a:r>
              <a:rPr lang="en-US" sz="1200" kern="1200" dirty="0" smtClean="0">
                <a:solidFill>
                  <a:schemeClr val="tx1"/>
                </a:solidFill>
                <a:effectLst/>
                <a:latin typeface="+mn-lt"/>
                <a:ea typeface="+mn-ea"/>
                <a:cs typeface="+mn-cs"/>
              </a:rPr>
              <a:t>We have also begun to automate some of the steps in this process. </a:t>
            </a:r>
          </a:p>
          <a:p>
            <a:r>
              <a:rPr lang="en-US" sz="1200" kern="1200" dirty="0" smtClean="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42E9DFA-E443-A146-AAB3-1F418BB1A2E6}" type="slidenum">
              <a:rPr lang="en-US" smtClean="0"/>
              <a:t>8</a:t>
            </a:fld>
            <a:endParaRPr lang="en-US"/>
          </a:p>
        </p:txBody>
      </p:sp>
    </p:spTree>
    <p:extLst>
      <p:ext uri="{BB962C8B-B14F-4D97-AF65-F5344CB8AC3E}">
        <p14:creationId xmlns:p14="http://schemas.microsoft.com/office/powerpoint/2010/main" val="26130621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smtClean="0"/>
          </a:p>
          <a:p>
            <a:r>
              <a:rPr lang="en-US" dirty="0" smtClean="0"/>
              <a:t>Thank</a:t>
            </a:r>
            <a:r>
              <a:rPr lang="en-US" baseline="0" dirty="0" smtClean="0"/>
              <a:t> organizers. </a:t>
            </a:r>
            <a:endParaRPr lang="en-US" dirty="0" smtClean="0"/>
          </a:p>
          <a:p>
            <a:r>
              <a:rPr lang="en-US" dirty="0" smtClean="0"/>
              <a:t>I</a:t>
            </a:r>
            <a:r>
              <a:rPr lang="en-US" baseline="0" dirty="0" smtClean="0"/>
              <a:t> am very excited to discuss a new initiative that we are developing and implementing at Virginia Tech to bring Data Driven Governance to our local governments and communities</a:t>
            </a:r>
            <a:endParaRPr lang="en-US" dirty="0" smtClean="0"/>
          </a:p>
          <a:p>
            <a:endParaRPr lang="en-US" dirty="0"/>
          </a:p>
        </p:txBody>
      </p:sp>
      <p:sp>
        <p:nvSpPr>
          <p:cNvPr id="4" name="Slide Number Placeholder 3"/>
          <p:cNvSpPr>
            <a:spLocks noGrp="1"/>
          </p:cNvSpPr>
          <p:nvPr>
            <p:ph type="sldNum" sz="quarter" idx="10"/>
          </p:nvPr>
        </p:nvSpPr>
        <p:spPr/>
        <p:txBody>
          <a:bodyPr/>
          <a:lstStyle/>
          <a:p>
            <a:fld id="{242E9DFA-E443-A146-AAB3-1F418BB1A2E6}" type="slidenum">
              <a:rPr lang="en-US" smtClean="0"/>
              <a:t>9</a:t>
            </a:fld>
            <a:endParaRPr lang="en-US"/>
          </a:p>
        </p:txBody>
      </p:sp>
    </p:spTree>
    <p:extLst>
      <p:ext uri="{BB962C8B-B14F-4D97-AF65-F5344CB8AC3E}">
        <p14:creationId xmlns:p14="http://schemas.microsoft.com/office/powerpoint/2010/main" val="5772582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jp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3.jp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4.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2.jp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2.jp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7.jp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8.jp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4.png"/></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4.png"/></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4.png"/></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49"/>
            <a:ext cx="7772400" cy="1470025"/>
          </a:xfrm>
        </p:spPr>
        <p:txBody>
          <a:bodyPr/>
          <a:lstStyle>
            <a:lvl1pPr algn="ctr">
              <a:defRPr>
                <a:latin typeface="Gill Sans"/>
                <a:cs typeface="Gill Sans"/>
              </a:defRPr>
            </a:lvl1pPr>
          </a:lstStyle>
          <a:p>
            <a:r>
              <a:rPr lang="en-US" smtClean="0"/>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latin typeface="Gill Sans Light"/>
                <a:cs typeface="Gill Sans Light"/>
              </a:defRPr>
            </a:lvl1pPr>
            <a:lvl2pPr marL="457169" indent="0" algn="ctr">
              <a:buNone/>
              <a:defRPr>
                <a:solidFill>
                  <a:schemeClr val="tx1">
                    <a:tint val="75000"/>
                  </a:schemeClr>
                </a:solidFill>
              </a:defRPr>
            </a:lvl2pPr>
            <a:lvl3pPr marL="914337" indent="0" algn="ctr">
              <a:buNone/>
              <a:defRPr>
                <a:solidFill>
                  <a:schemeClr val="tx1">
                    <a:tint val="75000"/>
                  </a:schemeClr>
                </a:solidFill>
              </a:defRPr>
            </a:lvl3pPr>
            <a:lvl4pPr marL="1371505" indent="0" algn="ctr">
              <a:buNone/>
              <a:defRPr>
                <a:solidFill>
                  <a:schemeClr val="tx1">
                    <a:tint val="75000"/>
                  </a:schemeClr>
                </a:solidFill>
              </a:defRPr>
            </a:lvl4pPr>
            <a:lvl5pPr marL="1828673" indent="0" algn="ctr">
              <a:buNone/>
              <a:defRPr>
                <a:solidFill>
                  <a:schemeClr val="tx1">
                    <a:tint val="75000"/>
                  </a:schemeClr>
                </a:solidFill>
              </a:defRPr>
            </a:lvl5pPr>
            <a:lvl6pPr marL="2285842" indent="0" algn="ctr">
              <a:buNone/>
              <a:defRPr>
                <a:solidFill>
                  <a:schemeClr val="tx1">
                    <a:tint val="75000"/>
                  </a:schemeClr>
                </a:solidFill>
              </a:defRPr>
            </a:lvl6pPr>
            <a:lvl7pPr marL="2743010" indent="0" algn="ctr">
              <a:buNone/>
              <a:defRPr>
                <a:solidFill>
                  <a:schemeClr val="tx1">
                    <a:tint val="75000"/>
                  </a:schemeClr>
                </a:solidFill>
              </a:defRPr>
            </a:lvl7pPr>
            <a:lvl8pPr marL="3200178" indent="0" algn="ctr">
              <a:buNone/>
              <a:defRPr>
                <a:solidFill>
                  <a:schemeClr val="tx1">
                    <a:tint val="75000"/>
                  </a:schemeClr>
                </a:solidFill>
              </a:defRPr>
            </a:lvl8pPr>
            <a:lvl9pPr marL="3657346"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10870581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19" y="273051"/>
            <a:ext cx="3008313" cy="1162052"/>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76"/>
            <a:ext cx="5111750" cy="5853113"/>
          </a:xfrm>
        </p:spPr>
        <p:txBody>
          <a:bodyPr/>
          <a:lstStyle>
            <a:lvl1pPr>
              <a:defRPr sz="3200"/>
            </a:lvl1pPr>
            <a:lvl2pPr>
              <a:defRPr sz="2800"/>
            </a:lvl2pPr>
            <a:lvl3pPr>
              <a:defRPr sz="2399"/>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19" y="1435110"/>
            <a:ext cx="3008313" cy="4691063"/>
          </a:xfrm>
        </p:spPr>
        <p:txBody>
          <a:bodyPr/>
          <a:lstStyle>
            <a:lvl1pPr marL="0" indent="0">
              <a:buNone/>
              <a:defRPr sz="1400"/>
            </a:lvl1pPr>
            <a:lvl2pPr marL="457169" indent="0">
              <a:buNone/>
              <a:defRPr sz="1200"/>
            </a:lvl2pPr>
            <a:lvl3pPr marL="914337" indent="0">
              <a:buNone/>
              <a:defRPr sz="1000"/>
            </a:lvl3pPr>
            <a:lvl4pPr marL="1371505" indent="0">
              <a:buNone/>
              <a:defRPr sz="900"/>
            </a:lvl4pPr>
            <a:lvl5pPr marL="1828673" indent="0">
              <a:buNone/>
              <a:defRPr sz="900"/>
            </a:lvl5pPr>
            <a:lvl6pPr marL="2285842" indent="0">
              <a:buNone/>
              <a:defRPr sz="900"/>
            </a:lvl6pPr>
            <a:lvl7pPr marL="2743010" indent="0">
              <a:buNone/>
              <a:defRPr sz="900"/>
            </a:lvl7pPr>
            <a:lvl8pPr marL="3200178" indent="0">
              <a:buNone/>
              <a:defRPr sz="900"/>
            </a:lvl8pPr>
            <a:lvl9pPr marL="3657346" indent="0">
              <a:buNone/>
              <a:defRPr sz="900"/>
            </a:lvl9pPr>
          </a:lstStyle>
          <a:p>
            <a:pPr lvl="0"/>
            <a:r>
              <a:rPr lang="en-US" smtClean="0"/>
              <a:t>Click to edit Master text styles</a:t>
            </a:r>
          </a:p>
        </p:txBody>
      </p:sp>
    </p:spTree>
    <p:extLst>
      <p:ext uri="{BB962C8B-B14F-4D97-AF65-F5344CB8AC3E}">
        <p14:creationId xmlns:p14="http://schemas.microsoft.com/office/powerpoint/2010/main" val="25272709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Picture with Caption">
    <p:spTree>
      <p:nvGrpSpPr>
        <p:cNvPr id="1" name=""/>
        <p:cNvGrpSpPr/>
        <p:nvPr/>
      </p:nvGrpSpPr>
      <p:grpSpPr>
        <a:xfrm>
          <a:off x="0" y="0"/>
          <a:ext cx="0" cy="0"/>
          <a:chOff x="0" y="0"/>
          <a:chExt cx="0" cy="0"/>
        </a:xfrm>
      </p:grpSpPr>
    </p:spTree>
    <p:extLst>
      <p:ext uri="{BB962C8B-B14F-4D97-AF65-F5344CB8AC3E}">
        <p14:creationId xmlns:p14="http://schemas.microsoft.com/office/powerpoint/2010/main" val="225978695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544682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4"/>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44"/>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7"/>
            <a:ext cx="2133600" cy="365127"/>
          </a:xfrm>
          <a:prstGeom prst="rect">
            <a:avLst/>
          </a:prstGeom>
        </p:spPr>
        <p:txBody>
          <a:bodyPr/>
          <a:lstStyle/>
          <a:p>
            <a:endParaRPr lang="en-US"/>
          </a:p>
        </p:txBody>
      </p:sp>
      <p:sp>
        <p:nvSpPr>
          <p:cNvPr id="5" name="Footer Placeholder 4"/>
          <p:cNvSpPr>
            <a:spLocks noGrp="1"/>
          </p:cNvSpPr>
          <p:nvPr>
            <p:ph type="ftr" sz="quarter" idx="11"/>
          </p:nvPr>
        </p:nvSpPr>
        <p:spPr>
          <a:xfrm>
            <a:off x="3124200" y="6356357"/>
            <a:ext cx="2895600" cy="365127"/>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7"/>
            <a:ext cx="2133600" cy="365127"/>
          </a:xfrm>
          <a:prstGeom prst="rect">
            <a:avLst/>
          </a:prstGeom>
        </p:spPr>
        <p:txBody>
          <a:bodyPr/>
          <a:lstStyle/>
          <a:p>
            <a:fld id="{C2A5DF18-8519-FC43-AA94-CBF4177941FF}" type="slidenum">
              <a:rPr lang="en-US" smtClean="0"/>
              <a:t>‹#›</a:t>
            </a:fld>
            <a:endParaRPr lang="en-US"/>
          </a:p>
        </p:txBody>
      </p:sp>
    </p:spTree>
    <p:extLst>
      <p:ext uri="{BB962C8B-B14F-4D97-AF65-F5344CB8AC3E}">
        <p14:creationId xmlns:p14="http://schemas.microsoft.com/office/powerpoint/2010/main" val="391128398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3_Picture with Caption">
    <p:spTree>
      <p:nvGrpSpPr>
        <p:cNvPr id="1" name=""/>
        <p:cNvGrpSpPr/>
        <p:nvPr/>
      </p:nvGrpSpPr>
      <p:grpSpPr>
        <a:xfrm>
          <a:off x="0" y="0"/>
          <a:ext cx="0" cy="0"/>
          <a:chOff x="0" y="0"/>
          <a:chExt cx="0" cy="0"/>
        </a:xfrm>
      </p:grpSpPr>
      <p:pic>
        <p:nvPicPr>
          <p:cNvPr id="2" name="Picture 1" descr="Screen Shot 2015-12-08 at 7.04.00 PM.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782995" y="6365040"/>
            <a:ext cx="3708983" cy="475861"/>
          </a:xfrm>
          <a:prstGeom prst="rect">
            <a:avLst/>
          </a:prstGeom>
        </p:spPr>
      </p:pic>
      <p:sp>
        <p:nvSpPr>
          <p:cNvPr id="3" name="Title 1"/>
          <p:cNvSpPr>
            <a:spLocks noGrp="1"/>
          </p:cNvSpPr>
          <p:nvPr>
            <p:ph type="title"/>
          </p:nvPr>
        </p:nvSpPr>
        <p:spPr>
          <a:xfrm>
            <a:off x="457200" y="274640"/>
            <a:ext cx="8229600" cy="1143000"/>
          </a:xfrm>
        </p:spPr>
        <p:txBody>
          <a:bodyPr/>
          <a:lstStyle/>
          <a:p>
            <a:r>
              <a:rPr lang="en-US" smtClean="0"/>
              <a:t>Click to edit Master title style</a:t>
            </a:r>
            <a:endParaRPr lang="en-US"/>
          </a:p>
        </p:txBody>
      </p:sp>
    </p:spTree>
    <p:extLst>
      <p:ext uri="{BB962C8B-B14F-4D97-AF65-F5344CB8AC3E}">
        <p14:creationId xmlns:p14="http://schemas.microsoft.com/office/powerpoint/2010/main" val="278513081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picTx">
  <p:cSld name="1_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129560" y="645466"/>
            <a:ext cx="7385797" cy="699247"/>
          </a:xfrm>
        </p:spPr>
        <p:txBody>
          <a:bodyPr anchor="t" anchorCtr="0"/>
          <a:lstStyle>
            <a:lvl1pPr>
              <a:defRPr sz="2399"/>
            </a:lvl1pPr>
          </a:lstStyle>
          <a:p>
            <a:r>
              <a:rPr lang="en-US" smtClean="0"/>
              <a:t>Click to edit Master title style</a:t>
            </a:r>
            <a:endParaRPr lang="en-US"/>
          </a:p>
        </p:txBody>
      </p:sp>
      <p:sp>
        <p:nvSpPr>
          <p:cNvPr id="3" name="Picture Placeholder 2"/>
          <p:cNvSpPr>
            <a:spLocks noGrp="1"/>
          </p:cNvSpPr>
          <p:nvPr>
            <p:ph type="pic" idx="1"/>
          </p:nvPr>
        </p:nvSpPr>
        <p:spPr>
          <a:xfrm>
            <a:off x="3887391" y="1667441"/>
            <a:ext cx="4629150" cy="4193615"/>
          </a:xfrm>
        </p:spPr>
        <p:txBody>
          <a:bodyPr/>
          <a:lstStyle>
            <a:lvl1pPr marL="0" indent="0">
              <a:buNone/>
              <a:defRPr sz="2399"/>
            </a:lvl1pPr>
            <a:lvl2pPr marL="342875" indent="0">
              <a:buNone/>
              <a:defRPr sz="2100"/>
            </a:lvl2pPr>
            <a:lvl3pPr marL="685752" indent="0">
              <a:buNone/>
              <a:defRPr sz="1800"/>
            </a:lvl3pPr>
            <a:lvl4pPr marL="1028630" indent="0">
              <a:buNone/>
              <a:defRPr sz="1499"/>
            </a:lvl4pPr>
            <a:lvl5pPr marL="1371505" indent="0">
              <a:buNone/>
              <a:defRPr sz="1499"/>
            </a:lvl5pPr>
            <a:lvl6pPr marL="1714382" indent="0">
              <a:buNone/>
              <a:defRPr sz="1499"/>
            </a:lvl6pPr>
            <a:lvl7pPr marL="2057258" indent="0">
              <a:buNone/>
              <a:defRPr sz="1499"/>
            </a:lvl7pPr>
            <a:lvl8pPr marL="2400133" indent="0">
              <a:buNone/>
              <a:defRPr sz="1499"/>
            </a:lvl8pPr>
            <a:lvl9pPr marL="2743010" indent="0">
              <a:buNone/>
              <a:defRPr sz="1499"/>
            </a:lvl9pPr>
          </a:lstStyle>
          <a:p>
            <a:endParaRPr lang="en-US"/>
          </a:p>
        </p:txBody>
      </p:sp>
      <p:sp>
        <p:nvSpPr>
          <p:cNvPr id="4" name="Text Placeholder 3"/>
          <p:cNvSpPr>
            <a:spLocks noGrp="1"/>
          </p:cNvSpPr>
          <p:nvPr>
            <p:ph type="body" sz="half" idx="2"/>
          </p:nvPr>
        </p:nvSpPr>
        <p:spPr>
          <a:xfrm>
            <a:off x="1129553" y="1667442"/>
            <a:ext cx="2449466" cy="4201553"/>
          </a:xfrm>
        </p:spPr>
        <p:txBody>
          <a:bodyPr/>
          <a:lstStyle>
            <a:lvl1pPr marL="0" indent="0">
              <a:buNone/>
              <a:defRPr sz="1200"/>
            </a:lvl1pPr>
            <a:lvl2pPr marL="342875" indent="0">
              <a:buNone/>
              <a:defRPr sz="1100"/>
            </a:lvl2pPr>
            <a:lvl3pPr marL="685752" indent="0">
              <a:buNone/>
              <a:defRPr sz="900"/>
            </a:lvl3pPr>
            <a:lvl4pPr marL="1028630" indent="0">
              <a:buNone/>
              <a:defRPr sz="800"/>
            </a:lvl4pPr>
            <a:lvl5pPr marL="1371505" indent="0">
              <a:buNone/>
              <a:defRPr sz="800"/>
            </a:lvl5pPr>
            <a:lvl6pPr marL="1714382" indent="0">
              <a:buNone/>
              <a:defRPr sz="800"/>
            </a:lvl6pPr>
            <a:lvl7pPr marL="2057258" indent="0">
              <a:buNone/>
              <a:defRPr sz="800"/>
            </a:lvl7pPr>
            <a:lvl8pPr marL="2400133" indent="0">
              <a:buNone/>
              <a:defRPr sz="800"/>
            </a:lvl8pPr>
            <a:lvl9pPr marL="2743010" indent="0">
              <a:buNone/>
              <a:defRPr sz="800"/>
            </a:lvl9pPr>
          </a:lstStyle>
          <a:p>
            <a:pPr lvl="0"/>
            <a:r>
              <a:rPr lang="en-US" smtClean="0"/>
              <a:t>Click to edit Master text styles</a:t>
            </a:r>
          </a:p>
        </p:txBody>
      </p:sp>
    </p:spTree>
    <p:extLst>
      <p:ext uri="{BB962C8B-B14F-4D97-AF65-F5344CB8AC3E}">
        <p14:creationId xmlns:p14="http://schemas.microsoft.com/office/powerpoint/2010/main" val="309789530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3_Blank">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40"/>
            <a:ext cx="8229600" cy="1143000"/>
          </a:xfrm>
        </p:spPr>
        <p:txBody>
          <a:bodyPr/>
          <a:lstStyle>
            <a:lvl1pPr>
              <a:defRPr b="0" i="0">
                <a:latin typeface="Helvetica"/>
                <a:cs typeface="Helvetica"/>
              </a:defRPr>
            </a:lvl1pPr>
          </a:lstStyle>
          <a:p>
            <a:r>
              <a:rPr lang="en-US" smtClean="0"/>
              <a:t>Click to edit Master title style</a:t>
            </a:r>
            <a:endParaRPr lang="en-US" dirty="0"/>
          </a:p>
        </p:txBody>
      </p:sp>
    </p:spTree>
    <p:extLst>
      <p:ext uri="{BB962C8B-B14F-4D97-AF65-F5344CB8AC3E}">
        <p14:creationId xmlns:p14="http://schemas.microsoft.com/office/powerpoint/2010/main" val="367166178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4_Blank">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40"/>
            <a:ext cx="8229600" cy="1143000"/>
          </a:xfrm>
        </p:spPr>
        <p:txBody>
          <a:bodyPr/>
          <a:lstStyle>
            <a:lvl1pPr>
              <a:defRPr b="0" i="0">
                <a:latin typeface="Helvetica"/>
                <a:cs typeface="Helvetica"/>
              </a:defRPr>
            </a:lvl1pPr>
          </a:lstStyle>
          <a:p>
            <a:r>
              <a:rPr lang="en-US" smtClean="0"/>
              <a:t>Click to edit Master title style</a:t>
            </a:r>
            <a:endParaRPr lang="en-US" dirty="0"/>
          </a:p>
        </p:txBody>
      </p:sp>
    </p:spTree>
    <p:extLst>
      <p:ext uri="{BB962C8B-B14F-4D97-AF65-F5344CB8AC3E}">
        <p14:creationId xmlns:p14="http://schemas.microsoft.com/office/powerpoint/2010/main" val="367166178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46"/>
            <a:ext cx="7772400" cy="1470025"/>
          </a:xfrm>
          <a:prstGeom prst="rect">
            <a:avLst/>
          </a:prstGeom>
        </p:spPr>
        <p:txBody>
          <a:bodyPr/>
          <a:lstStyle>
            <a:lvl1pPr>
              <a:defRPr b="0" i="0">
                <a:solidFill>
                  <a:srgbClr val="00B4FF"/>
                </a:solidFill>
                <a:latin typeface="Gill Sans SemiBold"/>
                <a:cs typeface="Gill Sans SemiBold"/>
              </a:defRPr>
            </a:lvl1pPr>
          </a:lstStyle>
          <a:p>
            <a:r>
              <a:rPr lang="en-US" smtClean="0"/>
              <a:t>Click to edit Master title style</a:t>
            </a:r>
            <a:endParaRPr lang="en-US" dirty="0"/>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b="0" i="0">
                <a:solidFill>
                  <a:schemeClr val="tx1">
                    <a:tint val="75000"/>
                  </a:schemeClr>
                </a:solidFill>
                <a:latin typeface="Gill Sans Light"/>
                <a:cs typeface="Gill Sans Light"/>
              </a:defRPr>
            </a:lvl1pPr>
            <a:lvl2pPr marL="457169" indent="0" algn="ctr">
              <a:buNone/>
              <a:defRPr>
                <a:solidFill>
                  <a:schemeClr val="tx1">
                    <a:tint val="75000"/>
                  </a:schemeClr>
                </a:solidFill>
              </a:defRPr>
            </a:lvl2pPr>
            <a:lvl3pPr marL="914337" indent="0" algn="ctr">
              <a:buNone/>
              <a:defRPr>
                <a:solidFill>
                  <a:schemeClr val="tx1">
                    <a:tint val="75000"/>
                  </a:schemeClr>
                </a:solidFill>
              </a:defRPr>
            </a:lvl3pPr>
            <a:lvl4pPr marL="1371505" indent="0" algn="ctr">
              <a:buNone/>
              <a:defRPr>
                <a:solidFill>
                  <a:schemeClr val="tx1">
                    <a:tint val="75000"/>
                  </a:schemeClr>
                </a:solidFill>
              </a:defRPr>
            </a:lvl4pPr>
            <a:lvl5pPr marL="1828673" indent="0" algn="ctr">
              <a:buNone/>
              <a:defRPr>
                <a:solidFill>
                  <a:schemeClr val="tx1">
                    <a:tint val="75000"/>
                  </a:schemeClr>
                </a:solidFill>
              </a:defRPr>
            </a:lvl5pPr>
            <a:lvl6pPr marL="2285842" indent="0" algn="ctr">
              <a:buNone/>
              <a:defRPr>
                <a:solidFill>
                  <a:schemeClr val="tx1">
                    <a:tint val="75000"/>
                  </a:schemeClr>
                </a:solidFill>
              </a:defRPr>
            </a:lvl6pPr>
            <a:lvl7pPr marL="2743010" indent="0" algn="ctr">
              <a:buNone/>
              <a:defRPr>
                <a:solidFill>
                  <a:schemeClr val="tx1">
                    <a:tint val="75000"/>
                  </a:schemeClr>
                </a:solidFill>
              </a:defRPr>
            </a:lvl7pPr>
            <a:lvl8pPr marL="3200178" indent="0" algn="ctr">
              <a:buNone/>
              <a:defRPr>
                <a:solidFill>
                  <a:schemeClr val="tx1">
                    <a:tint val="75000"/>
                  </a:schemeClr>
                </a:solidFill>
              </a:defRPr>
            </a:lvl8pPr>
            <a:lvl9pPr marL="3657346"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1152957152"/>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40"/>
            <a:ext cx="8229600" cy="1143000"/>
          </a:xfrm>
          <a:prstGeom prst="rect">
            <a:avLst/>
          </a:prstGeom>
        </p:spPr>
        <p:txBody>
          <a:bodyPr/>
          <a:lstStyle>
            <a:lvl1pPr>
              <a:defRPr sz="3200" b="0" i="0">
                <a:solidFill>
                  <a:srgbClr val="000000"/>
                </a:solidFill>
                <a:latin typeface="Gill Sans"/>
                <a:cs typeface="Gill Sans"/>
              </a:defRPr>
            </a:lvl1pPr>
          </a:lstStyle>
          <a:p>
            <a:r>
              <a:rPr lang="en-US" smtClean="0"/>
              <a:t>Click to edit Master title style</a:t>
            </a:r>
            <a:endParaRPr lang="en-US" dirty="0"/>
          </a:p>
        </p:txBody>
      </p:sp>
      <p:sp>
        <p:nvSpPr>
          <p:cNvPr id="3" name="Content Placeholder 2"/>
          <p:cNvSpPr>
            <a:spLocks noGrp="1"/>
          </p:cNvSpPr>
          <p:nvPr>
            <p:ph idx="1"/>
          </p:nvPr>
        </p:nvSpPr>
        <p:spPr>
          <a:xfrm>
            <a:off x="457200" y="1600204"/>
            <a:ext cx="8229600" cy="4321797"/>
          </a:xfrm>
          <a:prstGeom prst="rect">
            <a:avLst/>
          </a:prstGeom>
        </p:spPr>
        <p:txBody>
          <a:bodyPr/>
          <a:lstStyle>
            <a:lvl1pPr>
              <a:defRPr b="0" i="0">
                <a:solidFill>
                  <a:schemeClr val="tx1">
                    <a:lumMod val="75000"/>
                    <a:lumOff val="25000"/>
                  </a:schemeClr>
                </a:solidFill>
                <a:latin typeface="Gill Sans Light"/>
                <a:cs typeface="Gill Sans Light"/>
              </a:defRPr>
            </a:lvl1pPr>
            <a:lvl2pPr>
              <a:defRPr b="0" i="0">
                <a:solidFill>
                  <a:schemeClr val="tx1">
                    <a:lumMod val="75000"/>
                    <a:lumOff val="25000"/>
                  </a:schemeClr>
                </a:solidFill>
                <a:latin typeface="Gill Sans Light"/>
                <a:cs typeface="Gill Sans Light"/>
              </a:defRPr>
            </a:lvl2pPr>
            <a:lvl3pPr>
              <a:defRPr b="0" i="0">
                <a:solidFill>
                  <a:schemeClr val="tx1">
                    <a:lumMod val="75000"/>
                    <a:lumOff val="25000"/>
                  </a:schemeClr>
                </a:solidFill>
                <a:latin typeface="Gill Sans Light"/>
                <a:cs typeface="Gill Sans Light"/>
              </a:defRPr>
            </a:lvl3pPr>
            <a:lvl4pPr>
              <a:defRPr b="0" i="0">
                <a:solidFill>
                  <a:schemeClr val="tx1">
                    <a:lumMod val="75000"/>
                    <a:lumOff val="25000"/>
                  </a:schemeClr>
                </a:solidFill>
                <a:latin typeface="Gill Sans Light"/>
                <a:cs typeface="Gill Sans Light"/>
              </a:defRPr>
            </a:lvl4pPr>
            <a:lvl5pPr>
              <a:defRPr b="0" i="0">
                <a:solidFill>
                  <a:schemeClr val="tx1">
                    <a:lumMod val="75000"/>
                    <a:lumOff val="25000"/>
                  </a:schemeClr>
                </a:solidFill>
                <a:latin typeface="Gill Sans Light"/>
                <a:cs typeface="Gill Sans Ligh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1762878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5400"/>
            <a:ext cx="8229600" cy="1143000"/>
          </a:xfrm>
        </p:spPr>
        <p:txBody>
          <a:bodyPr/>
          <a:lstStyle>
            <a:lvl1pPr algn="ctr">
              <a:defRPr b="1">
                <a:latin typeface="Raleway Light "/>
                <a:cs typeface="Raleway Light "/>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a:defRPr>
                <a:latin typeface="Helvetica Light"/>
                <a:cs typeface="Helvetica Light"/>
              </a:defRPr>
            </a:lvl1pPr>
            <a:lvl2pPr>
              <a:defRPr>
                <a:latin typeface="Helvetica Light"/>
                <a:cs typeface="Helvetica Light"/>
              </a:defRPr>
            </a:lvl2pPr>
            <a:lvl3pPr>
              <a:defRPr>
                <a:latin typeface="Helvetica Light"/>
                <a:cs typeface="Helvetica Light"/>
              </a:defRPr>
            </a:lvl3pPr>
            <a:lvl4pPr>
              <a:defRPr>
                <a:latin typeface="Helvetica Light"/>
                <a:cs typeface="Helvetica Light"/>
              </a:defRPr>
            </a:lvl4pPr>
            <a:lvl5pPr>
              <a:defRPr>
                <a:latin typeface="Helvetica Light"/>
                <a:cs typeface="Helvetica Ligh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6" name="Picture 5" descr="Screen Shot 2015-12-08 at 7.04.00 PM.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782995" y="6351628"/>
            <a:ext cx="3708983" cy="475861"/>
          </a:xfrm>
          <a:prstGeom prst="rect">
            <a:avLst/>
          </a:prstGeom>
        </p:spPr>
      </p:pic>
    </p:spTree>
    <p:extLst>
      <p:ext uri="{BB962C8B-B14F-4D97-AF65-F5344CB8AC3E}">
        <p14:creationId xmlns:p14="http://schemas.microsoft.com/office/powerpoint/2010/main" val="405091104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5"/>
            <a:ext cx="7772400" cy="1362075"/>
          </a:xfrm>
          <a:prstGeom prst="rect">
            <a:avLst/>
          </a:prstGeom>
        </p:spPr>
        <p:txBody>
          <a:bodyPr anchor="t"/>
          <a:lstStyle>
            <a:lvl1pPr algn="ctr">
              <a:defRPr sz="3200" b="0" i="0" cap="all">
                <a:solidFill>
                  <a:srgbClr val="27B5FF"/>
                </a:solidFill>
                <a:latin typeface="Gill Sans SemiBold"/>
                <a:cs typeface="Gill Sans SemiBold"/>
              </a:defRPr>
            </a:lvl1pPr>
          </a:lstStyle>
          <a:p>
            <a:r>
              <a:rPr lang="en-US" smtClean="0"/>
              <a:t>Click to edit Master title style</a:t>
            </a:r>
            <a:endParaRPr lang="en-US" dirty="0"/>
          </a:p>
        </p:txBody>
      </p:sp>
      <p:sp>
        <p:nvSpPr>
          <p:cNvPr id="3" name="Text Placeholder 2"/>
          <p:cNvSpPr>
            <a:spLocks noGrp="1"/>
          </p:cNvSpPr>
          <p:nvPr>
            <p:ph type="body" idx="1"/>
          </p:nvPr>
        </p:nvSpPr>
        <p:spPr>
          <a:xfrm>
            <a:off x="722313" y="2906713"/>
            <a:ext cx="7772400" cy="1500187"/>
          </a:xfrm>
          <a:prstGeom prst="rect">
            <a:avLst/>
          </a:prstGeom>
        </p:spPr>
        <p:txBody>
          <a:bodyPr anchor="b"/>
          <a:lstStyle>
            <a:lvl1pPr marL="0" indent="0">
              <a:buNone/>
              <a:defRPr sz="2000" b="0" i="0">
                <a:solidFill>
                  <a:schemeClr val="tx1">
                    <a:tint val="75000"/>
                  </a:schemeClr>
                </a:solidFill>
                <a:latin typeface="Gill Sans Light"/>
                <a:cs typeface="Gill Sans Light"/>
              </a:defRPr>
            </a:lvl1pPr>
            <a:lvl2pPr marL="457169" indent="0">
              <a:buNone/>
              <a:defRPr sz="1800">
                <a:solidFill>
                  <a:schemeClr val="tx1">
                    <a:tint val="75000"/>
                  </a:schemeClr>
                </a:solidFill>
              </a:defRPr>
            </a:lvl2pPr>
            <a:lvl3pPr marL="914337" indent="0">
              <a:buNone/>
              <a:defRPr sz="1599">
                <a:solidFill>
                  <a:schemeClr val="tx1">
                    <a:tint val="75000"/>
                  </a:schemeClr>
                </a:solidFill>
              </a:defRPr>
            </a:lvl3pPr>
            <a:lvl4pPr marL="1371505" indent="0">
              <a:buNone/>
              <a:defRPr sz="1400">
                <a:solidFill>
                  <a:schemeClr val="tx1">
                    <a:tint val="75000"/>
                  </a:schemeClr>
                </a:solidFill>
              </a:defRPr>
            </a:lvl4pPr>
            <a:lvl5pPr marL="1828673" indent="0">
              <a:buNone/>
              <a:defRPr sz="1400">
                <a:solidFill>
                  <a:schemeClr val="tx1">
                    <a:tint val="75000"/>
                  </a:schemeClr>
                </a:solidFill>
              </a:defRPr>
            </a:lvl5pPr>
            <a:lvl6pPr marL="2285842" indent="0">
              <a:buNone/>
              <a:defRPr sz="1400">
                <a:solidFill>
                  <a:schemeClr val="tx1">
                    <a:tint val="75000"/>
                  </a:schemeClr>
                </a:solidFill>
              </a:defRPr>
            </a:lvl6pPr>
            <a:lvl7pPr marL="2743010" indent="0">
              <a:buNone/>
              <a:defRPr sz="1400">
                <a:solidFill>
                  <a:schemeClr val="tx1">
                    <a:tint val="75000"/>
                  </a:schemeClr>
                </a:solidFill>
              </a:defRPr>
            </a:lvl7pPr>
            <a:lvl8pPr marL="3200178" indent="0">
              <a:buNone/>
              <a:defRPr sz="1400">
                <a:solidFill>
                  <a:schemeClr val="tx1">
                    <a:tint val="75000"/>
                  </a:schemeClr>
                </a:solidFill>
              </a:defRPr>
            </a:lvl8pPr>
            <a:lvl9pPr marL="3657346" indent="0">
              <a:buNone/>
              <a:defRPr sz="1400">
                <a:solidFill>
                  <a:schemeClr val="tx1">
                    <a:tint val="75000"/>
                  </a:schemeClr>
                </a:solidFill>
              </a:defRPr>
            </a:lvl9pPr>
          </a:lstStyle>
          <a:p>
            <a:pPr lvl="0"/>
            <a:r>
              <a:rPr lang="en-US" smtClean="0"/>
              <a:t>Click to edit Master text styles</a:t>
            </a:r>
          </a:p>
        </p:txBody>
      </p:sp>
    </p:spTree>
    <p:extLst>
      <p:ext uri="{BB962C8B-B14F-4D97-AF65-F5344CB8AC3E}">
        <p14:creationId xmlns:p14="http://schemas.microsoft.com/office/powerpoint/2010/main" val="268519707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40"/>
            <a:ext cx="8229600" cy="1143000"/>
          </a:xfrm>
          <a:prstGeom prst="rect">
            <a:avLst/>
          </a:prstGeom>
        </p:spPr>
        <p:txBody>
          <a:bodyPr/>
          <a:lstStyle>
            <a:lvl1pPr>
              <a:defRPr b="0" i="0">
                <a:solidFill>
                  <a:srgbClr val="27B5FF"/>
                </a:solidFill>
                <a:latin typeface="Gill Sans"/>
                <a:cs typeface="Gill Sans"/>
              </a:defRPr>
            </a:lvl1pPr>
          </a:lstStyle>
          <a:p>
            <a:r>
              <a:rPr lang="en-US" smtClean="0"/>
              <a:t>Click to edit Master title style</a:t>
            </a:r>
            <a:endParaRPr lang="en-US" dirty="0"/>
          </a:p>
        </p:txBody>
      </p:sp>
      <p:sp>
        <p:nvSpPr>
          <p:cNvPr id="3" name="Content Placeholder 2"/>
          <p:cNvSpPr>
            <a:spLocks noGrp="1"/>
          </p:cNvSpPr>
          <p:nvPr>
            <p:ph sz="half" idx="1"/>
          </p:nvPr>
        </p:nvSpPr>
        <p:spPr>
          <a:xfrm>
            <a:off x="457200" y="1600206"/>
            <a:ext cx="4038600" cy="4269156"/>
          </a:xfrm>
          <a:prstGeom prst="rect">
            <a:avLst/>
          </a:prstGeom>
        </p:spPr>
        <p:txBody>
          <a:bodyPr/>
          <a:lstStyle>
            <a:lvl1pPr>
              <a:defRPr sz="2800" b="0" i="0">
                <a:solidFill>
                  <a:schemeClr val="tx1">
                    <a:lumMod val="75000"/>
                    <a:lumOff val="25000"/>
                  </a:schemeClr>
                </a:solidFill>
                <a:latin typeface="Gill Sans Light"/>
                <a:cs typeface="Gill Sans Light"/>
              </a:defRPr>
            </a:lvl1pPr>
            <a:lvl2pPr>
              <a:defRPr sz="2399" b="0" i="0">
                <a:solidFill>
                  <a:schemeClr val="tx1">
                    <a:lumMod val="75000"/>
                    <a:lumOff val="25000"/>
                  </a:schemeClr>
                </a:solidFill>
                <a:latin typeface="Gill Sans Light"/>
                <a:cs typeface="Gill Sans Light"/>
              </a:defRPr>
            </a:lvl2pPr>
            <a:lvl3pPr>
              <a:defRPr sz="2000" b="0" i="0">
                <a:solidFill>
                  <a:schemeClr val="tx1">
                    <a:lumMod val="75000"/>
                    <a:lumOff val="25000"/>
                  </a:schemeClr>
                </a:solidFill>
                <a:latin typeface="Gill Sans Light"/>
                <a:cs typeface="Gill Sans Light"/>
              </a:defRPr>
            </a:lvl3pPr>
            <a:lvl4pPr>
              <a:defRPr sz="1800" b="0" i="0">
                <a:solidFill>
                  <a:schemeClr val="tx1">
                    <a:lumMod val="75000"/>
                    <a:lumOff val="25000"/>
                  </a:schemeClr>
                </a:solidFill>
                <a:latin typeface="Gill Sans Light"/>
                <a:cs typeface="Gill Sans Light"/>
              </a:defRPr>
            </a:lvl4pPr>
            <a:lvl5pPr>
              <a:defRPr sz="1800" b="0" i="0">
                <a:solidFill>
                  <a:schemeClr val="tx1">
                    <a:lumMod val="75000"/>
                    <a:lumOff val="25000"/>
                  </a:schemeClr>
                </a:solidFill>
                <a:latin typeface="Gill Sans Light"/>
                <a:cs typeface="Gill Sans Light"/>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600206"/>
            <a:ext cx="4038600" cy="4269156"/>
          </a:xfrm>
          <a:prstGeom prst="rect">
            <a:avLst/>
          </a:prstGeom>
        </p:spPr>
        <p:txBody>
          <a:bodyPr/>
          <a:lstStyle>
            <a:lvl1pPr>
              <a:defRPr sz="2800" b="0" i="0">
                <a:solidFill>
                  <a:schemeClr val="tx1">
                    <a:lumMod val="75000"/>
                    <a:lumOff val="25000"/>
                  </a:schemeClr>
                </a:solidFill>
                <a:latin typeface="Gill Sans Light"/>
                <a:cs typeface="Gill Sans Light"/>
              </a:defRPr>
            </a:lvl1pPr>
            <a:lvl2pPr>
              <a:defRPr sz="2399" b="0" i="0">
                <a:solidFill>
                  <a:schemeClr val="tx1">
                    <a:lumMod val="75000"/>
                    <a:lumOff val="25000"/>
                  </a:schemeClr>
                </a:solidFill>
                <a:latin typeface="Gill Sans Light"/>
                <a:cs typeface="Gill Sans Light"/>
              </a:defRPr>
            </a:lvl2pPr>
            <a:lvl3pPr>
              <a:defRPr sz="2000" b="0" i="0">
                <a:solidFill>
                  <a:schemeClr val="tx1">
                    <a:lumMod val="75000"/>
                    <a:lumOff val="25000"/>
                  </a:schemeClr>
                </a:solidFill>
                <a:latin typeface="Gill Sans Light"/>
                <a:cs typeface="Gill Sans Light"/>
              </a:defRPr>
            </a:lvl3pPr>
            <a:lvl4pPr>
              <a:defRPr sz="1800" b="0" i="0">
                <a:solidFill>
                  <a:schemeClr val="tx1">
                    <a:lumMod val="75000"/>
                    <a:lumOff val="25000"/>
                  </a:schemeClr>
                </a:solidFill>
                <a:latin typeface="Gill Sans Light"/>
                <a:cs typeface="Gill Sans Light"/>
              </a:defRPr>
            </a:lvl4pPr>
            <a:lvl5pPr>
              <a:defRPr sz="1800" b="0" i="0">
                <a:solidFill>
                  <a:schemeClr val="tx1">
                    <a:lumMod val="75000"/>
                    <a:lumOff val="25000"/>
                  </a:schemeClr>
                </a:solidFill>
                <a:latin typeface="Gill Sans Light"/>
                <a:cs typeface="Gill Sans Light"/>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9946435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40"/>
            <a:ext cx="8229600" cy="1143000"/>
          </a:xfrm>
          <a:prstGeom prst="rect">
            <a:avLst/>
          </a:prstGeom>
        </p:spPr>
        <p:txBody>
          <a:bodyPr/>
          <a:lstStyle>
            <a:lvl1pPr>
              <a:defRPr b="0" i="0">
                <a:solidFill>
                  <a:srgbClr val="27B5FF"/>
                </a:solidFill>
                <a:latin typeface="Gill Sans"/>
                <a:cs typeface="Gill Sans"/>
              </a:defRPr>
            </a:lvl1pPr>
          </a:lstStyle>
          <a:p>
            <a:r>
              <a:rPr lang="en-US" smtClean="0"/>
              <a:t>Click to edit Master title style</a:t>
            </a:r>
            <a:endParaRPr lang="en-US" dirty="0"/>
          </a:p>
        </p:txBody>
      </p:sp>
      <p:sp>
        <p:nvSpPr>
          <p:cNvPr id="3" name="Text Placeholder 2"/>
          <p:cNvSpPr>
            <a:spLocks noGrp="1"/>
          </p:cNvSpPr>
          <p:nvPr>
            <p:ph type="body" idx="1"/>
          </p:nvPr>
        </p:nvSpPr>
        <p:spPr>
          <a:xfrm>
            <a:off x="457200" y="1535117"/>
            <a:ext cx="4040188" cy="639763"/>
          </a:xfrm>
          <a:prstGeom prst="rect">
            <a:avLst/>
          </a:prstGeom>
        </p:spPr>
        <p:txBody>
          <a:bodyPr anchor="b"/>
          <a:lstStyle>
            <a:lvl1pPr marL="0" indent="0">
              <a:buNone/>
              <a:defRPr sz="2000" b="0" i="0">
                <a:solidFill>
                  <a:srgbClr val="404040"/>
                </a:solidFill>
                <a:latin typeface="Gill Sans"/>
                <a:cs typeface="Gill Sans"/>
              </a:defRPr>
            </a:lvl1pPr>
            <a:lvl2pPr marL="457169" indent="0">
              <a:buNone/>
              <a:defRPr sz="2000" b="1"/>
            </a:lvl2pPr>
            <a:lvl3pPr marL="914337" indent="0">
              <a:buNone/>
              <a:defRPr sz="1800" b="1"/>
            </a:lvl3pPr>
            <a:lvl4pPr marL="1371505" indent="0">
              <a:buNone/>
              <a:defRPr sz="1599" b="1"/>
            </a:lvl4pPr>
            <a:lvl5pPr marL="1828673" indent="0">
              <a:buNone/>
              <a:defRPr sz="1599" b="1"/>
            </a:lvl5pPr>
            <a:lvl6pPr marL="2285842" indent="0">
              <a:buNone/>
              <a:defRPr sz="1599" b="1"/>
            </a:lvl6pPr>
            <a:lvl7pPr marL="2743010" indent="0">
              <a:buNone/>
              <a:defRPr sz="1599" b="1"/>
            </a:lvl7pPr>
            <a:lvl8pPr marL="3200178" indent="0">
              <a:buNone/>
              <a:defRPr sz="1599" b="1"/>
            </a:lvl8pPr>
            <a:lvl9pPr marL="3657346" indent="0">
              <a:buNone/>
              <a:defRPr sz="1599" b="1"/>
            </a:lvl9pPr>
          </a:lstStyle>
          <a:p>
            <a:pPr lvl="0"/>
            <a:r>
              <a:rPr lang="en-US" smtClean="0"/>
              <a:t>Click to edit Master text styles</a:t>
            </a:r>
          </a:p>
        </p:txBody>
      </p:sp>
      <p:sp>
        <p:nvSpPr>
          <p:cNvPr id="4" name="Content Placeholder 3"/>
          <p:cNvSpPr>
            <a:spLocks noGrp="1"/>
          </p:cNvSpPr>
          <p:nvPr>
            <p:ph sz="half" idx="2"/>
          </p:nvPr>
        </p:nvSpPr>
        <p:spPr>
          <a:xfrm>
            <a:off x="457200" y="2174878"/>
            <a:ext cx="4040188" cy="3720803"/>
          </a:xfrm>
          <a:prstGeom prst="rect">
            <a:avLst/>
          </a:prstGeom>
        </p:spPr>
        <p:txBody>
          <a:bodyPr/>
          <a:lstStyle>
            <a:lvl1pPr>
              <a:defRPr sz="2399" b="0" i="0">
                <a:solidFill>
                  <a:srgbClr val="404040"/>
                </a:solidFill>
                <a:latin typeface="Gill Sans Light"/>
                <a:cs typeface="Gill Sans Light"/>
              </a:defRPr>
            </a:lvl1pPr>
            <a:lvl2pPr>
              <a:defRPr sz="2000" b="0" i="0">
                <a:solidFill>
                  <a:srgbClr val="404040"/>
                </a:solidFill>
                <a:latin typeface="Gill Sans Light"/>
                <a:cs typeface="Gill Sans Light"/>
              </a:defRPr>
            </a:lvl2pPr>
            <a:lvl3pPr>
              <a:defRPr sz="1800" b="0" i="0">
                <a:solidFill>
                  <a:srgbClr val="404040"/>
                </a:solidFill>
                <a:latin typeface="Gill Sans Light"/>
                <a:cs typeface="Gill Sans Light"/>
              </a:defRPr>
            </a:lvl3pPr>
            <a:lvl4pPr>
              <a:defRPr sz="1599" b="0" i="0">
                <a:solidFill>
                  <a:srgbClr val="404040"/>
                </a:solidFill>
                <a:latin typeface="Gill Sans Light"/>
                <a:cs typeface="Gill Sans Light"/>
              </a:defRPr>
            </a:lvl4pPr>
            <a:lvl5pPr>
              <a:defRPr sz="1599" b="0" i="0">
                <a:solidFill>
                  <a:srgbClr val="404040"/>
                </a:solidFill>
                <a:latin typeface="Gill Sans Light"/>
                <a:cs typeface="Gill Sans Light"/>
              </a:defRPr>
            </a:lvl5pPr>
            <a:lvl6pPr>
              <a:defRPr sz="1599"/>
            </a:lvl6pPr>
            <a:lvl7pPr>
              <a:defRPr sz="1599"/>
            </a:lvl7pPr>
            <a:lvl8pPr>
              <a:defRPr sz="1599"/>
            </a:lvl8pPr>
            <a:lvl9pPr>
              <a:defRPr sz="1599"/>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45033" y="1535117"/>
            <a:ext cx="4041775" cy="639763"/>
          </a:xfrm>
          <a:prstGeom prst="rect">
            <a:avLst/>
          </a:prstGeom>
        </p:spPr>
        <p:txBody>
          <a:bodyPr anchor="b"/>
          <a:lstStyle>
            <a:lvl1pPr marL="0" indent="0">
              <a:buNone/>
              <a:defRPr sz="2000" b="0" i="0">
                <a:solidFill>
                  <a:srgbClr val="404040"/>
                </a:solidFill>
                <a:latin typeface="Gill Sans"/>
                <a:cs typeface="Gill Sans"/>
              </a:defRPr>
            </a:lvl1pPr>
            <a:lvl2pPr marL="457169" indent="0">
              <a:buNone/>
              <a:defRPr sz="2000" b="1"/>
            </a:lvl2pPr>
            <a:lvl3pPr marL="914337" indent="0">
              <a:buNone/>
              <a:defRPr sz="1800" b="1"/>
            </a:lvl3pPr>
            <a:lvl4pPr marL="1371505" indent="0">
              <a:buNone/>
              <a:defRPr sz="1599" b="1"/>
            </a:lvl4pPr>
            <a:lvl5pPr marL="1828673" indent="0">
              <a:buNone/>
              <a:defRPr sz="1599" b="1"/>
            </a:lvl5pPr>
            <a:lvl6pPr marL="2285842" indent="0">
              <a:buNone/>
              <a:defRPr sz="1599" b="1"/>
            </a:lvl6pPr>
            <a:lvl7pPr marL="2743010" indent="0">
              <a:buNone/>
              <a:defRPr sz="1599" b="1"/>
            </a:lvl7pPr>
            <a:lvl8pPr marL="3200178" indent="0">
              <a:buNone/>
              <a:defRPr sz="1599" b="1"/>
            </a:lvl8pPr>
            <a:lvl9pPr marL="3657346" indent="0">
              <a:buNone/>
              <a:defRPr sz="1599" b="1"/>
            </a:lvl9pPr>
          </a:lstStyle>
          <a:p>
            <a:pPr lvl="0"/>
            <a:r>
              <a:rPr lang="en-US" smtClean="0"/>
              <a:t>Click to edit Master text styles</a:t>
            </a:r>
          </a:p>
        </p:txBody>
      </p:sp>
      <p:sp>
        <p:nvSpPr>
          <p:cNvPr id="6" name="Content Placeholder 5"/>
          <p:cNvSpPr>
            <a:spLocks noGrp="1"/>
          </p:cNvSpPr>
          <p:nvPr>
            <p:ph sz="quarter" idx="4"/>
          </p:nvPr>
        </p:nvSpPr>
        <p:spPr>
          <a:xfrm>
            <a:off x="4645033" y="2174878"/>
            <a:ext cx="4041775" cy="3720803"/>
          </a:xfrm>
          <a:prstGeom prst="rect">
            <a:avLst/>
          </a:prstGeom>
        </p:spPr>
        <p:txBody>
          <a:bodyPr/>
          <a:lstStyle>
            <a:lvl1pPr>
              <a:defRPr sz="2399" b="0" i="0">
                <a:solidFill>
                  <a:srgbClr val="404040"/>
                </a:solidFill>
                <a:latin typeface="Gill Sans Light"/>
                <a:cs typeface="Gill Sans Light"/>
              </a:defRPr>
            </a:lvl1pPr>
            <a:lvl2pPr>
              <a:defRPr sz="2000" b="0" i="0">
                <a:solidFill>
                  <a:srgbClr val="404040"/>
                </a:solidFill>
                <a:latin typeface="Gill Sans Light"/>
                <a:cs typeface="Gill Sans Light"/>
              </a:defRPr>
            </a:lvl2pPr>
            <a:lvl3pPr>
              <a:defRPr sz="1800" b="0" i="0">
                <a:solidFill>
                  <a:srgbClr val="404040"/>
                </a:solidFill>
                <a:latin typeface="Gill Sans Light"/>
                <a:cs typeface="Gill Sans Light"/>
              </a:defRPr>
            </a:lvl3pPr>
            <a:lvl4pPr>
              <a:defRPr sz="1599" b="0" i="0">
                <a:solidFill>
                  <a:srgbClr val="404040"/>
                </a:solidFill>
                <a:latin typeface="Gill Sans Light"/>
                <a:cs typeface="Gill Sans Light"/>
              </a:defRPr>
            </a:lvl4pPr>
            <a:lvl5pPr>
              <a:defRPr sz="1599" b="0" i="0">
                <a:solidFill>
                  <a:srgbClr val="404040"/>
                </a:solidFill>
                <a:latin typeface="Gill Sans Light"/>
                <a:cs typeface="Gill Sans Light"/>
              </a:defRPr>
            </a:lvl5pPr>
            <a:lvl6pPr>
              <a:defRPr sz="1599"/>
            </a:lvl6pPr>
            <a:lvl7pPr>
              <a:defRPr sz="1599"/>
            </a:lvl7pPr>
            <a:lvl8pPr>
              <a:defRPr sz="1599"/>
            </a:lvl8pPr>
            <a:lvl9pPr>
              <a:defRPr sz="1599"/>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55432324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40"/>
            <a:ext cx="8229600" cy="1143000"/>
          </a:xfrm>
          <a:prstGeom prst="rect">
            <a:avLst/>
          </a:prstGeom>
        </p:spPr>
        <p:txBody>
          <a:bodyPr/>
          <a:lstStyle>
            <a:lvl1pPr>
              <a:defRPr sz="3200" b="0" i="0">
                <a:solidFill>
                  <a:srgbClr val="000000"/>
                </a:solidFill>
                <a:latin typeface="Gill Sans SemiBold"/>
                <a:cs typeface="Gill Sans SemiBold"/>
              </a:defRPr>
            </a:lvl1pPr>
          </a:lstStyle>
          <a:p>
            <a:r>
              <a:rPr lang="en-US" smtClean="0"/>
              <a:t>Click to edit Master title style</a:t>
            </a:r>
            <a:endParaRPr lang="en-US" dirty="0"/>
          </a:p>
        </p:txBody>
      </p:sp>
    </p:spTree>
    <p:extLst>
      <p:ext uri="{BB962C8B-B14F-4D97-AF65-F5344CB8AC3E}">
        <p14:creationId xmlns:p14="http://schemas.microsoft.com/office/powerpoint/2010/main" val="92234309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5391857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37"/>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169" indent="0" algn="ctr">
              <a:buNone/>
              <a:defRPr>
                <a:solidFill>
                  <a:schemeClr val="tx1">
                    <a:tint val="75000"/>
                  </a:schemeClr>
                </a:solidFill>
              </a:defRPr>
            </a:lvl2pPr>
            <a:lvl3pPr marL="914337" indent="0" algn="ctr">
              <a:buNone/>
              <a:defRPr>
                <a:solidFill>
                  <a:schemeClr val="tx1">
                    <a:tint val="75000"/>
                  </a:schemeClr>
                </a:solidFill>
              </a:defRPr>
            </a:lvl3pPr>
            <a:lvl4pPr marL="1371505" indent="0" algn="ctr">
              <a:buNone/>
              <a:defRPr>
                <a:solidFill>
                  <a:schemeClr val="tx1">
                    <a:tint val="75000"/>
                  </a:schemeClr>
                </a:solidFill>
              </a:defRPr>
            </a:lvl4pPr>
            <a:lvl5pPr marL="1828673" indent="0" algn="ctr">
              <a:buNone/>
              <a:defRPr>
                <a:solidFill>
                  <a:schemeClr val="tx1">
                    <a:tint val="75000"/>
                  </a:schemeClr>
                </a:solidFill>
              </a:defRPr>
            </a:lvl5pPr>
            <a:lvl6pPr marL="2285842" indent="0" algn="ctr">
              <a:buNone/>
              <a:defRPr>
                <a:solidFill>
                  <a:schemeClr val="tx1">
                    <a:tint val="75000"/>
                  </a:schemeClr>
                </a:solidFill>
              </a:defRPr>
            </a:lvl6pPr>
            <a:lvl7pPr marL="2743010" indent="0" algn="ctr">
              <a:buNone/>
              <a:defRPr>
                <a:solidFill>
                  <a:schemeClr val="tx1">
                    <a:tint val="75000"/>
                  </a:schemeClr>
                </a:solidFill>
              </a:defRPr>
            </a:lvl7pPr>
            <a:lvl8pPr marL="3200178" indent="0" algn="ctr">
              <a:buNone/>
              <a:defRPr>
                <a:solidFill>
                  <a:schemeClr val="tx1">
                    <a:tint val="75000"/>
                  </a:schemeClr>
                </a:solidFill>
              </a:defRPr>
            </a:lvl8pPr>
            <a:lvl9pPr marL="3657346"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2A5DF18-8519-FC43-AA94-CBF4177941FF}" type="slidenum">
              <a:rPr lang="en-US" smtClean="0"/>
              <a:t>‹#›</a:t>
            </a:fld>
            <a:endParaRPr lang="en-US"/>
          </a:p>
        </p:txBody>
      </p:sp>
    </p:spTree>
    <p:extLst>
      <p:ext uri="{BB962C8B-B14F-4D97-AF65-F5344CB8AC3E}">
        <p14:creationId xmlns:p14="http://schemas.microsoft.com/office/powerpoint/2010/main" val="203505440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2A5DF18-8519-FC43-AA94-CBF4177941FF}" type="slidenum">
              <a:rPr lang="en-US" smtClean="0"/>
              <a:t>‹#›</a:t>
            </a:fld>
            <a:endParaRPr lang="en-US"/>
          </a:p>
        </p:txBody>
      </p:sp>
    </p:spTree>
    <p:extLst>
      <p:ext uri="{BB962C8B-B14F-4D97-AF65-F5344CB8AC3E}">
        <p14:creationId xmlns:p14="http://schemas.microsoft.com/office/powerpoint/2010/main" val="332570331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5"/>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169" indent="0">
              <a:buNone/>
              <a:defRPr sz="1800">
                <a:solidFill>
                  <a:schemeClr val="tx1">
                    <a:tint val="75000"/>
                  </a:schemeClr>
                </a:solidFill>
              </a:defRPr>
            </a:lvl2pPr>
            <a:lvl3pPr marL="914337" indent="0">
              <a:buNone/>
              <a:defRPr sz="1599">
                <a:solidFill>
                  <a:schemeClr val="tx1">
                    <a:tint val="75000"/>
                  </a:schemeClr>
                </a:solidFill>
              </a:defRPr>
            </a:lvl3pPr>
            <a:lvl4pPr marL="1371505" indent="0">
              <a:buNone/>
              <a:defRPr sz="1400">
                <a:solidFill>
                  <a:schemeClr val="tx1">
                    <a:tint val="75000"/>
                  </a:schemeClr>
                </a:solidFill>
              </a:defRPr>
            </a:lvl4pPr>
            <a:lvl5pPr marL="1828673" indent="0">
              <a:buNone/>
              <a:defRPr sz="1400">
                <a:solidFill>
                  <a:schemeClr val="tx1">
                    <a:tint val="75000"/>
                  </a:schemeClr>
                </a:solidFill>
              </a:defRPr>
            </a:lvl5pPr>
            <a:lvl6pPr marL="2285842" indent="0">
              <a:buNone/>
              <a:defRPr sz="1400">
                <a:solidFill>
                  <a:schemeClr val="tx1">
                    <a:tint val="75000"/>
                  </a:schemeClr>
                </a:solidFill>
              </a:defRPr>
            </a:lvl6pPr>
            <a:lvl7pPr marL="2743010" indent="0">
              <a:buNone/>
              <a:defRPr sz="1400">
                <a:solidFill>
                  <a:schemeClr val="tx1">
                    <a:tint val="75000"/>
                  </a:schemeClr>
                </a:solidFill>
              </a:defRPr>
            </a:lvl7pPr>
            <a:lvl8pPr marL="3200178" indent="0">
              <a:buNone/>
              <a:defRPr sz="1400">
                <a:solidFill>
                  <a:schemeClr val="tx1">
                    <a:tint val="75000"/>
                  </a:schemeClr>
                </a:solidFill>
              </a:defRPr>
            </a:lvl8pPr>
            <a:lvl9pPr marL="3657346"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2A5DF18-8519-FC43-AA94-CBF4177941FF}" type="slidenum">
              <a:rPr lang="en-US" smtClean="0"/>
              <a:t>‹#›</a:t>
            </a:fld>
            <a:endParaRPr lang="en-US"/>
          </a:p>
        </p:txBody>
      </p:sp>
    </p:spTree>
    <p:extLst>
      <p:ext uri="{BB962C8B-B14F-4D97-AF65-F5344CB8AC3E}">
        <p14:creationId xmlns:p14="http://schemas.microsoft.com/office/powerpoint/2010/main" val="253232398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5"/>
            <a:ext cx="4038600" cy="4525963"/>
          </a:xfrm>
        </p:spPr>
        <p:txBody>
          <a:bodyPr/>
          <a:lstStyle>
            <a:lvl1pPr>
              <a:defRPr sz="2800"/>
            </a:lvl1pPr>
            <a:lvl2pPr>
              <a:defRPr sz="2399"/>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5"/>
            <a:ext cx="4038600" cy="4525963"/>
          </a:xfrm>
        </p:spPr>
        <p:txBody>
          <a:bodyPr/>
          <a:lstStyle>
            <a:lvl1pPr>
              <a:defRPr sz="2800"/>
            </a:lvl1pPr>
            <a:lvl2pPr>
              <a:defRPr sz="2399"/>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2A5DF18-8519-FC43-AA94-CBF4177941FF}" type="slidenum">
              <a:rPr lang="en-US" smtClean="0"/>
              <a:t>‹#›</a:t>
            </a:fld>
            <a:endParaRPr lang="en-US"/>
          </a:p>
        </p:txBody>
      </p:sp>
    </p:spTree>
    <p:extLst>
      <p:ext uri="{BB962C8B-B14F-4D97-AF65-F5344CB8AC3E}">
        <p14:creationId xmlns:p14="http://schemas.microsoft.com/office/powerpoint/2010/main" val="88528754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7"/>
            <a:ext cx="4040188" cy="639763"/>
          </a:xfrm>
        </p:spPr>
        <p:txBody>
          <a:bodyPr anchor="b"/>
          <a:lstStyle>
            <a:lvl1pPr marL="0" indent="0">
              <a:buNone/>
              <a:defRPr sz="2399" b="1"/>
            </a:lvl1pPr>
            <a:lvl2pPr marL="457169" indent="0">
              <a:buNone/>
              <a:defRPr sz="2000" b="1"/>
            </a:lvl2pPr>
            <a:lvl3pPr marL="914337" indent="0">
              <a:buNone/>
              <a:defRPr sz="1800" b="1"/>
            </a:lvl3pPr>
            <a:lvl4pPr marL="1371505" indent="0">
              <a:buNone/>
              <a:defRPr sz="1599" b="1"/>
            </a:lvl4pPr>
            <a:lvl5pPr marL="1828673" indent="0">
              <a:buNone/>
              <a:defRPr sz="1599" b="1"/>
            </a:lvl5pPr>
            <a:lvl6pPr marL="2285842" indent="0">
              <a:buNone/>
              <a:defRPr sz="1599" b="1"/>
            </a:lvl6pPr>
            <a:lvl7pPr marL="2743010" indent="0">
              <a:buNone/>
              <a:defRPr sz="1599" b="1"/>
            </a:lvl7pPr>
            <a:lvl8pPr marL="3200178" indent="0">
              <a:buNone/>
              <a:defRPr sz="1599" b="1"/>
            </a:lvl8pPr>
            <a:lvl9pPr marL="3657346" indent="0">
              <a:buNone/>
              <a:defRPr sz="1599" b="1"/>
            </a:lvl9pPr>
          </a:lstStyle>
          <a:p>
            <a:pPr lvl="0"/>
            <a:r>
              <a:rPr lang="en-US" smtClean="0"/>
              <a:t>Click to edit Master text styles</a:t>
            </a:r>
          </a:p>
        </p:txBody>
      </p:sp>
      <p:sp>
        <p:nvSpPr>
          <p:cNvPr id="4" name="Content Placeholder 3"/>
          <p:cNvSpPr>
            <a:spLocks noGrp="1"/>
          </p:cNvSpPr>
          <p:nvPr>
            <p:ph sz="half" idx="2"/>
          </p:nvPr>
        </p:nvSpPr>
        <p:spPr>
          <a:xfrm>
            <a:off x="457200" y="2174877"/>
            <a:ext cx="4040188" cy="3951288"/>
          </a:xfrm>
        </p:spPr>
        <p:txBody>
          <a:bodyPr/>
          <a:lstStyle>
            <a:lvl1pPr>
              <a:defRPr sz="2399"/>
            </a:lvl1pPr>
            <a:lvl2pPr>
              <a:defRPr sz="2000"/>
            </a:lvl2pPr>
            <a:lvl3pPr>
              <a:defRPr sz="1800"/>
            </a:lvl3pPr>
            <a:lvl4pPr>
              <a:defRPr sz="1599"/>
            </a:lvl4pPr>
            <a:lvl5pPr>
              <a:defRPr sz="1599"/>
            </a:lvl5pPr>
            <a:lvl6pPr>
              <a:defRPr sz="1599"/>
            </a:lvl6pPr>
            <a:lvl7pPr>
              <a:defRPr sz="1599"/>
            </a:lvl7pPr>
            <a:lvl8pPr>
              <a:defRPr sz="1599"/>
            </a:lvl8pPr>
            <a:lvl9pPr>
              <a:defRPr sz="1599"/>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33" y="1535117"/>
            <a:ext cx="4041775" cy="639763"/>
          </a:xfrm>
        </p:spPr>
        <p:txBody>
          <a:bodyPr anchor="b"/>
          <a:lstStyle>
            <a:lvl1pPr marL="0" indent="0">
              <a:buNone/>
              <a:defRPr sz="2399" b="1"/>
            </a:lvl1pPr>
            <a:lvl2pPr marL="457169" indent="0">
              <a:buNone/>
              <a:defRPr sz="2000" b="1"/>
            </a:lvl2pPr>
            <a:lvl3pPr marL="914337" indent="0">
              <a:buNone/>
              <a:defRPr sz="1800" b="1"/>
            </a:lvl3pPr>
            <a:lvl4pPr marL="1371505" indent="0">
              <a:buNone/>
              <a:defRPr sz="1599" b="1"/>
            </a:lvl4pPr>
            <a:lvl5pPr marL="1828673" indent="0">
              <a:buNone/>
              <a:defRPr sz="1599" b="1"/>
            </a:lvl5pPr>
            <a:lvl6pPr marL="2285842" indent="0">
              <a:buNone/>
              <a:defRPr sz="1599" b="1"/>
            </a:lvl6pPr>
            <a:lvl7pPr marL="2743010" indent="0">
              <a:buNone/>
              <a:defRPr sz="1599" b="1"/>
            </a:lvl7pPr>
            <a:lvl8pPr marL="3200178" indent="0">
              <a:buNone/>
              <a:defRPr sz="1599" b="1"/>
            </a:lvl8pPr>
            <a:lvl9pPr marL="3657346" indent="0">
              <a:buNone/>
              <a:defRPr sz="1599" b="1"/>
            </a:lvl9pPr>
          </a:lstStyle>
          <a:p>
            <a:pPr lvl="0"/>
            <a:r>
              <a:rPr lang="en-US" smtClean="0"/>
              <a:t>Click to edit Master text styles</a:t>
            </a:r>
          </a:p>
        </p:txBody>
      </p:sp>
      <p:sp>
        <p:nvSpPr>
          <p:cNvPr id="6" name="Content Placeholder 5"/>
          <p:cNvSpPr>
            <a:spLocks noGrp="1"/>
          </p:cNvSpPr>
          <p:nvPr>
            <p:ph sz="quarter" idx="4"/>
          </p:nvPr>
        </p:nvSpPr>
        <p:spPr>
          <a:xfrm>
            <a:off x="4645033" y="2174877"/>
            <a:ext cx="4041775" cy="3951288"/>
          </a:xfrm>
        </p:spPr>
        <p:txBody>
          <a:bodyPr/>
          <a:lstStyle>
            <a:lvl1pPr>
              <a:defRPr sz="2399"/>
            </a:lvl1pPr>
            <a:lvl2pPr>
              <a:defRPr sz="2000"/>
            </a:lvl2pPr>
            <a:lvl3pPr>
              <a:defRPr sz="1800"/>
            </a:lvl3pPr>
            <a:lvl4pPr>
              <a:defRPr sz="1599"/>
            </a:lvl4pPr>
            <a:lvl5pPr>
              <a:defRPr sz="1599"/>
            </a:lvl5pPr>
            <a:lvl6pPr>
              <a:defRPr sz="1599"/>
            </a:lvl6pPr>
            <a:lvl7pPr>
              <a:defRPr sz="1599"/>
            </a:lvl7pPr>
            <a:lvl8pPr>
              <a:defRPr sz="1599"/>
            </a:lvl8pPr>
            <a:lvl9pPr>
              <a:defRPr sz="1599"/>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2A5DF18-8519-FC43-AA94-CBF4177941FF}" type="slidenum">
              <a:rPr lang="en-US" smtClean="0"/>
              <a:t>‹#›</a:t>
            </a:fld>
            <a:endParaRPr lang="en-US"/>
          </a:p>
        </p:txBody>
      </p:sp>
    </p:spTree>
    <p:extLst>
      <p:ext uri="{BB962C8B-B14F-4D97-AF65-F5344CB8AC3E}">
        <p14:creationId xmlns:p14="http://schemas.microsoft.com/office/powerpoint/2010/main" val="30095978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5"/>
            <a:ext cx="7772400" cy="1362075"/>
          </a:xfrm>
        </p:spPr>
        <p:txBody>
          <a:bodyPr anchor="t">
            <a:normAutofit/>
          </a:bodyPr>
          <a:lstStyle>
            <a:lvl1pPr algn="l">
              <a:defRPr sz="3200" b="1" cap="all"/>
            </a:lvl1pPr>
          </a:lstStyle>
          <a:p>
            <a:r>
              <a:rPr lang="en-US" dirty="0" smtClean="0"/>
              <a:t>Click to edit Master title style</a:t>
            </a:r>
            <a:endParaRPr lang="en-US"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169" indent="0">
              <a:buNone/>
              <a:defRPr sz="1800">
                <a:solidFill>
                  <a:schemeClr val="tx1">
                    <a:tint val="75000"/>
                  </a:schemeClr>
                </a:solidFill>
              </a:defRPr>
            </a:lvl2pPr>
            <a:lvl3pPr marL="914337" indent="0">
              <a:buNone/>
              <a:defRPr sz="1599">
                <a:solidFill>
                  <a:schemeClr val="tx1">
                    <a:tint val="75000"/>
                  </a:schemeClr>
                </a:solidFill>
              </a:defRPr>
            </a:lvl3pPr>
            <a:lvl4pPr marL="1371505" indent="0">
              <a:buNone/>
              <a:defRPr sz="1400">
                <a:solidFill>
                  <a:schemeClr val="tx1">
                    <a:tint val="75000"/>
                  </a:schemeClr>
                </a:solidFill>
              </a:defRPr>
            </a:lvl4pPr>
            <a:lvl5pPr marL="1828673" indent="0">
              <a:buNone/>
              <a:defRPr sz="1400">
                <a:solidFill>
                  <a:schemeClr val="tx1">
                    <a:tint val="75000"/>
                  </a:schemeClr>
                </a:solidFill>
              </a:defRPr>
            </a:lvl5pPr>
            <a:lvl6pPr marL="2285842" indent="0">
              <a:buNone/>
              <a:defRPr sz="1400">
                <a:solidFill>
                  <a:schemeClr val="tx1">
                    <a:tint val="75000"/>
                  </a:schemeClr>
                </a:solidFill>
              </a:defRPr>
            </a:lvl6pPr>
            <a:lvl7pPr marL="2743010" indent="0">
              <a:buNone/>
              <a:defRPr sz="1400">
                <a:solidFill>
                  <a:schemeClr val="tx1">
                    <a:tint val="75000"/>
                  </a:schemeClr>
                </a:solidFill>
              </a:defRPr>
            </a:lvl7pPr>
            <a:lvl8pPr marL="3200178" indent="0">
              <a:buNone/>
              <a:defRPr sz="1400">
                <a:solidFill>
                  <a:schemeClr val="tx1">
                    <a:tint val="75000"/>
                  </a:schemeClr>
                </a:solidFill>
              </a:defRPr>
            </a:lvl8pPr>
            <a:lvl9pPr marL="3657346" indent="0">
              <a:buNone/>
              <a:defRPr sz="1400">
                <a:solidFill>
                  <a:schemeClr val="tx1">
                    <a:tint val="75000"/>
                  </a:schemeClr>
                </a:solidFill>
              </a:defRPr>
            </a:lvl9pPr>
          </a:lstStyle>
          <a:p>
            <a:pPr lvl="0"/>
            <a:r>
              <a:rPr lang="en-US" smtClean="0"/>
              <a:t>Click to edit Master text styles</a:t>
            </a:r>
          </a:p>
        </p:txBody>
      </p:sp>
      <p:pic>
        <p:nvPicPr>
          <p:cNvPr id="4" name="Picture 3" descr="Screen Shot 2015-12-08 at 7.04.00 PM.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782995" y="6351628"/>
            <a:ext cx="3708983" cy="475861"/>
          </a:xfrm>
          <a:prstGeom prst="rect">
            <a:avLst/>
          </a:prstGeom>
        </p:spPr>
      </p:pic>
    </p:spTree>
    <p:extLst>
      <p:ext uri="{BB962C8B-B14F-4D97-AF65-F5344CB8AC3E}">
        <p14:creationId xmlns:p14="http://schemas.microsoft.com/office/powerpoint/2010/main" val="378538895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200"/>
            </a:lvl1pPr>
          </a:lstStyle>
          <a:p>
            <a:r>
              <a:rPr lang="en-US" smtClean="0"/>
              <a:t>Click to edit Master title style</a:t>
            </a:r>
            <a:endParaRPr lang="en-US"/>
          </a:p>
        </p:txBody>
      </p:sp>
    </p:spTree>
    <p:extLst>
      <p:ext uri="{BB962C8B-B14F-4D97-AF65-F5344CB8AC3E}">
        <p14:creationId xmlns:p14="http://schemas.microsoft.com/office/powerpoint/2010/main" val="416905652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6950560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19" y="273051"/>
            <a:ext cx="3008313" cy="1162052"/>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64"/>
            <a:ext cx="5111750" cy="5853113"/>
          </a:xfrm>
        </p:spPr>
        <p:txBody>
          <a:bodyPr/>
          <a:lstStyle>
            <a:lvl1pPr>
              <a:defRPr sz="3200"/>
            </a:lvl1pPr>
            <a:lvl2pPr>
              <a:defRPr sz="2800"/>
            </a:lvl2pPr>
            <a:lvl3pPr>
              <a:defRPr sz="2399"/>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19" y="1435110"/>
            <a:ext cx="3008313" cy="4691063"/>
          </a:xfrm>
        </p:spPr>
        <p:txBody>
          <a:bodyPr/>
          <a:lstStyle>
            <a:lvl1pPr marL="0" indent="0">
              <a:buNone/>
              <a:defRPr sz="1400"/>
            </a:lvl1pPr>
            <a:lvl2pPr marL="457169" indent="0">
              <a:buNone/>
              <a:defRPr sz="1200"/>
            </a:lvl2pPr>
            <a:lvl3pPr marL="914337" indent="0">
              <a:buNone/>
              <a:defRPr sz="1000"/>
            </a:lvl3pPr>
            <a:lvl4pPr marL="1371505" indent="0">
              <a:buNone/>
              <a:defRPr sz="900"/>
            </a:lvl4pPr>
            <a:lvl5pPr marL="1828673" indent="0">
              <a:buNone/>
              <a:defRPr sz="900"/>
            </a:lvl5pPr>
            <a:lvl6pPr marL="2285842" indent="0">
              <a:buNone/>
              <a:defRPr sz="900"/>
            </a:lvl6pPr>
            <a:lvl7pPr marL="2743010" indent="0">
              <a:buNone/>
              <a:defRPr sz="900"/>
            </a:lvl7pPr>
            <a:lvl8pPr marL="3200178" indent="0">
              <a:buNone/>
              <a:defRPr sz="900"/>
            </a:lvl8pPr>
            <a:lvl9pPr marL="3657346"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2A5DF18-8519-FC43-AA94-CBF4177941FF}" type="slidenum">
              <a:rPr lang="en-US" smtClean="0"/>
              <a:t>‹#›</a:t>
            </a:fld>
            <a:endParaRPr lang="en-US"/>
          </a:p>
        </p:txBody>
      </p:sp>
    </p:spTree>
    <p:extLst>
      <p:ext uri="{BB962C8B-B14F-4D97-AF65-F5344CB8AC3E}">
        <p14:creationId xmlns:p14="http://schemas.microsoft.com/office/powerpoint/2010/main" val="58352143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5"/>
            <a:ext cx="5486400" cy="566739"/>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6"/>
            <a:ext cx="5486400" cy="4114800"/>
          </a:xfrm>
        </p:spPr>
        <p:txBody>
          <a:bodyPr/>
          <a:lstStyle>
            <a:lvl1pPr marL="0" indent="0">
              <a:buNone/>
              <a:defRPr sz="3200"/>
            </a:lvl1pPr>
            <a:lvl2pPr marL="457169" indent="0">
              <a:buNone/>
              <a:defRPr sz="2800"/>
            </a:lvl2pPr>
            <a:lvl3pPr marL="914337" indent="0">
              <a:buNone/>
              <a:defRPr sz="2399"/>
            </a:lvl3pPr>
            <a:lvl4pPr marL="1371505" indent="0">
              <a:buNone/>
              <a:defRPr sz="2000"/>
            </a:lvl4pPr>
            <a:lvl5pPr marL="1828673" indent="0">
              <a:buNone/>
              <a:defRPr sz="2000"/>
            </a:lvl5pPr>
            <a:lvl6pPr marL="2285842" indent="0">
              <a:buNone/>
              <a:defRPr sz="2000"/>
            </a:lvl6pPr>
            <a:lvl7pPr marL="2743010" indent="0">
              <a:buNone/>
              <a:defRPr sz="2000"/>
            </a:lvl7pPr>
            <a:lvl8pPr marL="3200178" indent="0">
              <a:buNone/>
              <a:defRPr sz="2000"/>
            </a:lvl8pPr>
            <a:lvl9pPr marL="3657346"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1792288" y="5367351"/>
            <a:ext cx="5486400" cy="804863"/>
          </a:xfrm>
        </p:spPr>
        <p:txBody>
          <a:bodyPr/>
          <a:lstStyle>
            <a:lvl1pPr marL="0" indent="0">
              <a:buNone/>
              <a:defRPr sz="1400"/>
            </a:lvl1pPr>
            <a:lvl2pPr marL="457169" indent="0">
              <a:buNone/>
              <a:defRPr sz="1200"/>
            </a:lvl2pPr>
            <a:lvl3pPr marL="914337" indent="0">
              <a:buNone/>
              <a:defRPr sz="1000"/>
            </a:lvl3pPr>
            <a:lvl4pPr marL="1371505" indent="0">
              <a:buNone/>
              <a:defRPr sz="900"/>
            </a:lvl4pPr>
            <a:lvl5pPr marL="1828673" indent="0">
              <a:buNone/>
              <a:defRPr sz="900"/>
            </a:lvl5pPr>
            <a:lvl6pPr marL="2285842" indent="0">
              <a:buNone/>
              <a:defRPr sz="900"/>
            </a:lvl6pPr>
            <a:lvl7pPr marL="2743010" indent="0">
              <a:buNone/>
              <a:defRPr sz="900"/>
            </a:lvl7pPr>
            <a:lvl8pPr marL="3200178" indent="0">
              <a:buNone/>
              <a:defRPr sz="900"/>
            </a:lvl8pPr>
            <a:lvl9pPr marL="3657346" indent="0">
              <a:buNone/>
              <a:defRPr sz="900"/>
            </a:lvl9pPr>
          </a:lstStyle>
          <a:p>
            <a:pPr lvl="0"/>
            <a:r>
              <a:rPr lang="en-US" smtClean="0"/>
              <a:t>Click to edit Master text styles</a:t>
            </a:r>
          </a:p>
        </p:txBody>
      </p:sp>
    </p:spTree>
    <p:extLst>
      <p:ext uri="{BB962C8B-B14F-4D97-AF65-F5344CB8AC3E}">
        <p14:creationId xmlns:p14="http://schemas.microsoft.com/office/powerpoint/2010/main" val="207863223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20040901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4"/>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44"/>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46830115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49"/>
            <a:ext cx="7772400" cy="1470025"/>
          </a:xfrm>
        </p:spPr>
        <p:txBody>
          <a:bodyPr/>
          <a:lstStyle>
            <a:lvl1pPr algn="ctr">
              <a:defRPr>
                <a:latin typeface="Gill Sans"/>
                <a:cs typeface="Gill Sans"/>
              </a:defRPr>
            </a:lvl1pPr>
          </a:lstStyle>
          <a:p>
            <a:r>
              <a:rPr lang="en-US" smtClean="0"/>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latin typeface="Gill Sans Light"/>
                <a:cs typeface="Gill Sans Light"/>
              </a:defRPr>
            </a:lvl1pPr>
            <a:lvl2pPr marL="457169" indent="0" algn="ctr">
              <a:buNone/>
              <a:defRPr>
                <a:solidFill>
                  <a:schemeClr val="tx1">
                    <a:tint val="75000"/>
                  </a:schemeClr>
                </a:solidFill>
              </a:defRPr>
            </a:lvl2pPr>
            <a:lvl3pPr marL="914337" indent="0" algn="ctr">
              <a:buNone/>
              <a:defRPr>
                <a:solidFill>
                  <a:schemeClr val="tx1">
                    <a:tint val="75000"/>
                  </a:schemeClr>
                </a:solidFill>
              </a:defRPr>
            </a:lvl3pPr>
            <a:lvl4pPr marL="1371505" indent="0" algn="ctr">
              <a:buNone/>
              <a:defRPr>
                <a:solidFill>
                  <a:schemeClr val="tx1">
                    <a:tint val="75000"/>
                  </a:schemeClr>
                </a:solidFill>
              </a:defRPr>
            </a:lvl4pPr>
            <a:lvl5pPr marL="1828673" indent="0" algn="ctr">
              <a:buNone/>
              <a:defRPr>
                <a:solidFill>
                  <a:schemeClr val="tx1">
                    <a:tint val="75000"/>
                  </a:schemeClr>
                </a:solidFill>
              </a:defRPr>
            </a:lvl5pPr>
            <a:lvl6pPr marL="2285842" indent="0" algn="ctr">
              <a:buNone/>
              <a:defRPr>
                <a:solidFill>
                  <a:schemeClr val="tx1">
                    <a:tint val="75000"/>
                  </a:schemeClr>
                </a:solidFill>
              </a:defRPr>
            </a:lvl6pPr>
            <a:lvl7pPr marL="2743010" indent="0" algn="ctr">
              <a:buNone/>
              <a:defRPr>
                <a:solidFill>
                  <a:schemeClr val="tx1">
                    <a:tint val="75000"/>
                  </a:schemeClr>
                </a:solidFill>
              </a:defRPr>
            </a:lvl7pPr>
            <a:lvl8pPr marL="3200178" indent="0" algn="ctr">
              <a:buNone/>
              <a:defRPr>
                <a:solidFill>
                  <a:schemeClr val="tx1">
                    <a:tint val="75000"/>
                  </a:schemeClr>
                </a:solidFill>
              </a:defRPr>
            </a:lvl8pPr>
            <a:lvl9pPr marL="3657346"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108705812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6" name="Picture 5" descr="Screen Shot 2015-12-08 at 7.04.00 PM.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782995" y="6351628"/>
            <a:ext cx="3708983" cy="475861"/>
          </a:xfrm>
          <a:prstGeom prst="rect">
            <a:avLst/>
          </a:prstGeom>
        </p:spPr>
      </p:pic>
    </p:spTree>
    <p:extLst>
      <p:ext uri="{BB962C8B-B14F-4D97-AF65-F5344CB8AC3E}">
        <p14:creationId xmlns:p14="http://schemas.microsoft.com/office/powerpoint/2010/main" val="405091104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5"/>
            <a:ext cx="7772400" cy="1362075"/>
          </a:xfrm>
        </p:spPr>
        <p:txBody>
          <a:bodyPr anchor="t">
            <a:normAutofit/>
          </a:bodyPr>
          <a:lstStyle>
            <a:lvl1pPr algn="l">
              <a:defRPr sz="3200" b="1" cap="all"/>
            </a:lvl1pPr>
          </a:lstStyle>
          <a:p>
            <a:r>
              <a:rPr lang="en-US" smtClean="0"/>
              <a:t>Click to edit Master title style</a:t>
            </a:r>
            <a:endParaRPr lang="en-US"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169" indent="0">
              <a:buNone/>
              <a:defRPr sz="1800">
                <a:solidFill>
                  <a:schemeClr val="tx1">
                    <a:tint val="75000"/>
                  </a:schemeClr>
                </a:solidFill>
              </a:defRPr>
            </a:lvl2pPr>
            <a:lvl3pPr marL="914337" indent="0">
              <a:buNone/>
              <a:defRPr sz="1599">
                <a:solidFill>
                  <a:schemeClr val="tx1">
                    <a:tint val="75000"/>
                  </a:schemeClr>
                </a:solidFill>
              </a:defRPr>
            </a:lvl3pPr>
            <a:lvl4pPr marL="1371505" indent="0">
              <a:buNone/>
              <a:defRPr sz="1400">
                <a:solidFill>
                  <a:schemeClr val="tx1">
                    <a:tint val="75000"/>
                  </a:schemeClr>
                </a:solidFill>
              </a:defRPr>
            </a:lvl4pPr>
            <a:lvl5pPr marL="1828673" indent="0">
              <a:buNone/>
              <a:defRPr sz="1400">
                <a:solidFill>
                  <a:schemeClr val="tx1">
                    <a:tint val="75000"/>
                  </a:schemeClr>
                </a:solidFill>
              </a:defRPr>
            </a:lvl5pPr>
            <a:lvl6pPr marL="2285842" indent="0">
              <a:buNone/>
              <a:defRPr sz="1400">
                <a:solidFill>
                  <a:schemeClr val="tx1">
                    <a:tint val="75000"/>
                  </a:schemeClr>
                </a:solidFill>
              </a:defRPr>
            </a:lvl6pPr>
            <a:lvl7pPr marL="2743010" indent="0">
              <a:buNone/>
              <a:defRPr sz="1400">
                <a:solidFill>
                  <a:schemeClr val="tx1">
                    <a:tint val="75000"/>
                  </a:schemeClr>
                </a:solidFill>
              </a:defRPr>
            </a:lvl7pPr>
            <a:lvl8pPr marL="3200178" indent="0">
              <a:buNone/>
              <a:defRPr sz="1400">
                <a:solidFill>
                  <a:schemeClr val="tx1">
                    <a:tint val="75000"/>
                  </a:schemeClr>
                </a:solidFill>
              </a:defRPr>
            </a:lvl8pPr>
            <a:lvl9pPr marL="3657346" indent="0">
              <a:buNone/>
              <a:defRPr sz="1400">
                <a:solidFill>
                  <a:schemeClr val="tx1">
                    <a:tint val="75000"/>
                  </a:schemeClr>
                </a:solidFill>
              </a:defRPr>
            </a:lvl9pPr>
          </a:lstStyle>
          <a:p>
            <a:pPr lvl="0"/>
            <a:r>
              <a:rPr lang="en-US" smtClean="0"/>
              <a:t>Click to edit Master text styles</a:t>
            </a:r>
          </a:p>
        </p:txBody>
      </p:sp>
    </p:spTree>
    <p:extLst>
      <p:ext uri="{BB962C8B-B14F-4D97-AF65-F5344CB8AC3E}">
        <p14:creationId xmlns:p14="http://schemas.microsoft.com/office/powerpoint/2010/main" val="378538895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Gill Sans  "/>
                <a:cs typeface="Gill Sans  "/>
              </a:defRPr>
            </a:lvl1pPr>
          </a:lstStyle>
          <a:p>
            <a:r>
              <a:rPr lang="en-US" smtClean="0"/>
              <a:t>Click to edit Master title style</a:t>
            </a:r>
            <a:endParaRPr lang="en-US"/>
          </a:p>
        </p:txBody>
      </p:sp>
      <p:sp>
        <p:nvSpPr>
          <p:cNvPr id="3" name="Content Placeholder 2"/>
          <p:cNvSpPr>
            <a:spLocks noGrp="1"/>
          </p:cNvSpPr>
          <p:nvPr>
            <p:ph sz="half" idx="1"/>
          </p:nvPr>
        </p:nvSpPr>
        <p:spPr>
          <a:xfrm>
            <a:off x="457200" y="1341440"/>
            <a:ext cx="4038600" cy="4525963"/>
          </a:xfrm>
        </p:spPr>
        <p:txBody>
          <a:bodyPr/>
          <a:lstStyle>
            <a:lvl1pPr>
              <a:defRPr sz="2800">
                <a:latin typeface="Gill Sans Light"/>
                <a:cs typeface="Gill Sans Light"/>
              </a:defRPr>
            </a:lvl1pPr>
            <a:lvl2pPr>
              <a:defRPr sz="2399">
                <a:latin typeface="Gill Sans Light"/>
                <a:cs typeface="Gill Sans Light"/>
              </a:defRPr>
            </a:lvl2pPr>
            <a:lvl3pPr>
              <a:defRPr sz="2000">
                <a:latin typeface="Gill Sans Light"/>
                <a:cs typeface="Gill Sans Light"/>
              </a:defRPr>
            </a:lvl3pPr>
            <a:lvl4pPr>
              <a:defRPr sz="1800">
                <a:latin typeface="Gill Sans Light"/>
                <a:cs typeface="Gill Sans Light"/>
              </a:defRPr>
            </a:lvl4pPr>
            <a:lvl5pPr>
              <a:defRPr sz="1800">
                <a:latin typeface="Gill Sans Light"/>
                <a:cs typeface="Gill Sans Light"/>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341440"/>
            <a:ext cx="4038600" cy="4525963"/>
          </a:xfrm>
        </p:spPr>
        <p:txBody>
          <a:bodyPr/>
          <a:lstStyle>
            <a:lvl1pPr>
              <a:defRPr sz="2800">
                <a:latin typeface="Gill Sans Light"/>
                <a:cs typeface="Gill Sans Light"/>
              </a:defRPr>
            </a:lvl1pPr>
            <a:lvl2pPr>
              <a:defRPr sz="2399">
                <a:latin typeface="Gill Sans Light"/>
                <a:cs typeface="Gill Sans Light"/>
              </a:defRPr>
            </a:lvl2pPr>
            <a:lvl3pPr>
              <a:defRPr sz="2000">
                <a:latin typeface="Gill Sans Light"/>
                <a:cs typeface="Gill Sans Light"/>
              </a:defRPr>
            </a:lvl3pPr>
            <a:lvl4pPr>
              <a:defRPr sz="1800">
                <a:latin typeface="Gill Sans Light"/>
                <a:cs typeface="Gill Sans Light"/>
              </a:defRPr>
            </a:lvl4pPr>
            <a:lvl5pPr>
              <a:defRPr sz="1800">
                <a:latin typeface="Gill Sans Light"/>
                <a:cs typeface="Gill Sans Light"/>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4727220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Raleway Light "/>
                <a:cs typeface="Raleway Light "/>
              </a:defRPr>
            </a:lvl1pPr>
          </a:lstStyle>
          <a:p>
            <a:r>
              <a:rPr lang="en-US" smtClean="0"/>
              <a:t>Click to edit Master title style</a:t>
            </a:r>
            <a:endParaRPr lang="en-US"/>
          </a:p>
        </p:txBody>
      </p:sp>
      <p:sp>
        <p:nvSpPr>
          <p:cNvPr id="3" name="Content Placeholder 2"/>
          <p:cNvSpPr>
            <a:spLocks noGrp="1"/>
          </p:cNvSpPr>
          <p:nvPr>
            <p:ph sz="half" idx="1"/>
          </p:nvPr>
        </p:nvSpPr>
        <p:spPr>
          <a:xfrm>
            <a:off x="457200" y="1138241"/>
            <a:ext cx="4038600" cy="4525963"/>
          </a:xfrm>
        </p:spPr>
        <p:txBody>
          <a:bodyPr/>
          <a:lstStyle>
            <a:lvl1pPr>
              <a:defRPr sz="2800">
                <a:latin typeface="Helvetica Light"/>
                <a:cs typeface="Helvetica Light"/>
              </a:defRPr>
            </a:lvl1pPr>
            <a:lvl2pPr>
              <a:defRPr sz="2399">
                <a:latin typeface="Helvetica Light"/>
                <a:cs typeface="Helvetica Light"/>
              </a:defRPr>
            </a:lvl2pPr>
            <a:lvl3pPr>
              <a:defRPr sz="2000">
                <a:latin typeface="Helvetica Light"/>
                <a:cs typeface="Helvetica Light"/>
              </a:defRPr>
            </a:lvl3pPr>
            <a:lvl4pPr>
              <a:defRPr sz="1800">
                <a:latin typeface="Helvetica Light"/>
                <a:cs typeface="Helvetica Light"/>
              </a:defRPr>
            </a:lvl4pPr>
            <a:lvl5pPr>
              <a:defRPr sz="1800">
                <a:latin typeface="Helvetica Light"/>
                <a:cs typeface="Helvetica Light"/>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138241"/>
            <a:ext cx="4038600" cy="4525963"/>
          </a:xfrm>
        </p:spPr>
        <p:txBody>
          <a:bodyPr/>
          <a:lstStyle>
            <a:lvl1pPr>
              <a:defRPr sz="2800">
                <a:latin typeface="Helvetica Light"/>
                <a:cs typeface="Helvetica Light"/>
              </a:defRPr>
            </a:lvl1pPr>
            <a:lvl2pPr>
              <a:defRPr sz="2399">
                <a:latin typeface="Helvetica Light"/>
                <a:cs typeface="Helvetica Light"/>
              </a:defRPr>
            </a:lvl2pPr>
            <a:lvl3pPr>
              <a:defRPr sz="2000">
                <a:latin typeface="Helvetica Light"/>
                <a:cs typeface="Helvetica Light"/>
              </a:defRPr>
            </a:lvl3pPr>
            <a:lvl4pPr>
              <a:defRPr sz="1800">
                <a:latin typeface="Helvetica Light"/>
                <a:cs typeface="Helvetica Light"/>
              </a:defRPr>
            </a:lvl4pPr>
            <a:lvl5pPr>
              <a:defRPr sz="1800">
                <a:latin typeface="Helvetica Light"/>
                <a:cs typeface="Helvetica Light"/>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5" name="Picture 4" descr="Screen Shot 2015-12-08 at 7.04.00 PM.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782995" y="6351628"/>
            <a:ext cx="3708983" cy="475861"/>
          </a:xfrm>
          <a:prstGeom prst="rect">
            <a:avLst/>
          </a:prstGeom>
        </p:spPr>
      </p:pic>
    </p:spTree>
    <p:extLst>
      <p:ext uri="{BB962C8B-B14F-4D97-AF65-F5344CB8AC3E}">
        <p14:creationId xmlns:p14="http://schemas.microsoft.com/office/powerpoint/2010/main" val="347272200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Gill Sans  "/>
                <a:cs typeface="Gill Sans  "/>
              </a:defRPr>
            </a:lvl1pPr>
          </a:lstStyle>
          <a:p>
            <a:r>
              <a:rPr lang="en-US" smtClean="0"/>
              <a:t>Click to edit Master title style</a:t>
            </a:r>
            <a:endParaRPr lang="en-US"/>
          </a:p>
        </p:txBody>
      </p:sp>
      <p:sp>
        <p:nvSpPr>
          <p:cNvPr id="3" name="Text Placeholder 2"/>
          <p:cNvSpPr>
            <a:spLocks noGrp="1"/>
          </p:cNvSpPr>
          <p:nvPr>
            <p:ph type="body" idx="1"/>
          </p:nvPr>
        </p:nvSpPr>
        <p:spPr>
          <a:xfrm>
            <a:off x="457200" y="1377957"/>
            <a:ext cx="4040188" cy="639763"/>
          </a:xfrm>
        </p:spPr>
        <p:txBody>
          <a:bodyPr anchor="b">
            <a:noAutofit/>
          </a:bodyPr>
          <a:lstStyle>
            <a:lvl1pPr marL="0" indent="0">
              <a:buNone/>
              <a:defRPr sz="2800" b="1">
                <a:latin typeface="Gill Sans Light"/>
                <a:cs typeface="Gill Sans Light"/>
              </a:defRPr>
            </a:lvl1pPr>
            <a:lvl2pPr marL="457169" indent="0">
              <a:buNone/>
              <a:defRPr sz="2000" b="1"/>
            </a:lvl2pPr>
            <a:lvl3pPr marL="914337" indent="0">
              <a:buNone/>
              <a:defRPr sz="1800" b="1"/>
            </a:lvl3pPr>
            <a:lvl4pPr marL="1371505" indent="0">
              <a:buNone/>
              <a:defRPr sz="1599" b="1"/>
            </a:lvl4pPr>
            <a:lvl5pPr marL="1828673" indent="0">
              <a:buNone/>
              <a:defRPr sz="1599" b="1"/>
            </a:lvl5pPr>
            <a:lvl6pPr marL="2285842" indent="0">
              <a:buNone/>
              <a:defRPr sz="1599" b="1"/>
            </a:lvl6pPr>
            <a:lvl7pPr marL="2743010" indent="0">
              <a:buNone/>
              <a:defRPr sz="1599" b="1"/>
            </a:lvl7pPr>
            <a:lvl8pPr marL="3200178" indent="0">
              <a:buNone/>
              <a:defRPr sz="1599" b="1"/>
            </a:lvl8pPr>
            <a:lvl9pPr marL="3657346" indent="0">
              <a:buNone/>
              <a:defRPr sz="1599" b="1"/>
            </a:lvl9pPr>
          </a:lstStyle>
          <a:p>
            <a:pPr lvl="0"/>
            <a:r>
              <a:rPr lang="en-US" smtClean="0"/>
              <a:t>Click to edit Master text styles</a:t>
            </a:r>
          </a:p>
        </p:txBody>
      </p:sp>
      <p:sp>
        <p:nvSpPr>
          <p:cNvPr id="4" name="Content Placeholder 3"/>
          <p:cNvSpPr>
            <a:spLocks noGrp="1"/>
          </p:cNvSpPr>
          <p:nvPr>
            <p:ph sz="half" idx="2"/>
          </p:nvPr>
        </p:nvSpPr>
        <p:spPr>
          <a:xfrm>
            <a:off x="457200" y="2017715"/>
            <a:ext cx="4040188" cy="3951288"/>
          </a:xfrm>
        </p:spPr>
        <p:txBody>
          <a:bodyPr/>
          <a:lstStyle>
            <a:lvl1pPr>
              <a:defRPr sz="2399">
                <a:latin typeface="Gill Sans Light"/>
                <a:cs typeface="Gill Sans Light"/>
              </a:defRPr>
            </a:lvl1pPr>
            <a:lvl2pPr>
              <a:defRPr sz="2000">
                <a:latin typeface="Gill Sans Light"/>
                <a:cs typeface="Gill Sans Light"/>
              </a:defRPr>
            </a:lvl2pPr>
            <a:lvl3pPr>
              <a:defRPr sz="1800">
                <a:latin typeface="Gill Sans Light"/>
                <a:cs typeface="Gill Sans Light"/>
              </a:defRPr>
            </a:lvl3pPr>
            <a:lvl4pPr>
              <a:defRPr sz="1599">
                <a:latin typeface="Gill Sans Light"/>
                <a:cs typeface="Gill Sans Light"/>
              </a:defRPr>
            </a:lvl4pPr>
            <a:lvl5pPr>
              <a:defRPr sz="1599">
                <a:latin typeface="Gill Sans Light"/>
                <a:cs typeface="Gill Sans Light"/>
              </a:defRPr>
            </a:lvl5pPr>
            <a:lvl6pPr>
              <a:defRPr sz="1599"/>
            </a:lvl6pPr>
            <a:lvl7pPr>
              <a:defRPr sz="1599"/>
            </a:lvl7pPr>
            <a:lvl8pPr>
              <a:defRPr sz="1599"/>
            </a:lvl8pPr>
            <a:lvl9pPr>
              <a:defRPr sz="1599"/>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45033" y="1377957"/>
            <a:ext cx="4041775" cy="639763"/>
          </a:xfrm>
        </p:spPr>
        <p:txBody>
          <a:bodyPr anchor="b">
            <a:noAutofit/>
          </a:bodyPr>
          <a:lstStyle>
            <a:lvl1pPr marL="0" indent="0">
              <a:buNone/>
              <a:defRPr sz="2800" b="1">
                <a:latin typeface="Gill Sans Light"/>
                <a:cs typeface="Gill Sans Light"/>
              </a:defRPr>
            </a:lvl1pPr>
            <a:lvl2pPr marL="457169" indent="0">
              <a:buNone/>
              <a:defRPr sz="2000" b="1"/>
            </a:lvl2pPr>
            <a:lvl3pPr marL="914337" indent="0">
              <a:buNone/>
              <a:defRPr sz="1800" b="1"/>
            </a:lvl3pPr>
            <a:lvl4pPr marL="1371505" indent="0">
              <a:buNone/>
              <a:defRPr sz="1599" b="1"/>
            </a:lvl4pPr>
            <a:lvl5pPr marL="1828673" indent="0">
              <a:buNone/>
              <a:defRPr sz="1599" b="1"/>
            </a:lvl5pPr>
            <a:lvl6pPr marL="2285842" indent="0">
              <a:buNone/>
              <a:defRPr sz="1599" b="1"/>
            </a:lvl6pPr>
            <a:lvl7pPr marL="2743010" indent="0">
              <a:buNone/>
              <a:defRPr sz="1599" b="1"/>
            </a:lvl7pPr>
            <a:lvl8pPr marL="3200178" indent="0">
              <a:buNone/>
              <a:defRPr sz="1599" b="1"/>
            </a:lvl8pPr>
            <a:lvl9pPr marL="3657346" indent="0">
              <a:buNone/>
              <a:defRPr sz="1599" b="1"/>
            </a:lvl9pPr>
          </a:lstStyle>
          <a:p>
            <a:pPr lvl="0"/>
            <a:r>
              <a:rPr lang="en-US" smtClean="0"/>
              <a:t>Click to edit Master text styles</a:t>
            </a:r>
          </a:p>
        </p:txBody>
      </p:sp>
      <p:sp>
        <p:nvSpPr>
          <p:cNvPr id="6" name="Content Placeholder 5"/>
          <p:cNvSpPr>
            <a:spLocks noGrp="1"/>
          </p:cNvSpPr>
          <p:nvPr>
            <p:ph sz="quarter" idx="4"/>
          </p:nvPr>
        </p:nvSpPr>
        <p:spPr>
          <a:xfrm>
            <a:off x="4645033" y="2017715"/>
            <a:ext cx="4041775" cy="3951288"/>
          </a:xfrm>
        </p:spPr>
        <p:txBody>
          <a:bodyPr/>
          <a:lstStyle>
            <a:lvl1pPr>
              <a:defRPr sz="2399">
                <a:latin typeface="Gill Sans Light"/>
                <a:cs typeface="Gill Sans Light"/>
              </a:defRPr>
            </a:lvl1pPr>
            <a:lvl2pPr>
              <a:defRPr sz="2000">
                <a:latin typeface="Gill Sans Light"/>
                <a:cs typeface="Gill Sans Light"/>
              </a:defRPr>
            </a:lvl2pPr>
            <a:lvl3pPr>
              <a:defRPr sz="1800">
                <a:latin typeface="Gill Sans Light"/>
                <a:cs typeface="Gill Sans Light"/>
              </a:defRPr>
            </a:lvl3pPr>
            <a:lvl4pPr>
              <a:defRPr sz="1599">
                <a:latin typeface="Gill Sans Light"/>
                <a:cs typeface="Gill Sans Light"/>
              </a:defRPr>
            </a:lvl4pPr>
            <a:lvl5pPr>
              <a:defRPr sz="1599">
                <a:latin typeface="Gill Sans Light"/>
                <a:cs typeface="Gill Sans Light"/>
              </a:defRPr>
            </a:lvl5pPr>
            <a:lvl6pPr>
              <a:defRPr sz="1599"/>
            </a:lvl6pPr>
            <a:lvl7pPr>
              <a:defRPr sz="1599"/>
            </a:lvl7pPr>
            <a:lvl8pPr>
              <a:defRPr sz="1599"/>
            </a:lvl8pPr>
            <a:lvl9pPr>
              <a:defRPr sz="1599"/>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84574387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362183265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Only" preserve="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pic>
        <p:nvPicPr>
          <p:cNvPr id="3" name="Picture 2" descr="Screen Shot 2015-12-08 at 7.04.00 PM.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782995" y="6382144"/>
            <a:ext cx="3708983" cy="475861"/>
          </a:xfrm>
          <a:prstGeom prst="rect">
            <a:avLst/>
          </a:prstGeom>
        </p:spPr>
      </p:pic>
    </p:spTree>
    <p:extLst>
      <p:ext uri="{BB962C8B-B14F-4D97-AF65-F5344CB8AC3E}">
        <p14:creationId xmlns:p14="http://schemas.microsoft.com/office/powerpoint/2010/main" val="39499265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4" name="Picture 3" descr="Screen Shot 2015-12-08 at 7.04.00 PM.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782995" y="6382144"/>
            <a:ext cx="3708983" cy="475861"/>
          </a:xfrm>
          <a:prstGeom prst="rect">
            <a:avLst/>
          </a:prstGeom>
        </p:spPr>
      </p:pic>
    </p:spTree>
    <p:extLst>
      <p:ext uri="{BB962C8B-B14F-4D97-AF65-F5344CB8AC3E}">
        <p14:creationId xmlns:p14="http://schemas.microsoft.com/office/powerpoint/2010/main" val="222878343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6726449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19" y="273051"/>
            <a:ext cx="3008313" cy="1162052"/>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76"/>
            <a:ext cx="5111750" cy="5853113"/>
          </a:xfrm>
        </p:spPr>
        <p:txBody>
          <a:bodyPr/>
          <a:lstStyle>
            <a:lvl1pPr>
              <a:defRPr sz="3200"/>
            </a:lvl1pPr>
            <a:lvl2pPr>
              <a:defRPr sz="2800"/>
            </a:lvl2pPr>
            <a:lvl3pPr>
              <a:defRPr sz="2399"/>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19" y="1435110"/>
            <a:ext cx="3008313" cy="4691063"/>
          </a:xfrm>
        </p:spPr>
        <p:txBody>
          <a:bodyPr/>
          <a:lstStyle>
            <a:lvl1pPr marL="0" indent="0">
              <a:buNone/>
              <a:defRPr sz="1400"/>
            </a:lvl1pPr>
            <a:lvl2pPr marL="457169" indent="0">
              <a:buNone/>
              <a:defRPr sz="1200"/>
            </a:lvl2pPr>
            <a:lvl3pPr marL="914337" indent="0">
              <a:buNone/>
              <a:defRPr sz="1000"/>
            </a:lvl3pPr>
            <a:lvl4pPr marL="1371505" indent="0">
              <a:buNone/>
              <a:defRPr sz="900"/>
            </a:lvl4pPr>
            <a:lvl5pPr marL="1828673" indent="0">
              <a:buNone/>
              <a:defRPr sz="900"/>
            </a:lvl5pPr>
            <a:lvl6pPr marL="2285842" indent="0">
              <a:buNone/>
              <a:defRPr sz="900"/>
            </a:lvl6pPr>
            <a:lvl7pPr marL="2743010" indent="0">
              <a:buNone/>
              <a:defRPr sz="900"/>
            </a:lvl7pPr>
            <a:lvl8pPr marL="3200178" indent="0">
              <a:buNone/>
              <a:defRPr sz="900"/>
            </a:lvl8pPr>
            <a:lvl9pPr marL="3657346" indent="0">
              <a:buNone/>
              <a:defRPr sz="900"/>
            </a:lvl9pPr>
          </a:lstStyle>
          <a:p>
            <a:pPr lvl="0"/>
            <a:r>
              <a:rPr lang="en-US" smtClean="0"/>
              <a:t>Click to edit Master text styles</a:t>
            </a:r>
          </a:p>
        </p:txBody>
      </p:sp>
    </p:spTree>
    <p:extLst>
      <p:ext uri="{BB962C8B-B14F-4D97-AF65-F5344CB8AC3E}">
        <p14:creationId xmlns:p14="http://schemas.microsoft.com/office/powerpoint/2010/main" val="252727098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p:cSld name="Picture with Caption">
    <p:spTree>
      <p:nvGrpSpPr>
        <p:cNvPr id="1" name=""/>
        <p:cNvGrpSpPr/>
        <p:nvPr/>
      </p:nvGrpSpPr>
      <p:grpSpPr>
        <a:xfrm>
          <a:off x="0" y="0"/>
          <a:ext cx="0" cy="0"/>
          <a:chOff x="0" y="0"/>
          <a:chExt cx="0" cy="0"/>
        </a:xfrm>
      </p:grpSpPr>
    </p:spTree>
    <p:extLst>
      <p:ext uri="{BB962C8B-B14F-4D97-AF65-F5344CB8AC3E}">
        <p14:creationId xmlns:p14="http://schemas.microsoft.com/office/powerpoint/2010/main" val="225978695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5446828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4"/>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44"/>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7"/>
            <a:ext cx="2133600" cy="365127"/>
          </a:xfrm>
          <a:prstGeom prst="rect">
            <a:avLst/>
          </a:prstGeom>
        </p:spPr>
        <p:txBody>
          <a:bodyPr/>
          <a:lstStyle/>
          <a:p>
            <a:endParaRPr lang="en-US"/>
          </a:p>
        </p:txBody>
      </p:sp>
      <p:sp>
        <p:nvSpPr>
          <p:cNvPr id="5" name="Footer Placeholder 4"/>
          <p:cNvSpPr>
            <a:spLocks noGrp="1"/>
          </p:cNvSpPr>
          <p:nvPr>
            <p:ph type="ftr" sz="quarter" idx="11"/>
          </p:nvPr>
        </p:nvSpPr>
        <p:spPr>
          <a:xfrm>
            <a:off x="3124200" y="6356357"/>
            <a:ext cx="2895600" cy="365127"/>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7"/>
            <a:ext cx="2133600" cy="365127"/>
          </a:xfrm>
          <a:prstGeom prst="rect">
            <a:avLst/>
          </a:prstGeom>
        </p:spPr>
        <p:txBody>
          <a:bodyPr/>
          <a:lstStyle/>
          <a:p>
            <a:fld id="{C2A5DF18-8519-FC43-AA94-CBF4177941FF}" type="slidenum">
              <a:rPr lang="en-US" smtClean="0"/>
              <a:t>‹#›</a:t>
            </a:fld>
            <a:endParaRPr lang="en-US"/>
          </a:p>
        </p:txBody>
      </p:sp>
    </p:spTree>
    <p:extLst>
      <p:ext uri="{BB962C8B-B14F-4D97-AF65-F5344CB8AC3E}">
        <p14:creationId xmlns:p14="http://schemas.microsoft.com/office/powerpoint/2010/main" val="391128398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cSld name="1_Picture with Caption">
    <p:spTree>
      <p:nvGrpSpPr>
        <p:cNvPr id="1" name=""/>
        <p:cNvGrpSpPr/>
        <p:nvPr/>
      </p:nvGrpSpPr>
      <p:grpSpPr>
        <a:xfrm>
          <a:off x="0" y="0"/>
          <a:ext cx="0" cy="0"/>
          <a:chOff x="0" y="0"/>
          <a:chExt cx="0" cy="0"/>
        </a:xfrm>
      </p:grpSpPr>
      <p:pic>
        <p:nvPicPr>
          <p:cNvPr id="2" name="Picture 1" descr="Screen Shot 2015-12-08 at 7.04.00 PM.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782995" y="6365040"/>
            <a:ext cx="3708983" cy="475861"/>
          </a:xfrm>
          <a:prstGeom prst="rect">
            <a:avLst/>
          </a:prstGeom>
        </p:spPr>
      </p:pic>
      <p:sp>
        <p:nvSpPr>
          <p:cNvPr id="3" name="Title 1"/>
          <p:cNvSpPr>
            <a:spLocks noGrp="1"/>
          </p:cNvSpPr>
          <p:nvPr>
            <p:ph type="title"/>
          </p:nvPr>
        </p:nvSpPr>
        <p:spPr>
          <a:xfrm>
            <a:off x="457200" y="274640"/>
            <a:ext cx="8229600" cy="1143000"/>
          </a:xfrm>
        </p:spPr>
        <p:txBody>
          <a:bodyPr/>
          <a:lstStyle/>
          <a:p>
            <a:r>
              <a:rPr lang="en-US" smtClean="0"/>
              <a:t>Click to edit Master title style</a:t>
            </a:r>
            <a:endParaRPr lang="en-US"/>
          </a:p>
        </p:txBody>
      </p:sp>
    </p:spTree>
    <p:extLst>
      <p:ext uri="{BB962C8B-B14F-4D97-AF65-F5344CB8AC3E}">
        <p14:creationId xmlns:p14="http://schemas.microsoft.com/office/powerpoint/2010/main" val="10019114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Gill Sans  "/>
                <a:cs typeface="Gill Sans  "/>
              </a:defRPr>
            </a:lvl1pPr>
          </a:lstStyle>
          <a:p>
            <a:r>
              <a:rPr lang="en-US" smtClean="0"/>
              <a:t>Click to edit Master title style</a:t>
            </a:r>
            <a:endParaRPr lang="en-US"/>
          </a:p>
        </p:txBody>
      </p:sp>
      <p:sp>
        <p:nvSpPr>
          <p:cNvPr id="3" name="Text Placeholder 2"/>
          <p:cNvSpPr>
            <a:spLocks noGrp="1"/>
          </p:cNvSpPr>
          <p:nvPr>
            <p:ph type="body" idx="1"/>
          </p:nvPr>
        </p:nvSpPr>
        <p:spPr>
          <a:xfrm>
            <a:off x="457200" y="1377957"/>
            <a:ext cx="4040188" cy="639763"/>
          </a:xfrm>
        </p:spPr>
        <p:txBody>
          <a:bodyPr anchor="b">
            <a:noAutofit/>
          </a:bodyPr>
          <a:lstStyle>
            <a:lvl1pPr marL="0" indent="0">
              <a:buNone/>
              <a:defRPr sz="2800" b="1">
                <a:latin typeface="Gill Sans Light"/>
                <a:cs typeface="Gill Sans Light"/>
              </a:defRPr>
            </a:lvl1pPr>
            <a:lvl2pPr marL="457169" indent="0">
              <a:buNone/>
              <a:defRPr sz="2000" b="1"/>
            </a:lvl2pPr>
            <a:lvl3pPr marL="914337" indent="0">
              <a:buNone/>
              <a:defRPr sz="1800" b="1"/>
            </a:lvl3pPr>
            <a:lvl4pPr marL="1371505" indent="0">
              <a:buNone/>
              <a:defRPr sz="1599" b="1"/>
            </a:lvl4pPr>
            <a:lvl5pPr marL="1828673" indent="0">
              <a:buNone/>
              <a:defRPr sz="1599" b="1"/>
            </a:lvl5pPr>
            <a:lvl6pPr marL="2285842" indent="0">
              <a:buNone/>
              <a:defRPr sz="1599" b="1"/>
            </a:lvl6pPr>
            <a:lvl7pPr marL="2743010" indent="0">
              <a:buNone/>
              <a:defRPr sz="1599" b="1"/>
            </a:lvl7pPr>
            <a:lvl8pPr marL="3200178" indent="0">
              <a:buNone/>
              <a:defRPr sz="1599" b="1"/>
            </a:lvl8pPr>
            <a:lvl9pPr marL="3657346" indent="0">
              <a:buNone/>
              <a:defRPr sz="1599" b="1"/>
            </a:lvl9pPr>
          </a:lstStyle>
          <a:p>
            <a:pPr lvl="0"/>
            <a:r>
              <a:rPr lang="en-US" smtClean="0"/>
              <a:t>Click to edit Master text styles</a:t>
            </a:r>
          </a:p>
        </p:txBody>
      </p:sp>
      <p:sp>
        <p:nvSpPr>
          <p:cNvPr id="4" name="Content Placeholder 3"/>
          <p:cNvSpPr>
            <a:spLocks noGrp="1"/>
          </p:cNvSpPr>
          <p:nvPr>
            <p:ph sz="half" idx="2"/>
          </p:nvPr>
        </p:nvSpPr>
        <p:spPr>
          <a:xfrm>
            <a:off x="457200" y="2017715"/>
            <a:ext cx="4040188" cy="3951288"/>
          </a:xfrm>
        </p:spPr>
        <p:txBody>
          <a:bodyPr/>
          <a:lstStyle>
            <a:lvl1pPr>
              <a:defRPr sz="2399">
                <a:latin typeface="Gill Sans Light"/>
                <a:cs typeface="Gill Sans Light"/>
              </a:defRPr>
            </a:lvl1pPr>
            <a:lvl2pPr>
              <a:defRPr sz="2000">
                <a:latin typeface="Gill Sans Light"/>
                <a:cs typeface="Gill Sans Light"/>
              </a:defRPr>
            </a:lvl2pPr>
            <a:lvl3pPr>
              <a:defRPr sz="1800">
                <a:latin typeface="Gill Sans Light"/>
                <a:cs typeface="Gill Sans Light"/>
              </a:defRPr>
            </a:lvl3pPr>
            <a:lvl4pPr>
              <a:defRPr sz="1599">
                <a:latin typeface="Gill Sans Light"/>
                <a:cs typeface="Gill Sans Light"/>
              </a:defRPr>
            </a:lvl4pPr>
            <a:lvl5pPr>
              <a:defRPr sz="1599">
                <a:latin typeface="Gill Sans Light"/>
                <a:cs typeface="Gill Sans Light"/>
              </a:defRPr>
            </a:lvl5pPr>
            <a:lvl6pPr>
              <a:defRPr sz="1599"/>
            </a:lvl6pPr>
            <a:lvl7pPr>
              <a:defRPr sz="1599"/>
            </a:lvl7pPr>
            <a:lvl8pPr>
              <a:defRPr sz="1599"/>
            </a:lvl8pPr>
            <a:lvl9pPr>
              <a:defRPr sz="1599"/>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45033" y="1377957"/>
            <a:ext cx="4041775" cy="639763"/>
          </a:xfrm>
        </p:spPr>
        <p:txBody>
          <a:bodyPr anchor="b">
            <a:noAutofit/>
          </a:bodyPr>
          <a:lstStyle>
            <a:lvl1pPr marL="0" indent="0">
              <a:buNone/>
              <a:defRPr sz="2800" b="1">
                <a:latin typeface="Gill Sans Light"/>
                <a:cs typeface="Gill Sans Light"/>
              </a:defRPr>
            </a:lvl1pPr>
            <a:lvl2pPr marL="457169" indent="0">
              <a:buNone/>
              <a:defRPr sz="2000" b="1"/>
            </a:lvl2pPr>
            <a:lvl3pPr marL="914337" indent="0">
              <a:buNone/>
              <a:defRPr sz="1800" b="1"/>
            </a:lvl3pPr>
            <a:lvl4pPr marL="1371505" indent="0">
              <a:buNone/>
              <a:defRPr sz="1599" b="1"/>
            </a:lvl4pPr>
            <a:lvl5pPr marL="1828673" indent="0">
              <a:buNone/>
              <a:defRPr sz="1599" b="1"/>
            </a:lvl5pPr>
            <a:lvl6pPr marL="2285842" indent="0">
              <a:buNone/>
              <a:defRPr sz="1599" b="1"/>
            </a:lvl6pPr>
            <a:lvl7pPr marL="2743010" indent="0">
              <a:buNone/>
              <a:defRPr sz="1599" b="1"/>
            </a:lvl7pPr>
            <a:lvl8pPr marL="3200178" indent="0">
              <a:buNone/>
              <a:defRPr sz="1599" b="1"/>
            </a:lvl8pPr>
            <a:lvl9pPr marL="3657346" indent="0">
              <a:buNone/>
              <a:defRPr sz="1599" b="1"/>
            </a:lvl9pPr>
          </a:lstStyle>
          <a:p>
            <a:pPr lvl="0"/>
            <a:r>
              <a:rPr lang="en-US" smtClean="0"/>
              <a:t>Click to edit Master text styles</a:t>
            </a:r>
          </a:p>
        </p:txBody>
      </p:sp>
      <p:sp>
        <p:nvSpPr>
          <p:cNvPr id="6" name="Content Placeholder 5"/>
          <p:cNvSpPr>
            <a:spLocks noGrp="1"/>
          </p:cNvSpPr>
          <p:nvPr>
            <p:ph sz="quarter" idx="4"/>
          </p:nvPr>
        </p:nvSpPr>
        <p:spPr>
          <a:xfrm>
            <a:off x="4645033" y="2017715"/>
            <a:ext cx="4041775" cy="3951288"/>
          </a:xfrm>
        </p:spPr>
        <p:txBody>
          <a:bodyPr/>
          <a:lstStyle>
            <a:lvl1pPr>
              <a:defRPr sz="2399">
                <a:latin typeface="Gill Sans Light"/>
                <a:cs typeface="Gill Sans Light"/>
              </a:defRPr>
            </a:lvl1pPr>
            <a:lvl2pPr>
              <a:defRPr sz="2000">
                <a:latin typeface="Gill Sans Light"/>
                <a:cs typeface="Gill Sans Light"/>
              </a:defRPr>
            </a:lvl2pPr>
            <a:lvl3pPr>
              <a:defRPr sz="1800">
                <a:latin typeface="Gill Sans Light"/>
                <a:cs typeface="Gill Sans Light"/>
              </a:defRPr>
            </a:lvl3pPr>
            <a:lvl4pPr>
              <a:defRPr sz="1599">
                <a:latin typeface="Gill Sans Light"/>
                <a:cs typeface="Gill Sans Light"/>
              </a:defRPr>
            </a:lvl4pPr>
            <a:lvl5pPr>
              <a:defRPr sz="1599">
                <a:latin typeface="Gill Sans Light"/>
                <a:cs typeface="Gill Sans Light"/>
              </a:defRPr>
            </a:lvl5pPr>
            <a:lvl6pPr>
              <a:defRPr sz="1599"/>
            </a:lvl6pPr>
            <a:lvl7pPr>
              <a:defRPr sz="1599"/>
            </a:lvl7pPr>
            <a:lvl8pPr>
              <a:defRPr sz="1599"/>
            </a:lvl8pPr>
            <a:lvl9pPr>
              <a:defRPr sz="1599"/>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84574387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cSld name="3_Picture with Caption">
    <p:spTree>
      <p:nvGrpSpPr>
        <p:cNvPr id="1" name=""/>
        <p:cNvGrpSpPr/>
        <p:nvPr/>
      </p:nvGrpSpPr>
      <p:grpSpPr>
        <a:xfrm>
          <a:off x="0" y="0"/>
          <a:ext cx="0" cy="0"/>
          <a:chOff x="0" y="0"/>
          <a:chExt cx="0" cy="0"/>
        </a:xfrm>
      </p:grpSpPr>
      <p:pic>
        <p:nvPicPr>
          <p:cNvPr id="2" name="Picture 1" descr="Screen Shot 2015-12-08 at 7.04.00 PM.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782995" y="6365040"/>
            <a:ext cx="3708983" cy="475861"/>
          </a:xfrm>
          <a:prstGeom prst="rect">
            <a:avLst/>
          </a:prstGeom>
        </p:spPr>
      </p:pic>
      <p:sp>
        <p:nvSpPr>
          <p:cNvPr id="3" name="Title 1"/>
          <p:cNvSpPr>
            <a:spLocks noGrp="1"/>
          </p:cNvSpPr>
          <p:nvPr>
            <p:ph type="title"/>
          </p:nvPr>
        </p:nvSpPr>
        <p:spPr>
          <a:xfrm>
            <a:off x="457200" y="274640"/>
            <a:ext cx="8229600" cy="1143000"/>
          </a:xfrm>
        </p:spPr>
        <p:txBody>
          <a:bodyPr/>
          <a:lstStyle/>
          <a:p>
            <a:r>
              <a:rPr lang="en-US" smtClean="0"/>
              <a:t>Click to edit Master title style</a:t>
            </a:r>
            <a:endParaRPr lang="en-US"/>
          </a:p>
        </p:txBody>
      </p:sp>
    </p:spTree>
    <p:extLst>
      <p:ext uri="{BB962C8B-B14F-4D97-AF65-F5344CB8AC3E}">
        <p14:creationId xmlns:p14="http://schemas.microsoft.com/office/powerpoint/2010/main" val="303578346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cSld name="4_Picture with Caption">
    <p:spTree>
      <p:nvGrpSpPr>
        <p:cNvPr id="1" name=""/>
        <p:cNvGrpSpPr/>
        <p:nvPr/>
      </p:nvGrpSpPr>
      <p:grpSpPr>
        <a:xfrm>
          <a:off x="0" y="0"/>
          <a:ext cx="0" cy="0"/>
          <a:chOff x="0" y="0"/>
          <a:chExt cx="0" cy="0"/>
        </a:xfrm>
      </p:grpSpPr>
      <p:pic>
        <p:nvPicPr>
          <p:cNvPr id="2" name="Picture 1" descr="Screen Shot 2015-12-08 at 7.04.00 PM.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782995" y="6365040"/>
            <a:ext cx="3708983" cy="475861"/>
          </a:xfrm>
          <a:prstGeom prst="rect">
            <a:avLst/>
          </a:prstGeom>
        </p:spPr>
      </p:pic>
      <p:sp>
        <p:nvSpPr>
          <p:cNvPr id="3" name="Title 1"/>
          <p:cNvSpPr>
            <a:spLocks noGrp="1"/>
          </p:cNvSpPr>
          <p:nvPr>
            <p:ph type="title"/>
          </p:nvPr>
        </p:nvSpPr>
        <p:spPr>
          <a:xfrm>
            <a:off x="457200" y="274640"/>
            <a:ext cx="8229600" cy="1143000"/>
          </a:xfrm>
        </p:spPr>
        <p:txBody>
          <a:bodyPr/>
          <a:lstStyle/>
          <a:p>
            <a:r>
              <a:rPr lang="en-US" smtClean="0"/>
              <a:t>Click to edit Master title style</a:t>
            </a:r>
            <a:endParaRPr lang="en-US"/>
          </a:p>
        </p:txBody>
      </p:sp>
    </p:spTree>
    <p:extLst>
      <p:ext uri="{BB962C8B-B14F-4D97-AF65-F5344CB8AC3E}">
        <p14:creationId xmlns:p14="http://schemas.microsoft.com/office/powerpoint/2010/main" val="303578346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cSld name="5_Picture with Caption">
    <p:spTree>
      <p:nvGrpSpPr>
        <p:cNvPr id="1" name=""/>
        <p:cNvGrpSpPr/>
        <p:nvPr/>
      </p:nvGrpSpPr>
      <p:grpSpPr>
        <a:xfrm>
          <a:off x="0" y="0"/>
          <a:ext cx="0" cy="0"/>
          <a:chOff x="0" y="0"/>
          <a:chExt cx="0" cy="0"/>
        </a:xfrm>
      </p:grpSpPr>
      <p:pic>
        <p:nvPicPr>
          <p:cNvPr id="2" name="Picture 1" descr="Screen Shot 2015-12-08 at 7.04.00 PM.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782995" y="6365040"/>
            <a:ext cx="3708983" cy="475861"/>
          </a:xfrm>
          <a:prstGeom prst="rect">
            <a:avLst/>
          </a:prstGeom>
        </p:spPr>
      </p:pic>
      <p:sp>
        <p:nvSpPr>
          <p:cNvPr id="3" name="Title 1"/>
          <p:cNvSpPr>
            <a:spLocks noGrp="1"/>
          </p:cNvSpPr>
          <p:nvPr>
            <p:ph type="title"/>
          </p:nvPr>
        </p:nvSpPr>
        <p:spPr>
          <a:xfrm>
            <a:off x="457200" y="274640"/>
            <a:ext cx="8229600" cy="1143000"/>
          </a:xfrm>
        </p:spPr>
        <p:txBody>
          <a:bodyPr/>
          <a:lstStyle/>
          <a:p>
            <a:r>
              <a:rPr lang="en-US" smtClean="0"/>
              <a:t>Click to edit Master title style</a:t>
            </a:r>
            <a:endParaRPr lang="en-US"/>
          </a:p>
        </p:txBody>
      </p:sp>
    </p:spTree>
    <p:extLst>
      <p:ext uri="{BB962C8B-B14F-4D97-AF65-F5344CB8AC3E}">
        <p14:creationId xmlns:p14="http://schemas.microsoft.com/office/powerpoint/2010/main" val="3035783460"/>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cSld name="6_Picture with Caption">
    <p:spTree>
      <p:nvGrpSpPr>
        <p:cNvPr id="1" name=""/>
        <p:cNvGrpSpPr/>
        <p:nvPr/>
      </p:nvGrpSpPr>
      <p:grpSpPr>
        <a:xfrm>
          <a:off x="0" y="0"/>
          <a:ext cx="0" cy="0"/>
          <a:chOff x="0" y="0"/>
          <a:chExt cx="0" cy="0"/>
        </a:xfrm>
      </p:grpSpPr>
      <p:pic>
        <p:nvPicPr>
          <p:cNvPr id="2" name="Picture 1" descr="Screen Shot 2015-12-08 at 7.04.00 PM.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782995" y="6365040"/>
            <a:ext cx="3708983" cy="475861"/>
          </a:xfrm>
          <a:prstGeom prst="rect">
            <a:avLst/>
          </a:prstGeom>
        </p:spPr>
      </p:pic>
      <p:sp>
        <p:nvSpPr>
          <p:cNvPr id="3" name="Title 1"/>
          <p:cNvSpPr>
            <a:spLocks noGrp="1"/>
          </p:cNvSpPr>
          <p:nvPr>
            <p:ph type="title"/>
          </p:nvPr>
        </p:nvSpPr>
        <p:spPr>
          <a:xfrm>
            <a:off x="457200" y="274640"/>
            <a:ext cx="8229600" cy="1143000"/>
          </a:xfrm>
        </p:spPr>
        <p:txBody>
          <a:bodyPr/>
          <a:lstStyle/>
          <a:p>
            <a:r>
              <a:rPr lang="en-US" smtClean="0"/>
              <a:t>Click to edit Master title style</a:t>
            </a:r>
            <a:endParaRPr lang="en-US"/>
          </a:p>
        </p:txBody>
      </p:sp>
    </p:spTree>
    <p:extLst>
      <p:ext uri="{BB962C8B-B14F-4D97-AF65-F5344CB8AC3E}">
        <p14:creationId xmlns:p14="http://schemas.microsoft.com/office/powerpoint/2010/main" val="303578346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cSld name="7_Picture with Caption">
    <p:spTree>
      <p:nvGrpSpPr>
        <p:cNvPr id="1" name=""/>
        <p:cNvGrpSpPr/>
        <p:nvPr/>
      </p:nvGrpSpPr>
      <p:grpSpPr>
        <a:xfrm>
          <a:off x="0" y="0"/>
          <a:ext cx="0" cy="0"/>
          <a:chOff x="0" y="0"/>
          <a:chExt cx="0" cy="0"/>
        </a:xfrm>
      </p:grpSpPr>
      <p:pic>
        <p:nvPicPr>
          <p:cNvPr id="2" name="Picture 1" descr="Screen Shot 2015-12-08 at 7.04.00 PM.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782995" y="6365040"/>
            <a:ext cx="3708983" cy="475861"/>
          </a:xfrm>
          <a:prstGeom prst="rect">
            <a:avLst/>
          </a:prstGeom>
        </p:spPr>
      </p:pic>
      <p:sp>
        <p:nvSpPr>
          <p:cNvPr id="3" name="Title 1"/>
          <p:cNvSpPr>
            <a:spLocks noGrp="1"/>
          </p:cNvSpPr>
          <p:nvPr>
            <p:ph type="title"/>
          </p:nvPr>
        </p:nvSpPr>
        <p:spPr>
          <a:xfrm>
            <a:off x="457200" y="274640"/>
            <a:ext cx="8229600" cy="1143000"/>
          </a:xfrm>
        </p:spPr>
        <p:txBody>
          <a:bodyPr/>
          <a:lstStyle/>
          <a:p>
            <a:r>
              <a:rPr lang="en-US" smtClean="0"/>
              <a:t>Click to edit Master title style</a:t>
            </a:r>
            <a:endParaRPr lang="en-US"/>
          </a:p>
        </p:txBody>
      </p:sp>
    </p:spTree>
    <p:extLst>
      <p:ext uri="{BB962C8B-B14F-4D97-AF65-F5344CB8AC3E}">
        <p14:creationId xmlns:p14="http://schemas.microsoft.com/office/powerpoint/2010/main" val="30357834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cSld name="8_Picture with Caption">
    <p:spTree>
      <p:nvGrpSpPr>
        <p:cNvPr id="1" name=""/>
        <p:cNvGrpSpPr/>
        <p:nvPr/>
      </p:nvGrpSpPr>
      <p:grpSpPr>
        <a:xfrm>
          <a:off x="0" y="0"/>
          <a:ext cx="0" cy="0"/>
          <a:chOff x="0" y="0"/>
          <a:chExt cx="0" cy="0"/>
        </a:xfrm>
      </p:grpSpPr>
      <p:pic>
        <p:nvPicPr>
          <p:cNvPr id="2" name="Picture 1" descr="Screen Shot 2015-12-08 at 7.04.00 PM.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782995" y="6365040"/>
            <a:ext cx="3708983" cy="475861"/>
          </a:xfrm>
          <a:prstGeom prst="rect">
            <a:avLst/>
          </a:prstGeom>
        </p:spPr>
      </p:pic>
      <p:sp>
        <p:nvSpPr>
          <p:cNvPr id="3" name="Title 1"/>
          <p:cNvSpPr>
            <a:spLocks noGrp="1"/>
          </p:cNvSpPr>
          <p:nvPr>
            <p:ph type="title"/>
          </p:nvPr>
        </p:nvSpPr>
        <p:spPr>
          <a:xfrm>
            <a:off x="457200" y="274640"/>
            <a:ext cx="8229600" cy="1143000"/>
          </a:xfrm>
        </p:spPr>
        <p:txBody>
          <a:bodyPr/>
          <a:lstStyle/>
          <a:p>
            <a:r>
              <a:rPr lang="en-US" smtClean="0"/>
              <a:t>Click to edit Master title style</a:t>
            </a:r>
            <a:endParaRPr lang="en-US"/>
          </a:p>
        </p:txBody>
      </p:sp>
    </p:spTree>
    <p:extLst>
      <p:ext uri="{BB962C8B-B14F-4D97-AF65-F5344CB8AC3E}">
        <p14:creationId xmlns:p14="http://schemas.microsoft.com/office/powerpoint/2010/main" val="303578346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cSld name="9_Picture with Caption">
    <p:spTree>
      <p:nvGrpSpPr>
        <p:cNvPr id="1" name=""/>
        <p:cNvGrpSpPr/>
        <p:nvPr/>
      </p:nvGrpSpPr>
      <p:grpSpPr>
        <a:xfrm>
          <a:off x="0" y="0"/>
          <a:ext cx="0" cy="0"/>
          <a:chOff x="0" y="0"/>
          <a:chExt cx="0" cy="0"/>
        </a:xfrm>
      </p:grpSpPr>
      <p:pic>
        <p:nvPicPr>
          <p:cNvPr id="2" name="Picture 1" descr="Screen Shot 2015-12-08 at 7.04.00 PM.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782995" y="6365040"/>
            <a:ext cx="3708983" cy="475861"/>
          </a:xfrm>
          <a:prstGeom prst="rect">
            <a:avLst/>
          </a:prstGeom>
        </p:spPr>
      </p:pic>
      <p:sp>
        <p:nvSpPr>
          <p:cNvPr id="3" name="Title 1"/>
          <p:cNvSpPr>
            <a:spLocks noGrp="1"/>
          </p:cNvSpPr>
          <p:nvPr>
            <p:ph type="title"/>
          </p:nvPr>
        </p:nvSpPr>
        <p:spPr>
          <a:xfrm>
            <a:off x="457200" y="274640"/>
            <a:ext cx="8229600" cy="1143000"/>
          </a:xfrm>
        </p:spPr>
        <p:txBody>
          <a:bodyPr/>
          <a:lstStyle/>
          <a:p>
            <a:r>
              <a:rPr lang="en-US" smtClean="0"/>
              <a:t>Click to edit Master title style</a:t>
            </a:r>
            <a:endParaRPr lang="en-US"/>
          </a:p>
        </p:txBody>
      </p:sp>
    </p:spTree>
    <p:extLst>
      <p:ext uri="{BB962C8B-B14F-4D97-AF65-F5344CB8AC3E}">
        <p14:creationId xmlns:p14="http://schemas.microsoft.com/office/powerpoint/2010/main" val="303578346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cSld name="10_Picture with Caption">
    <p:spTree>
      <p:nvGrpSpPr>
        <p:cNvPr id="1" name=""/>
        <p:cNvGrpSpPr/>
        <p:nvPr/>
      </p:nvGrpSpPr>
      <p:grpSpPr>
        <a:xfrm>
          <a:off x="0" y="0"/>
          <a:ext cx="0" cy="0"/>
          <a:chOff x="0" y="0"/>
          <a:chExt cx="0" cy="0"/>
        </a:xfrm>
      </p:grpSpPr>
      <p:pic>
        <p:nvPicPr>
          <p:cNvPr id="2" name="Picture 1" descr="Screen Shot 2015-12-08 at 7.04.00 PM.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782995" y="6365040"/>
            <a:ext cx="3708983" cy="475861"/>
          </a:xfrm>
          <a:prstGeom prst="rect">
            <a:avLst/>
          </a:prstGeom>
        </p:spPr>
      </p:pic>
      <p:sp>
        <p:nvSpPr>
          <p:cNvPr id="3" name="Title 1"/>
          <p:cNvSpPr>
            <a:spLocks noGrp="1"/>
          </p:cNvSpPr>
          <p:nvPr>
            <p:ph type="title"/>
          </p:nvPr>
        </p:nvSpPr>
        <p:spPr>
          <a:xfrm>
            <a:off x="457200" y="274640"/>
            <a:ext cx="8229600" cy="1143000"/>
          </a:xfrm>
        </p:spPr>
        <p:txBody>
          <a:bodyPr/>
          <a:lstStyle/>
          <a:p>
            <a:r>
              <a:rPr lang="en-US" smtClean="0"/>
              <a:t>Click to edit Master title style</a:t>
            </a:r>
            <a:endParaRPr lang="en-US"/>
          </a:p>
        </p:txBody>
      </p:sp>
    </p:spTree>
    <p:extLst>
      <p:ext uri="{BB962C8B-B14F-4D97-AF65-F5344CB8AC3E}">
        <p14:creationId xmlns:p14="http://schemas.microsoft.com/office/powerpoint/2010/main" val="303578346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cSld name="2_Picture with Caption">
    <p:spTree>
      <p:nvGrpSpPr>
        <p:cNvPr id="1" name=""/>
        <p:cNvGrpSpPr/>
        <p:nvPr/>
      </p:nvGrpSpPr>
      <p:grpSpPr>
        <a:xfrm>
          <a:off x="0" y="0"/>
          <a:ext cx="0" cy="0"/>
          <a:chOff x="0" y="0"/>
          <a:chExt cx="0" cy="0"/>
        </a:xfrm>
      </p:grpSpPr>
      <p:pic>
        <p:nvPicPr>
          <p:cNvPr id="2" name="Picture 1" descr="Screen Shot 2015-12-08 at 7.04.00 PM.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782995" y="6365040"/>
            <a:ext cx="3708983" cy="475861"/>
          </a:xfrm>
          <a:prstGeom prst="rect">
            <a:avLst/>
          </a:prstGeom>
        </p:spPr>
      </p:pic>
      <p:sp>
        <p:nvSpPr>
          <p:cNvPr id="3" name="Title 1"/>
          <p:cNvSpPr>
            <a:spLocks noGrp="1"/>
          </p:cNvSpPr>
          <p:nvPr>
            <p:ph type="title"/>
          </p:nvPr>
        </p:nvSpPr>
        <p:spPr>
          <a:xfrm>
            <a:off x="457200" y="274640"/>
            <a:ext cx="8229600" cy="1143000"/>
          </a:xfrm>
        </p:spPr>
        <p:txBody>
          <a:bodyPr/>
          <a:lstStyle/>
          <a:p>
            <a:r>
              <a:rPr lang="en-US" smtClean="0"/>
              <a:t>Click to edit Master title style</a:t>
            </a:r>
            <a:endParaRPr lang="en-US"/>
          </a:p>
        </p:txBody>
      </p:sp>
    </p:spTree>
    <p:extLst>
      <p:ext uri="{BB962C8B-B14F-4D97-AF65-F5344CB8AC3E}">
        <p14:creationId xmlns:p14="http://schemas.microsoft.com/office/powerpoint/2010/main" val="617455376"/>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2_Blank">
    <p:spTree>
      <p:nvGrpSpPr>
        <p:cNvPr id="1" name=""/>
        <p:cNvGrpSpPr/>
        <p:nvPr/>
      </p:nvGrpSpPr>
      <p:grpSpPr>
        <a:xfrm>
          <a:off x="0" y="0"/>
          <a:ext cx="0" cy="0"/>
          <a:chOff x="0" y="0"/>
          <a:chExt cx="0" cy="0"/>
        </a:xfrm>
      </p:grpSpPr>
      <p:pic>
        <p:nvPicPr>
          <p:cNvPr id="2" name="Picture 1" descr="Biocomplexity-PP-SectionTitle10-SDAL-BKGD-Light_2015-11.jp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1" y="0"/>
            <a:ext cx="9119681" cy="6858000"/>
          </a:xfrm>
          <a:prstGeom prst="rect">
            <a:avLst/>
          </a:prstGeom>
        </p:spPr>
      </p:pic>
    </p:spTree>
    <p:extLst>
      <p:ext uri="{BB962C8B-B14F-4D97-AF65-F5344CB8AC3E}">
        <p14:creationId xmlns:p14="http://schemas.microsoft.com/office/powerpoint/2010/main" val="15760675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pic>
        <p:nvPicPr>
          <p:cNvPr id="3" name="Picture 2" descr="Screen Shot 2015-12-08 at 7.04.00 PM.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782995" y="6351628"/>
            <a:ext cx="3708983" cy="475861"/>
          </a:xfrm>
          <a:prstGeom prst="rect">
            <a:avLst/>
          </a:prstGeom>
        </p:spPr>
      </p:pic>
    </p:spTree>
    <p:extLst>
      <p:ext uri="{BB962C8B-B14F-4D97-AF65-F5344CB8AC3E}">
        <p14:creationId xmlns:p14="http://schemas.microsoft.com/office/powerpoint/2010/main" val="3621832657"/>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46"/>
            <a:ext cx="7772400" cy="1470025"/>
          </a:xfrm>
          <a:prstGeom prst="rect">
            <a:avLst/>
          </a:prstGeom>
        </p:spPr>
        <p:txBody>
          <a:bodyPr/>
          <a:lstStyle>
            <a:lvl1pPr>
              <a:defRPr b="0" i="0">
                <a:solidFill>
                  <a:srgbClr val="00B4FF"/>
                </a:solidFill>
                <a:latin typeface="Gill Sans SemiBold"/>
                <a:cs typeface="Gill Sans SemiBold"/>
              </a:defRPr>
            </a:lvl1pPr>
          </a:lstStyle>
          <a:p>
            <a:r>
              <a:rPr lang="en-US" smtClean="0"/>
              <a:t>Click to edit Master title style</a:t>
            </a:r>
            <a:endParaRPr lang="en-US" dirty="0"/>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b="0" i="0">
                <a:solidFill>
                  <a:schemeClr val="tx1">
                    <a:tint val="75000"/>
                  </a:schemeClr>
                </a:solidFill>
                <a:latin typeface="Gill Sans Light"/>
                <a:cs typeface="Gill Sans Light"/>
              </a:defRPr>
            </a:lvl1pPr>
            <a:lvl2pPr marL="457169" indent="0" algn="ctr">
              <a:buNone/>
              <a:defRPr>
                <a:solidFill>
                  <a:schemeClr val="tx1">
                    <a:tint val="75000"/>
                  </a:schemeClr>
                </a:solidFill>
              </a:defRPr>
            </a:lvl2pPr>
            <a:lvl3pPr marL="914337" indent="0" algn="ctr">
              <a:buNone/>
              <a:defRPr>
                <a:solidFill>
                  <a:schemeClr val="tx1">
                    <a:tint val="75000"/>
                  </a:schemeClr>
                </a:solidFill>
              </a:defRPr>
            </a:lvl3pPr>
            <a:lvl4pPr marL="1371505" indent="0" algn="ctr">
              <a:buNone/>
              <a:defRPr>
                <a:solidFill>
                  <a:schemeClr val="tx1">
                    <a:tint val="75000"/>
                  </a:schemeClr>
                </a:solidFill>
              </a:defRPr>
            </a:lvl4pPr>
            <a:lvl5pPr marL="1828673" indent="0" algn="ctr">
              <a:buNone/>
              <a:defRPr>
                <a:solidFill>
                  <a:schemeClr val="tx1">
                    <a:tint val="75000"/>
                  </a:schemeClr>
                </a:solidFill>
              </a:defRPr>
            </a:lvl5pPr>
            <a:lvl6pPr marL="2285842" indent="0" algn="ctr">
              <a:buNone/>
              <a:defRPr>
                <a:solidFill>
                  <a:schemeClr val="tx1">
                    <a:tint val="75000"/>
                  </a:schemeClr>
                </a:solidFill>
              </a:defRPr>
            </a:lvl6pPr>
            <a:lvl7pPr marL="2743010" indent="0" algn="ctr">
              <a:buNone/>
              <a:defRPr>
                <a:solidFill>
                  <a:schemeClr val="tx1">
                    <a:tint val="75000"/>
                  </a:schemeClr>
                </a:solidFill>
              </a:defRPr>
            </a:lvl7pPr>
            <a:lvl8pPr marL="3200178" indent="0" algn="ctr">
              <a:buNone/>
              <a:defRPr>
                <a:solidFill>
                  <a:schemeClr val="tx1">
                    <a:tint val="75000"/>
                  </a:schemeClr>
                </a:solidFill>
              </a:defRPr>
            </a:lvl8pPr>
            <a:lvl9pPr marL="3657346"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1152957152"/>
      </p:ext>
    </p:extLst>
  </p:cSld>
  <p:clrMapOvr>
    <a:masterClrMapping/>
  </p:clrMapOvr>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40"/>
            <a:ext cx="8229600" cy="1143000"/>
          </a:xfrm>
          <a:prstGeom prst="rect">
            <a:avLst/>
          </a:prstGeom>
        </p:spPr>
        <p:txBody>
          <a:bodyPr/>
          <a:lstStyle>
            <a:lvl1pPr>
              <a:defRPr sz="3200" b="0" i="0">
                <a:solidFill>
                  <a:srgbClr val="000000"/>
                </a:solidFill>
                <a:latin typeface="Gill Sans"/>
                <a:cs typeface="Gill Sans"/>
              </a:defRPr>
            </a:lvl1pPr>
          </a:lstStyle>
          <a:p>
            <a:r>
              <a:rPr lang="en-US" smtClean="0"/>
              <a:t>Click to edit Master title style</a:t>
            </a:r>
            <a:endParaRPr lang="en-US" dirty="0"/>
          </a:p>
        </p:txBody>
      </p:sp>
      <p:sp>
        <p:nvSpPr>
          <p:cNvPr id="3" name="Content Placeholder 2"/>
          <p:cNvSpPr>
            <a:spLocks noGrp="1"/>
          </p:cNvSpPr>
          <p:nvPr>
            <p:ph idx="1"/>
          </p:nvPr>
        </p:nvSpPr>
        <p:spPr>
          <a:xfrm>
            <a:off x="457200" y="1600204"/>
            <a:ext cx="8229600" cy="4321797"/>
          </a:xfrm>
          <a:prstGeom prst="rect">
            <a:avLst/>
          </a:prstGeom>
        </p:spPr>
        <p:txBody>
          <a:bodyPr/>
          <a:lstStyle>
            <a:lvl1pPr>
              <a:defRPr b="0" i="0">
                <a:solidFill>
                  <a:schemeClr val="tx1">
                    <a:lumMod val="75000"/>
                    <a:lumOff val="25000"/>
                  </a:schemeClr>
                </a:solidFill>
                <a:latin typeface="Gill Sans Light"/>
                <a:cs typeface="Gill Sans Light"/>
              </a:defRPr>
            </a:lvl1pPr>
            <a:lvl2pPr>
              <a:defRPr b="0" i="0">
                <a:solidFill>
                  <a:schemeClr val="tx1">
                    <a:lumMod val="75000"/>
                    <a:lumOff val="25000"/>
                  </a:schemeClr>
                </a:solidFill>
                <a:latin typeface="Gill Sans Light"/>
                <a:cs typeface="Gill Sans Light"/>
              </a:defRPr>
            </a:lvl2pPr>
            <a:lvl3pPr>
              <a:defRPr b="0" i="0">
                <a:solidFill>
                  <a:schemeClr val="tx1">
                    <a:lumMod val="75000"/>
                    <a:lumOff val="25000"/>
                  </a:schemeClr>
                </a:solidFill>
                <a:latin typeface="Gill Sans Light"/>
                <a:cs typeface="Gill Sans Light"/>
              </a:defRPr>
            </a:lvl3pPr>
            <a:lvl4pPr>
              <a:defRPr b="0" i="0">
                <a:solidFill>
                  <a:schemeClr val="tx1">
                    <a:lumMod val="75000"/>
                    <a:lumOff val="25000"/>
                  </a:schemeClr>
                </a:solidFill>
                <a:latin typeface="Gill Sans Light"/>
                <a:cs typeface="Gill Sans Light"/>
              </a:defRPr>
            </a:lvl4pPr>
            <a:lvl5pPr>
              <a:defRPr b="0" i="0">
                <a:solidFill>
                  <a:schemeClr val="tx1">
                    <a:lumMod val="75000"/>
                    <a:lumOff val="25000"/>
                  </a:schemeClr>
                </a:solidFill>
                <a:latin typeface="Gill Sans Light"/>
                <a:cs typeface="Gill Sans Ligh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176287836"/>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5"/>
            <a:ext cx="7772400" cy="1362075"/>
          </a:xfrm>
          <a:prstGeom prst="rect">
            <a:avLst/>
          </a:prstGeom>
        </p:spPr>
        <p:txBody>
          <a:bodyPr anchor="t"/>
          <a:lstStyle>
            <a:lvl1pPr algn="ctr">
              <a:defRPr sz="3200" b="0" i="0" cap="all">
                <a:solidFill>
                  <a:srgbClr val="27B5FF"/>
                </a:solidFill>
                <a:latin typeface="Gill Sans SemiBold"/>
                <a:cs typeface="Gill Sans SemiBold"/>
              </a:defRPr>
            </a:lvl1pPr>
          </a:lstStyle>
          <a:p>
            <a:r>
              <a:rPr lang="en-US" smtClean="0"/>
              <a:t>Click to edit Master title style</a:t>
            </a:r>
            <a:endParaRPr lang="en-US" dirty="0"/>
          </a:p>
        </p:txBody>
      </p:sp>
      <p:sp>
        <p:nvSpPr>
          <p:cNvPr id="3" name="Text Placeholder 2"/>
          <p:cNvSpPr>
            <a:spLocks noGrp="1"/>
          </p:cNvSpPr>
          <p:nvPr>
            <p:ph type="body" idx="1"/>
          </p:nvPr>
        </p:nvSpPr>
        <p:spPr>
          <a:xfrm>
            <a:off x="722313" y="2906713"/>
            <a:ext cx="7772400" cy="1500187"/>
          </a:xfrm>
          <a:prstGeom prst="rect">
            <a:avLst/>
          </a:prstGeom>
        </p:spPr>
        <p:txBody>
          <a:bodyPr anchor="b"/>
          <a:lstStyle>
            <a:lvl1pPr marL="0" indent="0">
              <a:buNone/>
              <a:defRPr sz="2000" b="0" i="0">
                <a:solidFill>
                  <a:schemeClr val="tx1">
                    <a:tint val="75000"/>
                  </a:schemeClr>
                </a:solidFill>
                <a:latin typeface="Gill Sans Light"/>
                <a:cs typeface="Gill Sans Light"/>
              </a:defRPr>
            </a:lvl1pPr>
            <a:lvl2pPr marL="457169" indent="0">
              <a:buNone/>
              <a:defRPr sz="1800">
                <a:solidFill>
                  <a:schemeClr val="tx1">
                    <a:tint val="75000"/>
                  </a:schemeClr>
                </a:solidFill>
              </a:defRPr>
            </a:lvl2pPr>
            <a:lvl3pPr marL="914337" indent="0">
              <a:buNone/>
              <a:defRPr sz="1599">
                <a:solidFill>
                  <a:schemeClr val="tx1">
                    <a:tint val="75000"/>
                  </a:schemeClr>
                </a:solidFill>
              </a:defRPr>
            </a:lvl3pPr>
            <a:lvl4pPr marL="1371505" indent="0">
              <a:buNone/>
              <a:defRPr sz="1400">
                <a:solidFill>
                  <a:schemeClr val="tx1">
                    <a:tint val="75000"/>
                  </a:schemeClr>
                </a:solidFill>
              </a:defRPr>
            </a:lvl4pPr>
            <a:lvl5pPr marL="1828673" indent="0">
              <a:buNone/>
              <a:defRPr sz="1400">
                <a:solidFill>
                  <a:schemeClr val="tx1">
                    <a:tint val="75000"/>
                  </a:schemeClr>
                </a:solidFill>
              </a:defRPr>
            </a:lvl5pPr>
            <a:lvl6pPr marL="2285842" indent="0">
              <a:buNone/>
              <a:defRPr sz="1400">
                <a:solidFill>
                  <a:schemeClr val="tx1">
                    <a:tint val="75000"/>
                  </a:schemeClr>
                </a:solidFill>
              </a:defRPr>
            </a:lvl6pPr>
            <a:lvl7pPr marL="2743010" indent="0">
              <a:buNone/>
              <a:defRPr sz="1400">
                <a:solidFill>
                  <a:schemeClr val="tx1">
                    <a:tint val="75000"/>
                  </a:schemeClr>
                </a:solidFill>
              </a:defRPr>
            </a:lvl7pPr>
            <a:lvl8pPr marL="3200178" indent="0">
              <a:buNone/>
              <a:defRPr sz="1400">
                <a:solidFill>
                  <a:schemeClr val="tx1">
                    <a:tint val="75000"/>
                  </a:schemeClr>
                </a:solidFill>
              </a:defRPr>
            </a:lvl8pPr>
            <a:lvl9pPr marL="3657346" indent="0">
              <a:buNone/>
              <a:defRPr sz="1400">
                <a:solidFill>
                  <a:schemeClr val="tx1">
                    <a:tint val="75000"/>
                  </a:schemeClr>
                </a:solidFill>
              </a:defRPr>
            </a:lvl9pPr>
          </a:lstStyle>
          <a:p>
            <a:pPr lvl="0"/>
            <a:r>
              <a:rPr lang="en-US" smtClean="0"/>
              <a:t>Click to edit Master text styles</a:t>
            </a:r>
          </a:p>
        </p:txBody>
      </p:sp>
    </p:spTree>
    <p:extLst>
      <p:ext uri="{BB962C8B-B14F-4D97-AF65-F5344CB8AC3E}">
        <p14:creationId xmlns:p14="http://schemas.microsoft.com/office/powerpoint/2010/main" val="2685197079"/>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40"/>
            <a:ext cx="8229600" cy="1143000"/>
          </a:xfrm>
          <a:prstGeom prst="rect">
            <a:avLst/>
          </a:prstGeom>
        </p:spPr>
        <p:txBody>
          <a:bodyPr/>
          <a:lstStyle>
            <a:lvl1pPr>
              <a:defRPr b="0" i="0">
                <a:solidFill>
                  <a:srgbClr val="27B5FF"/>
                </a:solidFill>
                <a:latin typeface="Gill Sans"/>
                <a:cs typeface="Gill Sans"/>
              </a:defRPr>
            </a:lvl1pPr>
          </a:lstStyle>
          <a:p>
            <a:r>
              <a:rPr lang="en-US" smtClean="0"/>
              <a:t>Click to edit Master title style</a:t>
            </a:r>
            <a:endParaRPr lang="en-US" dirty="0"/>
          </a:p>
        </p:txBody>
      </p:sp>
      <p:sp>
        <p:nvSpPr>
          <p:cNvPr id="3" name="Content Placeholder 2"/>
          <p:cNvSpPr>
            <a:spLocks noGrp="1"/>
          </p:cNvSpPr>
          <p:nvPr>
            <p:ph sz="half" idx="1"/>
          </p:nvPr>
        </p:nvSpPr>
        <p:spPr>
          <a:xfrm>
            <a:off x="457200" y="1600206"/>
            <a:ext cx="4038600" cy="4269156"/>
          </a:xfrm>
          <a:prstGeom prst="rect">
            <a:avLst/>
          </a:prstGeom>
        </p:spPr>
        <p:txBody>
          <a:bodyPr/>
          <a:lstStyle>
            <a:lvl1pPr>
              <a:defRPr sz="2800" b="0" i="0">
                <a:solidFill>
                  <a:schemeClr val="tx1">
                    <a:lumMod val="75000"/>
                    <a:lumOff val="25000"/>
                  </a:schemeClr>
                </a:solidFill>
                <a:latin typeface="Gill Sans Light"/>
                <a:cs typeface="Gill Sans Light"/>
              </a:defRPr>
            </a:lvl1pPr>
            <a:lvl2pPr>
              <a:defRPr sz="2399" b="0" i="0">
                <a:solidFill>
                  <a:schemeClr val="tx1">
                    <a:lumMod val="75000"/>
                    <a:lumOff val="25000"/>
                  </a:schemeClr>
                </a:solidFill>
                <a:latin typeface="Gill Sans Light"/>
                <a:cs typeface="Gill Sans Light"/>
              </a:defRPr>
            </a:lvl2pPr>
            <a:lvl3pPr>
              <a:defRPr sz="2000" b="0" i="0">
                <a:solidFill>
                  <a:schemeClr val="tx1">
                    <a:lumMod val="75000"/>
                    <a:lumOff val="25000"/>
                  </a:schemeClr>
                </a:solidFill>
                <a:latin typeface="Gill Sans Light"/>
                <a:cs typeface="Gill Sans Light"/>
              </a:defRPr>
            </a:lvl3pPr>
            <a:lvl4pPr>
              <a:defRPr sz="1800" b="0" i="0">
                <a:solidFill>
                  <a:schemeClr val="tx1">
                    <a:lumMod val="75000"/>
                    <a:lumOff val="25000"/>
                  </a:schemeClr>
                </a:solidFill>
                <a:latin typeface="Gill Sans Light"/>
                <a:cs typeface="Gill Sans Light"/>
              </a:defRPr>
            </a:lvl4pPr>
            <a:lvl5pPr>
              <a:defRPr sz="1800" b="0" i="0">
                <a:solidFill>
                  <a:schemeClr val="tx1">
                    <a:lumMod val="75000"/>
                    <a:lumOff val="25000"/>
                  </a:schemeClr>
                </a:solidFill>
                <a:latin typeface="Gill Sans Light"/>
                <a:cs typeface="Gill Sans Light"/>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600206"/>
            <a:ext cx="4038600" cy="4269156"/>
          </a:xfrm>
          <a:prstGeom prst="rect">
            <a:avLst/>
          </a:prstGeom>
        </p:spPr>
        <p:txBody>
          <a:bodyPr/>
          <a:lstStyle>
            <a:lvl1pPr>
              <a:defRPr sz="2800" b="0" i="0">
                <a:solidFill>
                  <a:schemeClr val="tx1">
                    <a:lumMod val="75000"/>
                    <a:lumOff val="25000"/>
                  </a:schemeClr>
                </a:solidFill>
                <a:latin typeface="Gill Sans Light"/>
                <a:cs typeface="Gill Sans Light"/>
              </a:defRPr>
            </a:lvl1pPr>
            <a:lvl2pPr>
              <a:defRPr sz="2399" b="0" i="0">
                <a:solidFill>
                  <a:schemeClr val="tx1">
                    <a:lumMod val="75000"/>
                    <a:lumOff val="25000"/>
                  </a:schemeClr>
                </a:solidFill>
                <a:latin typeface="Gill Sans Light"/>
                <a:cs typeface="Gill Sans Light"/>
              </a:defRPr>
            </a:lvl2pPr>
            <a:lvl3pPr>
              <a:defRPr sz="2000" b="0" i="0">
                <a:solidFill>
                  <a:schemeClr val="tx1">
                    <a:lumMod val="75000"/>
                    <a:lumOff val="25000"/>
                  </a:schemeClr>
                </a:solidFill>
                <a:latin typeface="Gill Sans Light"/>
                <a:cs typeface="Gill Sans Light"/>
              </a:defRPr>
            </a:lvl3pPr>
            <a:lvl4pPr>
              <a:defRPr sz="1800" b="0" i="0">
                <a:solidFill>
                  <a:schemeClr val="tx1">
                    <a:lumMod val="75000"/>
                    <a:lumOff val="25000"/>
                  </a:schemeClr>
                </a:solidFill>
                <a:latin typeface="Gill Sans Light"/>
                <a:cs typeface="Gill Sans Light"/>
              </a:defRPr>
            </a:lvl4pPr>
            <a:lvl5pPr>
              <a:defRPr sz="1800" b="0" i="0">
                <a:solidFill>
                  <a:schemeClr val="tx1">
                    <a:lumMod val="75000"/>
                    <a:lumOff val="25000"/>
                  </a:schemeClr>
                </a:solidFill>
                <a:latin typeface="Gill Sans Light"/>
                <a:cs typeface="Gill Sans Light"/>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99464355"/>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40"/>
            <a:ext cx="8229600" cy="1143000"/>
          </a:xfrm>
          <a:prstGeom prst="rect">
            <a:avLst/>
          </a:prstGeom>
        </p:spPr>
        <p:txBody>
          <a:bodyPr/>
          <a:lstStyle>
            <a:lvl1pPr>
              <a:defRPr b="0" i="0">
                <a:solidFill>
                  <a:srgbClr val="27B5FF"/>
                </a:solidFill>
                <a:latin typeface="Gill Sans"/>
                <a:cs typeface="Gill Sans"/>
              </a:defRPr>
            </a:lvl1pPr>
          </a:lstStyle>
          <a:p>
            <a:r>
              <a:rPr lang="en-US" smtClean="0"/>
              <a:t>Click to edit Master title style</a:t>
            </a:r>
            <a:endParaRPr lang="en-US" dirty="0"/>
          </a:p>
        </p:txBody>
      </p:sp>
      <p:sp>
        <p:nvSpPr>
          <p:cNvPr id="3" name="Text Placeholder 2"/>
          <p:cNvSpPr>
            <a:spLocks noGrp="1"/>
          </p:cNvSpPr>
          <p:nvPr>
            <p:ph type="body" idx="1"/>
          </p:nvPr>
        </p:nvSpPr>
        <p:spPr>
          <a:xfrm>
            <a:off x="457200" y="1535117"/>
            <a:ext cx="4040188" cy="639763"/>
          </a:xfrm>
          <a:prstGeom prst="rect">
            <a:avLst/>
          </a:prstGeom>
        </p:spPr>
        <p:txBody>
          <a:bodyPr anchor="b"/>
          <a:lstStyle>
            <a:lvl1pPr marL="0" indent="0">
              <a:buNone/>
              <a:defRPr sz="2000" b="0" i="0">
                <a:solidFill>
                  <a:srgbClr val="404040"/>
                </a:solidFill>
                <a:latin typeface="Gill Sans"/>
                <a:cs typeface="Gill Sans"/>
              </a:defRPr>
            </a:lvl1pPr>
            <a:lvl2pPr marL="457169" indent="0">
              <a:buNone/>
              <a:defRPr sz="2000" b="1"/>
            </a:lvl2pPr>
            <a:lvl3pPr marL="914337" indent="0">
              <a:buNone/>
              <a:defRPr sz="1800" b="1"/>
            </a:lvl3pPr>
            <a:lvl4pPr marL="1371505" indent="0">
              <a:buNone/>
              <a:defRPr sz="1599" b="1"/>
            </a:lvl4pPr>
            <a:lvl5pPr marL="1828673" indent="0">
              <a:buNone/>
              <a:defRPr sz="1599" b="1"/>
            </a:lvl5pPr>
            <a:lvl6pPr marL="2285842" indent="0">
              <a:buNone/>
              <a:defRPr sz="1599" b="1"/>
            </a:lvl6pPr>
            <a:lvl7pPr marL="2743010" indent="0">
              <a:buNone/>
              <a:defRPr sz="1599" b="1"/>
            </a:lvl7pPr>
            <a:lvl8pPr marL="3200178" indent="0">
              <a:buNone/>
              <a:defRPr sz="1599" b="1"/>
            </a:lvl8pPr>
            <a:lvl9pPr marL="3657346" indent="0">
              <a:buNone/>
              <a:defRPr sz="1599" b="1"/>
            </a:lvl9pPr>
          </a:lstStyle>
          <a:p>
            <a:pPr lvl="0"/>
            <a:r>
              <a:rPr lang="en-US" smtClean="0"/>
              <a:t>Click to edit Master text styles</a:t>
            </a:r>
          </a:p>
        </p:txBody>
      </p:sp>
      <p:sp>
        <p:nvSpPr>
          <p:cNvPr id="4" name="Content Placeholder 3"/>
          <p:cNvSpPr>
            <a:spLocks noGrp="1"/>
          </p:cNvSpPr>
          <p:nvPr>
            <p:ph sz="half" idx="2"/>
          </p:nvPr>
        </p:nvSpPr>
        <p:spPr>
          <a:xfrm>
            <a:off x="457200" y="2174878"/>
            <a:ext cx="4040188" cy="3720803"/>
          </a:xfrm>
          <a:prstGeom prst="rect">
            <a:avLst/>
          </a:prstGeom>
        </p:spPr>
        <p:txBody>
          <a:bodyPr/>
          <a:lstStyle>
            <a:lvl1pPr>
              <a:defRPr sz="2399" b="0" i="0">
                <a:solidFill>
                  <a:srgbClr val="404040"/>
                </a:solidFill>
                <a:latin typeface="Gill Sans Light"/>
                <a:cs typeface="Gill Sans Light"/>
              </a:defRPr>
            </a:lvl1pPr>
            <a:lvl2pPr>
              <a:defRPr sz="2000" b="0" i="0">
                <a:solidFill>
                  <a:srgbClr val="404040"/>
                </a:solidFill>
                <a:latin typeface="Gill Sans Light"/>
                <a:cs typeface="Gill Sans Light"/>
              </a:defRPr>
            </a:lvl2pPr>
            <a:lvl3pPr>
              <a:defRPr sz="1800" b="0" i="0">
                <a:solidFill>
                  <a:srgbClr val="404040"/>
                </a:solidFill>
                <a:latin typeface="Gill Sans Light"/>
                <a:cs typeface="Gill Sans Light"/>
              </a:defRPr>
            </a:lvl3pPr>
            <a:lvl4pPr>
              <a:defRPr sz="1599" b="0" i="0">
                <a:solidFill>
                  <a:srgbClr val="404040"/>
                </a:solidFill>
                <a:latin typeface="Gill Sans Light"/>
                <a:cs typeface="Gill Sans Light"/>
              </a:defRPr>
            </a:lvl4pPr>
            <a:lvl5pPr>
              <a:defRPr sz="1599" b="0" i="0">
                <a:solidFill>
                  <a:srgbClr val="404040"/>
                </a:solidFill>
                <a:latin typeface="Gill Sans Light"/>
                <a:cs typeface="Gill Sans Light"/>
              </a:defRPr>
            </a:lvl5pPr>
            <a:lvl6pPr>
              <a:defRPr sz="1599"/>
            </a:lvl6pPr>
            <a:lvl7pPr>
              <a:defRPr sz="1599"/>
            </a:lvl7pPr>
            <a:lvl8pPr>
              <a:defRPr sz="1599"/>
            </a:lvl8pPr>
            <a:lvl9pPr>
              <a:defRPr sz="1599"/>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45033" y="1535117"/>
            <a:ext cx="4041775" cy="639763"/>
          </a:xfrm>
          <a:prstGeom prst="rect">
            <a:avLst/>
          </a:prstGeom>
        </p:spPr>
        <p:txBody>
          <a:bodyPr anchor="b"/>
          <a:lstStyle>
            <a:lvl1pPr marL="0" indent="0">
              <a:buNone/>
              <a:defRPr sz="2000" b="0" i="0">
                <a:solidFill>
                  <a:srgbClr val="404040"/>
                </a:solidFill>
                <a:latin typeface="Gill Sans"/>
                <a:cs typeface="Gill Sans"/>
              </a:defRPr>
            </a:lvl1pPr>
            <a:lvl2pPr marL="457169" indent="0">
              <a:buNone/>
              <a:defRPr sz="2000" b="1"/>
            </a:lvl2pPr>
            <a:lvl3pPr marL="914337" indent="0">
              <a:buNone/>
              <a:defRPr sz="1800" b="1"/>
            </a:lvl3pPr>
            <a:lvl4pPr marL="1371505" indent="0">
              <a:buNone/>
              <a:defRPr sz="1599" b="1"/>
            </a:lvl4pPr>
            <a:lvl5pPr marL="1828673" indent="0">
              <a:buNone/>
              <a:defRPr sz="1599" b="1"/>
            </a:lvl5pPr>
            <a:lvl6pPr marL="2285842" indent="0">
              <a:buNone/>
              <a:defRPr sz="1599" b="1"/>
            </a:lvl6pPr>
            <a:lvl7pPr marL="2743010" indent="0">
              <a:buNone/>
              <a:defRPr sz="1599" b="1"/>
            </a:lvl7pPr>
            <a:lvl8pPr marL="3200178" indent="0">
              <a:buNone/>
              <a:defRPr sz="1599" b="1"/>
            </a:lvl8pPr>
            <a:lvl9pPr marL="3657346" indent="0">
              <a:buNone/>
              <a:defRPr sz="1599" b="1"/>
            </a:lvl9pPr>
          </a:lstStyle>
          <a:p>
            <a:pPr lvl="0"/>
            <a:r>
              <a:rPr lang="en-US" smtClean="0"/>
              <a:t>Click to edit Master text styles</a:t>
            </a:r>
          </a:p>
        </p:txBody>
      </p:sp>
      <p:sp>
        <p:nvSpPr>
          <p:cNvPr id="6" name="Content Placeholder 5"/>
          <p:cNvSpPr>
            <a:spLocks noGrp="1"/>
          </p:cNvSpPr>
          <p:nvPr>
            <p:ph sz="quarter" idx="4"/>
          </p:nvPr>
        </p:nvSpPr>
        <p:spPr>
          <a:xfrm>
            <a:off x="4645033" y="2174878"/>
            <a:ext cx="4041775" cy="3720803"/>
          </a:xfrm>
          <a:prstGeom prst="rect">
            <a:avLst/>
          </a:prstGeom>
        </p:spPr>
        <p:txBody>
          <a:bodyPr/>
          <a:lstStyle>
            <a:lvl1pPr>
              <a:defRPr sz="2399" b="0" i="0">
                <a:solidFill>
                  <a:srgbClr val="404040"/>
                </a:solidFill>
                <a:latin typeface="Gill Sans Light"/>
                <a:cs typeface="Gill Sans Light"/>
              </a:defRPr>
            </a:lvl1pPr>
            <a:lvl2pPr>
              <a:defRPr sz="2000" b="0" i="0">
                <a:solidFill>
                  <a:srgbClr val="404040"/>
                </a:solidFill>
                <a:latin typeface="Gill Sans Light"/>
                <a:cs typeface="Gill Sans Light"/>
              </a:defRPr>
            </a:lvl2pPr>
            <a:lvl3pPr>
              <a:defRPr sz="1800" b="0" i="0">
                <a:solidFill>
                  <a:srgbClr val="404040"/>
                </a:solidFill>
                <a:latin typeface="Gill Sans Light"/>
                <a:cs typeface="Gill Sans Light"/>
              </a:defRPr>
            </a:lvl3pPr>
            <a:lvl4pPr>
              <a:defRPr sz="1599" b="0" i="0">
                <a:solidFill>
                  <a:srgbClr val="404040"/>
                </a:solidFill>
                <a:latin typeface="Gill Sans Light"/>
                <a:cs typeface="Gill Sans Light"/>
              </a:defRPr>
            </a:lvl4pPr>
            <a:lvl5pPr>
              <a:defRPr sz="1599" b="0" i="0">
                <a:solidFill>
                  <a:srgbClr val="404040"/>
                </a:solidFill>
                <a:latin typeface="Gill Sans Light"/>
                <a:cs typeface="Gill Sans Light"/>
              </a:defRPr>
            </a:lvl5pPr>
            <a:lvl6pPr>
              <a:defRPr sz="1599"/>
            </a:lvl6pPr>
            <a:lvl7pPr>
              <a:defRPr sz="1599"/>
            </a:lvl7pPr>
            <a:lvl8pPr>
              <a:defRPr sz="1599"/>
            </a:lvl8pPr>
            <a:lvl9pPr>
              <a:defRPr sz="1599"/>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554323247"/>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40"/>
            <a:ext cx="8229600" cy="1143000"/>
          </a:xfrm>
          <a:prstGeom prst="rect">
            <a:avLst/>
          </a:prstGeom>
        </p:spPr>
        <p:txBody>
          <a:bodyPr/>
          <a:lstStyle>
            <a:lvl1pPr>
              <a:defRPr sz="3200" b="0" i="0">
                <a:solidFill>
                  <a:srgbClr val="000000"/>
                </a:solidFill>
                <a:latin typeface="Gill Sans SemiBold"/>
                <a:cs typeface="Gill Sans SemiBold"/>
              </a:defRPr>
            </a:lvl1pPr>
          </a:lstStyle>
          <a:p>
            <a:r>
              <a:rPr lang="en-US" smtClean="0"/>
              <a:t>Click to edit Master title style</a:t>
            </a:r>
            <a:endParaRPr lang="en-US" dirty="0"/>
          </a:p>
        </p:txBody>
      </p:sp>
    </p:spTree>
    <p:extLst>
      <p:ext uri="{BB962C8B-B14F-4D97-AF65-F5344CB8AC3E}">
        <p14:creationId xmlns:p14="http://schemas.microsoft.com/office/powerpoint/2010/main" val="922343096"/>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53918571"/>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37"/>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169" indent="0" algn="ctr">
              <a:buNone/>
              <a:defRPr>
                <a:solidFill>
                  <a:schemeClr val="tx1">
                    <a:tint val="75000"/>
                  </a:schemeClr>
                </a:solidFill>
              </a:defRPr>
            </a:lvl2pPr>
            <a:lvl3pPr marL="914337" indent="0" algn="ctr">
              <a:buNone/>
              <a:defRPr>
                <a:solidFill>
                  <a:schemeClr val="tx1">
                    <a:tint val="75000"/>
                  </a:schemeClr>
                </a:solidFill>
              </a:defRPr>
            </a:lvl3pPr>
            <a:lvl4pPr marL="1371505" indent="0" algn="ctr">
              <a:buNone/>
              <a:defRPr>
                <a:solidFill>
                  <a:schemeClr val="tx1">
                    <a:tint val="75000"/>
                  </a:schemeClr>
                </a:solidFill>
              </a:defRPr>
            </a:lvl4pPr>
            <a:lvl5pPr marL="1828673" indent="0" algn="ctr">
              <a:buNone/>
              <a:defRPr>
                <a:solidFill>
                  <a:schemeClr val="tx1">
                    <a:tint val="75000"/>
                  </a:schemeClr>
                </a:solidFill>
              </a:defRPr>
            </a:lvl5pPr>
            <a:lvl6pPr marL="2285842" indent="0" algn="ctr">
              <a:buNone/>
              <a:defRPr>
                <a:solidFill>
                  <a:schemeClr val="tx1">
                    <a:tint val="75000"/>
                  </a:schemeClr>
                </a:solidFill>
              </a:defRPr>
            </a:lvl6pPr>
            <a:lvl7pPr marL="2743010" indent="0" algn="ctr">
              <a:buNone/>
              <a:defRPr>
                <a:solidFill>
                  <a:schemeClr val="tx1">
                    <a:tint val="75000"/>
                  </a:schemeClr>
                </a:solidFill>
              </a:defRPr>
            </a:lvl7pPr>
            <a:lvl8pPr marL="3200178" indent="0" algn="ctr">
              <a:buNone/>
              <a:defRPr>
                <a:solidFill>
                  <a:schemeClr val="tx1">
                    <a:tint val="75000"/>
                  </a:schemeClr>
                </a:solidFill>
              </a:defRPr>
            </a:lvl8pPr>
            <a:lvl9pPr marL="3657346"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2A5DF18-8519-FC43-AA94-CBF4177941FF}" type="slidenum">
              <a:rPr lang="en-US" smtClean="0"/>
              <a:t>‹#›</a:t>
            </a:fld>
            <a:endParaRPr lang="en-US"/>
          </a:p>
        </p:txBody>
      </p:sp>
    </p:spTree>
    <p:extLst>
      <p:ext uri="{BB962C8B-B14F-4D97-AF65-F5344CB8AC3E}">
        <p14:creationId xmlns:p14="http://schemas.microsoft.com/office/powerpoint/2010/main" val="203505440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2A5DF18-8519-FC43-AA94-CBF4177941FF}" type="slidenum">
              <a:rPr lang="en-US" smtClean="0"/>
              <a:t>‹#›</a:t>
            </a:fld>
            <a:endParaRPr lang="en-US"/>
          </a:p>
        </p:txBody>
      </p:sp>
    </p:spTree>
    <p:extLst>
      <p:ext uri="{BB962C8B-B14F-4D97-AF65-F5344CB8AC3E}">
        <p14:creationId xmlns:p14="http://schemas.microsoft.com/office/powerpoint/2010/main" val="3325703317"/>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5"/>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169" indent="0">
              <a:buNone/>
              <a:defRPr sz="1800">
                <a:solidFill>
                  <a:schemeClr val="tx1">
                    <a:tint val="75000"/>
                  </a:schemeClr>
                </a:solidFill>
              </a:defRPr>
            </a:lvl2pPr>
            <a:lvl3pPr marL="914337" indent="0">
              <a:buNone/>
              <a:defRPr sz="1599">
                <a:solidFill>
                  <a:schemeClr val="tx1">
                    <a:tint val="75000"/>
                  </a:schemeClr>
                </a:solidFill>
              </a:defRPr>
            </a:lvl3pPr>
            <a:lvl4pPr marL="1371505" indent="0">
              <a:buNone/>
              <a:defRPr sz="1400">
                <a:solidFill>
                  <a:schemeClr val="tx1">
                    <a:tint val="75000"/>
                  </a:schemeClr>
                </a:solidFill>
              </a:defRPr>
            </a:lvl4pPr>
            <a:lvl5pPr marL="1828673" indent="0">
              <a:buNone/>
              <a:defRPr sz="1400">
                <a:solidFill>
                  <a:schemeClr val="tx1">
                    <a:tint val="75000"/>
                  </a:schemeClr>
                </a:solidFill>
              </a:defRPr>
            </a:lvl5pPr>
            <a:lvl6pPr marL="2285842" indent="0">
              <a:buNone/>
              <a:defRPr sz="1400">
                <a:solidFill>
                  <a:schemeClr val="tx1">
                    <a:tint val="75000"/>
                  </a:schemeClr>
                </a:solidFill>
              </a:defRPr>
            </a:lvl6pPr>
            <a:lvl7pPr marL="2743010" indent="0">
              <a:buNone/>
              <a:defRPr sz="1400">
                <a:solidFill>
                  <a:schemeClr val="tx1">
                    <a:tint val="75000"/>
                  </a:schemeClr>
                </a:solidFill>
              </a:defRPr>
            </a:lvl7pPr>
            <a:lvl8pPr marL="3200178" indent="0">
              <a:buNone/>
              <a:defRPr sz="1400">
                <a:solidFill>
                  <a:schemeClr val="tx1">
                    <a:tint val="75000"/>
                  </a:schemeClr>
                </a:solidFill>
              </a:defRPr>
            </a:lvl8pPr>
            <a:lvl9pPr marL="3657346"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2A5DF18-8519-FC43-AA94-CBF4177941FF}" type="slidenum">
              <a:rPr lang="en-US" smtClean="0"/>
              <a:t>‹#›</a:t>
            </a:fld>
            <a:endParaRPr lang="en-US"/>
          </a:p>
        </p:txBody>
      </p:sp>
    </p:spTree>
    <p:extLst>
      <p:ext uri="{BB962C8B-B14F-4D97-AF65-F5344CB8AC3E}">
        <p14:creationId xmlns:p14="http://schemas.microsoft.com/office/powerpoint/2010/main" val="25323239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pic>
        <p:nvPicPr>
          <p:cNvPr id="3" name="Picture 2" descr="Screen Shot 2015-12-08 at 7.04.00 PM.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782995" y="6351904"/>
            <a:ext cx="3708983" cy="475861"/>
          </a:xfrm>
          <a:prstGeom prst="rect">
            <a:avLst/>
          </a:prstGeom>
        </p:spPr>
      </p:pic>
    </p:spTree>
    <p:extLst>
      <p:ext uri="{BB962C8B-B14F-4D97-AF65-F5344CB8AC3E}">
        <p14:creationId xmlns:p14="http://schemas.microsoft.com/office/powerpoint/2010/main" val="394992653"/>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5"/>
            <a:ext cx="4038600" cy="4525963"/>
          </a:xfrm>
        </p:spPr>
        <p:txBody>
          <a:bodyPr/>
          <a:lstStyle>
            <a:lvl1pPr>
              <a:defRPr sz="2800"/>
            </a:lvl1pPr>
            <a:lvl2pPr>
              <a:defRPr sz="2399"/>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5"/>
            <a:ext cx="4038600" cy="4525963"/>
          </a:xfrm>
        </p:spPr>
        <p:txBody>
          <a:bodyPr/>
          <a:lstStyle>
            <a:lvl1pPr>
              <a:defRPr sz="2800"/>
            </a:lvl1pPr>
            <a:lvl2pPr>
              <a:defRPr sz="2399"/>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2A5DF18-8519-FC43-AA94-CBF4177941FF}" type="slidenum">
              <a:rPr lang="en-US" smtClean="0"/>
              <a:t>‹#›</a:t>
            </a:fld>
            <a:endParaRPr lang="en-US"/>
          </a:p>
        </p:txBody>
      </p:sp>
    </p:spTree>
    <p:extLst>
      <p:ext uri="{BB962C8B-B14F-4D97-AF65-F5344CB8AC3E}">
        <p14:creationId xmlns:p14="http://schemas.microsoft.com/office/powerpoint/2010/main" val="885287543"/>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7"/>
            <a:ext cx="4040188" cy="639763"/>
          </a:xfrm>
        </p:spPr>
        <p:txBody>
          <a:bodyPr anchor="b"/>
          <a:lstStyle>
            <a:lvl1pPr marL="0" indent="0">
              <a:buNone/>
              <a:defRPr sz="2399" b="1"/>
            </a:lvl1pPr>
            <a:lvl2pPr marL="457169" indent="0">
              <a:buNone/>
              <a:defRPr sz="2000" b="1"/>
            </a:lvl2pPr>
            <a:lvl3pPr marL="914337" indent="0">
              <a:buNone/>
              <a:defRPr sz="1800" b="1"/>
            </a:lvl3pPr>
            <a:lvl4pPr marL="1371505" indent="0">
              <a:buNone/>
              <a:defRPr sz="1599" b="1"/>
            </a:lvl4pPr>
            <a:lvl5pPr marL="1828673" indent="0">
              <a:buNone/>
              <a:defRPr sz="1599" b="1"/>
            </a:lvl5pPr>
            <a:lvl6pPr marL="2285842" indent="0">
              <a:buNone/>
              <a:defRPr sz="1599" b="1"/>
            </a:lvl6pPr>
            <a:lvl7pPr marL="2743010" indent="0">
              <a:buNone/>
              <a:defRPr sz="1599" b="1"/>
            </a:lvl7pPr>
            <a:lvl8pPr marL="3200178" indent="0">
              <a:buNone/>
              <a:defRPr sz="1599" b="1"/>
            </a:lvl8pPr>
            <a:lvl9pPr marL="3657346" indent="0">
              <a:buNone/>
              <a:defRPr sz="1599" b="1"/>
            </a:lvl9pPr>
          </a:lstStyle>
          <a:p>
            <a:pPr lvl="0"/>
            <a:r>
              <a:rPr lang="en-US" smtClean="0"/>
              <a:t>Click to edit Master text styles</a:t>
            </a:r>
          </a:p>
        </p:txBody>
      </p:sp>
      <p:sp>
        <p:nvSpPr>
          <p:cNvPr id="4" name="Content Placeholder 3"/>
          <p:cNvSpPr>
            <a:spLocks noGrp="1"/>
          </p:cNvSpPr>
          <p:nvPr>
            <p:ph sz="half" idx="2"/>
          </p:nvPr>
        </p:nvSpPr>
        <p:spPr>
          <a:xfrm>
            <a:off x="457200" y="2174877"/>
            <a:ext cx="4040188" cy="3951288"/>
          </a:xfrm>
        </p:spPr>
        <p:txBody>
          <a:bodyPr/>
          <a:lstStyle>
            <a:lvl1pPr>
              <a:defRPr sz="2399"/>
            </a:lvl1pPr>
            <a:lvl2pPr>
              <a:defRPr sz="2000"/>
            </a:lvl2pPr>
            <a:lvl3pPr>
              <a:defRPr sz="1800"/>
            </a:lvl3pPr>
            <a:lvl4pPr>
              <a:defRPr sz="1599"/>
            </a:lvl4pPr>
            <a:lvl5pPr>
              <a:defRPr sz="1599"/>
            </a:lvl5pPr>
            <a:lvl6pPr>
              <a:defRPr sz="1599"/>
            </a:lvl6pPr>
            <a:lvl7pPr>
              <a:defRPr sz="1599"/>
            </a:lvl7pPr>
            <a:lvl8pPr>
              <a:defRPr sz="1599"/>
            </a:lvl8pPr>
            <a:lvl9pPr>
              <a:defRPr sz="1599"/>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33" y="1535117"/>
            <a:ext cx="4041775" cy="639763"/>
          </a:xfrm>
        </p:spPr>
        <p:txBody>
          <a:bodyPr anchor="b"/>
          <a:lstStyle>
            <a:lvl1pPr marL="0" indent="0">
              <a:buNone/>
              <a:defRPr sz="2399" b="1"/>
            </a:lvl1pPr>
            <a:lvl2pPr marL="457169" indent="0">
              <a:buNone/>
              <a:defRPr sz="2000" b="1"/>
            </a:lvl2pPr>
            <a:lvl3pPr marL="914337" indent="0">
              <a:buNone/>
              <a:defRPr sz="1800" b="1"/>
            </a:lvl3pPr>
            <a:lvl4pPr marL="1371505" indent="0">
              <a:buNone/>
              <a:defRPr sz="1599" b="1"/>
            </a:lvl4pPr>
            <a:lvl5pPr marL="1828673" indent="0">
              <a:buNone/>
              <a:defRPr sz="1599" b="1"/>
            </a:lvl5pPr>
            <a:lvl6pPr marL="2285842" indent="0">
              <a:buNone/>
              <a:defRPr sz="1599" b="1"/>
            </a:lvl6pPr>
            <a:lvl7pPr marL="2743010" indent="0">
              <a:buNone/>
              <a:defRPr sz="1599" b="1"/>
            </a:lvl7pPr>
            <a:lvl8pPr marL="3200178" indent="0">
              <a:buNone/>
              <a:defRPr sz="1599" b="1"/>
            </a:lvl8pPr>
            <a:lvl9pPr marL="3657346" indent="0">
              <a:buNone/>
              <a:defRPr sz="1599" b="1"/>
            </a:lvl9pPr>
          </a:lstStyle>
          <a:p>
            <a:pPr lvl="0"/>
            <a:r>
              <a:rPr lang="en-US" smtClean="0"/>
              <a:t>Click to edit Master text styles</a:t>
            </a:r>
          </a:p>
        </p:txBody>
      </p:sp>
      <p:sp>
        <p:nvSpPr>
          <p:cNvPr id="6" name="Content Placeholder 5"/>
          <p:cNvSpPr>
            <a:spLocks noGrp="1"/>
          </p:cNvSpPr>
          <p:nvPr>
            <p:ph sz="quarter" idx="4"/>
          </p:nvPr>
        </p:nvSpPr>
        <p:spPr>
          <a:xfrm>
            <a:off x="4645033" y="2174877"/>
            <a:ext cx="4041775" cy="3951288"/>
          </a:xfrm>
        </p:spPr>
        <p:txBody>
          <a:bodyPr/>
          <a:lstStyle>
            <a:lvl1pPr>
              <a:defRPr sz="2399"/>
            </a:lvl1pPr>
            <a:lvl2pPr>
              <a:defRPr sz="2000"/>
            </a:lvl2pPr>
            <a:lvl3pPr>
              <a:defRPr sz="1800"/>
            </a:lvl3pPr>
            <a:lvl4pPr>
              <a:defRPr sz="1599"/>
            </a:lvl4pPr>
            <a:lvl5pPr>
              <a:defRPr sz="1599"/>
            </a:lvl5pPr>
            <a:lvl6pPr>
              <a:defRPr sz="1599"/>
            </a:lvl6pPr>
            <a:lvl7pPr>
              <a:defRPr sz="1599"/>
            </a:lvl7pPr>
            <a:lvl8pPr>
              <a:defRPr sz="1599"/>
            </a:lvl8pPr>
            <a:lvl9pPr>
              <a:defRPr sz="1599"/>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2A5DF18-8519-FC43-AA94-CBF4177941FF}" type="slidenum">
              <a:rPr lang="en-US" smtClean="0"/>
              <a:t>‹#›</a:t>
            </a:fld>
            <a:endParaRPr lang="en-US"/>
          </a:p>
        </p:txBody>
      </p:sp>
    </p:spTree>
    <p:extLst>
      <p:ext uri="{BB962C8B-B14F-4D97-AF65-F5344CB8AC3E}">
        <p14:creationId xmlns:p14="http://schemas.microsoft.com/office/powerpoint/2010/main" val="3009597888"/>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200"/>
            </a:lvl1pPr>
          </a:lstStyle>
          <a:p>
            <a:r>
              <a:rPr lang="en-US" smtClean="0"/>
              <a:t>Click to edit Master title style</a:t>
            </a:r>
            <a:endParaRPr lang="en-US"/>
          </a:p>
        </p:txBody>
      </p:sp>
    </p:spTree>
    <p:extLst>
      <p:ext uri="{BB962C8B-B14F-4D97-AF65-F5344CB8AC3E}">
        <p14:creationId xmlns:p14="http://schemas.microsoft.com/office/powerpoint/2010/main" val="4169056522"/>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69505609"/>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19" y="273051"/>
            <a:ext cx="3008313" cy="1162052"/>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64"/>
            <a:ext cx="5111750" cy="5853113"/>
          </a:xfrm>
        </p:spPr>
        <p:txBody>
          <a:bodyPr/>
          <a:lstStyle>
            <a:lvl1pPr>
              <a:defRPr sz="3200"/>
            </a:lvl1pPr>
            <a:lvl2pPr>
              <a:defRPr sz="2800"/>
            </a:lvl2pPr>
            <a:lvl3pPr>
              <a:defRPr sz="2399"/>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19" y="1435110"/>
            <a:ext cx="3008313" cy="4691063"/>
          </a:xfrm>
        </p:spPr>
        <p:txBody>
          <a:bodyPr/>
          <a:lstStyle>
            <a:lvl1pPr marL="0" indent="0">
              <a:buNone/>
              <a:defRPr sz="1400"/>
            </a:lvl1pPr>
            <a:lvl2pPr marL="457169" indent="0">
              <a:buNone/>
              <a:defRPr sz="1200"/>
            </a:lvl2pPr>
            <a:lvl3pPr marL="914337" indent="0">
              <a:buNone/>
              <a:defRPr sz="1000"/>
            </a:lvl3pPr>
            <a:lvl4pPr marL="1371505" indent="0">
              <a:buNone/>
              <a:defRPr sz="900"/>
            </a:lvl4pPr>
            <a:lvl5pPr marL="1828673" indent="0">
              <a:buNone/>
              <a:defRPr sz="900"/>
            </a:lvl5pPr>
            <a:lvl6pPr marL="2285842" indent="0">
              <a:buNone/>
              <a:defRPr sz="900"/>
            </a:lvl6pPr>
            <a:lvl7pPr marL="2743010" indent="0">
              <a:buNone/>
              <a:defRPr sz="900"/>
            </a:lvl7pPr>
            <a:lvl8pPr marL="3200178" indent="0">
              <a:buNone/>
              <a:defRPr sz="900"/>
            </a:lvl8pPr>
            <a:lvl9pPr marL="3657346"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2A5DF18-8519-FC43-AA94-CBF4177941FF}" type="slidenum">
              <a:rPr lang="en-US" smtClean="0"/>
              <a:t>‹#›</a:t>
            </a:fld>
            <a:endParaRPr lang="en-US"/>
          </a:p>
        </p:txBody>
      </p:sp>
    </p:spTree>
    <p:extLst>
      <p:ext uri="{BB962C8B-B14F-4D97-AF65-F5344CB8AC3E}">
        <p14:creationId xmlns:p14="http://schemas.microsoft.com/office/powerpoint/2010/main" val="583521437"/>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5"/>
            <a:ext cx="5486400" cy="566739"/>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6"/>
            <a:ext cx="5486400" cy="4114800"/>
          </a:xfrm>
        </p:spPr>
        <p:txBody>
          <a:bodyPr/>
          <a:lstStyle>
            <a:lvl1pPr marL="0" indent="0">
              <a:buNone/>
              <a:defRPr sz="3200"/>
            </a:lvl1pPr>
            <a:lvl2pPr marL="457169" indent="0">
              <a:buNone/>
              <a:defRPr sz="2800"/>
            </a:lvl2pPr>
            <a:lvl3pPr marL="914337" indent="0">
              <a:buNone/>
              <a:defRPr sz="2399"/>
            </a:lvl3pPr>
            <a:lvl4pPr marL="1371505" indent="0">
              <a:buNone/>
              <a:defRPr sz="2000"/>
            </a:lvl4pPr>
            <a:lvl5pPr marL="1828673" indent="0">
              <a:buNone/>
              <a:defRPr sz="2000"/>
            </a:lvl5pPr>
            <a:lvl6pPr marL="2285842" indent="0">
              <a:buNone/>
              <a:defRPr sz="2000"/>
            </a:lvl6pPr>
            <a:lvl7pPr marL="2743010" indent="0">
              <a:buNone/>
              <a:defRPr sz="2000"/>
            </a:lvl7pPr>
            <a:lvl8pPr marL="3200178" indent="0">
              <a:buNone/>
              <a:defRPr sz="2000"/>
            </a:lvl8pPr>
            <a:lvl9pPr marL="3657346"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1792288" y="5367351"/>
            <a:ext cx="5486400" cy="804863"/>
          </a:xfrm>
        </p:spPr>
        <p:txBody>
          <a:bodyPr/>
          <a:lstStyle>
            <a:lvl1pPr marL="0" indent="0">
              <a:buNone/>
              <a:defRPr sz="1400"/>
            </a:lvl1pPr>
            <a:lvl2pPr marL="457169" indent="0">
              <a:buNone/>
              <a:defRPr sz="1200"/>
            </a:lvl2pPr>
            <a:lvl3pPr marL="914337" indent="0">
              <a:buNone/>
              <a:defRPr sz="1000"/>
            </a:lvl3pPr>
            <a:lvl4pPr marL="1371505" indent="0">
              <a:buNone/>
              <a:defRPr sz="900"/>
            </a:lvl4pPr>
            <a:lvl5pPr marL="1828673" indent="0">
              <a:buNone/>
              <a:defRPr sz="900"/>
            </a:lvl5pPr>
            <a:lvl6pPr marL="2285842" indent="0">
              <a:buNone/>
              <a:defRPr sz="900"/>
            </a:lvl6pPr>
            <a:lvl7pPr marL="2743010" indent="0">
              <a:buNone/>
              <a:defRPr sz="900"/>
            </a:lvl7pPr>
            <a:lvl8pPr marL="3200178" indent="0">
              <a:buNone/>
              <a:defRPr sz="900"/>
            </a:lvl8pPr>
            <a:lvl9pPr marL="3657346" indent="0">
              <a:buNone/>
              <a:defRPr sz="900"/>
            </a:lvl9pPr>
          </a:lstStyle>
          <a:p>
            <a:pPr lvl="0"/>
            <a:r>
              <a:rPr lang="en-US" smtClean="0"/>
              <a:t>Click to edit Master text styles</a:t>
            </a:r>
          </a:p>
        </p:txBody>
      </p:sp>
    </p:spTree>
    <p:extLst>
      <p:ext uri="{BB962C8B-B14F-4D97-AF65-F5344CB8AC3E}">
        <p14:creationId xmlns:p14="http://schemas.microsoft.com/office/powerpoint/2010/main" val="2078632232"/>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200409014"/>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4"/>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44"/>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468301158"/>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304800" y="2109361"/>
            <a:ext cx="6477000" cy="1470025"/>
          </a:xfrm>
        </p:spPr>
        <p:txBody>
          <a:bodyPr/>
          <a:lstStyle>
            <a:lvl1pPr algn="r">
              <a:defRPr b="0" i="0">
                <a:latin typeface="Helvetica"/>
                <a:cs typeface="Helvetica"/>
              </a:defRPr>
            </a:lvl1pPr>
          </a:lstStyle>
          <a:p>
            <a:r>
              <a:rPr lang="en-US" smtClean="0"/>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a:lstStyle>
            <a:lvl1pPr marL="0" indent="0" algn="ctr">
              <a:buNone/>
              <a:defRPr b="0" i="0">
                <a:solidFill>
                  <a:schemeClr val="tx1">
                    <a:tint val="75000"/>
                  </a:schemeClr>
                </a:solidFill>
                <a:latin typeface="Helvetica Light"/>
                <a:cs typeface="Helvetica Light"/>
              </a:defRPr>
            </a:lvl1pPr>
            <a:lvl2pPr marL="457169" indent="0" algn="ctr">
              <a:buNone/>
              <a:defRPr>
                <a:solidFill>
                  <a:schemeClr val="tx1">
                    <a:tint val="75000"/>
                  </a:schemeClr>
                </a:solidFill>
              </a:defRPr>
            </a:lvl2pPr>
            <a:lvl3pPr marL="914337" indent="0" algn="ctr">
              <a:buNone/>
              <a:defRPr>
                <a:solidFill>
                  <a:schemeClr val="tx1">
                    <a:tint val="75000"/>
                  </a:schemeClr>
                </a:solidFill>
              </a:defRPr>
            </a:lvl3pPr>
            <a:lvl4pPr marL="1371505" indent="0" algn="ctr">
              <a:buNone/>
              <a:defRPr>
                <a:solidFill>
                  <a:schemeClr val="tx1">
                    <a:tint val="75000"/>
                  </a:schemeClr>
                </a:solidFill>
              </a:defRPr>
            </a:lvl4pPr>
            <a:lvl5pPr marL="1828673" indent="0" algn="ctr">
              <a:buNone/>
              <a:defRPr>
                <a:solidFill>
                  <a:schemeClr val="tx1">
                    <a:tint val="75000"/>
                  </a:schemeClr>
                </a:solidFill>
              </a:defRPr>
            </a:lvl5pPr>
            <a:lvl6pPr marL="2285842" indent="0" algn="ctr">
              <a:buNone/>
              <a:defRPr>
                <a:solidFill>
                  <a:schemeClr val="tx1">
                    <a:tint val="75000"/>
                  </a:schemeClr>
                </a:solidFill>
              </a:defRPr>
            </a:lvl6pPr>
            <a:lvl7pPr marL="2743010" indent="0" algn="ctr">
              <a:buNone/>
              <a:defRPr>
                <a:solidFill>
                  <a:schemeClr val="tx1">
                    <a:tint val="75000"/>
                  </a:schemeClr>
                </a:solidFill>
              </a:defRPr>
            </a:lvl7pPr>
            <a:lvl8pPr marL="3200178" indent="0" algn="ctr">
              <a:buNone/>
              <a:defRPr>
                <a:solidFill>
                  <a:schemeClr val="tx1">
                    <a:tint val="75000"/>
                  </a:schemeClr>
                </a:solidFill>
              </a:defRPr>
            </a:lvl8pPr>
            <a:lvl9pPr marL="3657346"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1087058126"/>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6" name="Picture 5" descr="Screen Shot 2015-12-08 at 7.04.00 PM.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782995" y="6351628"/>
            <a:ext cx="3708983" cy="475861"/>
          </a:xfrm>
          <a:prstGeom prst="rect">
            <a:avLst/>
          </a:prstGeom>
        </p:spPr>
      </p:pic>
    </p:spTree>
    <p:extLst>
      <p:ext uri="{BB962C8B-B14F-4D97-AF65-F5344CB8AC3E}">
        <p14:creationId xmlns:p14="http://schemas.microsoft.com/office/powerpoint/2010/main" val="40509110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4" name="Picture 3" descr="Screen Shot 2015-12-08 at 7.04.00 PM.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782995" y="6382144"/>
            <a:ext cx="3708983" cy="475861"/>
          </a:xfrm>
          <a:prstGeom prst="rect">
            <a:avLst/>
          </a:prstGeom>
        </p:spPr>
      </p:pic>
    </p:spTree>
    <p:extLst>
      <p:ext uri="{BB962C8B-B14F-4D97-AF65-F5344CB8AC3E}">
        <p14:creationId xmlns:p14="http://schemas.microsoft.com/office/powerpoint/2010/main" val="2228783433"/>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5"/>
            <a:ext cx="7772400" cy="1362075"/>
          </a:xfrm>
        </p:spPr>
        <p:txBody>
          <a:bodyPr anchor="t">
            <a:normAutofit/>
          </a:bodyPr>
          <a:lstStyle>
            <a:lvl1pPr algn="l">
              <a:defRPr sz="3200" b="1" cap="all"/>
            </a:lvl1pPr>
          </a:lstStyle>
          <a:p>
            <a:r>
              <a:rPr lang="en-US" smtClean="0"/>
              <a:t>Click to edit Master title style</a:t>
            </a:r>
            <a:endParaRPr lang="en-US"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169" indent="0">
              <a:buNone/>
              <a:defRPr sz="1800">
                <a:solidFill>
                  <a:schemeClr val="tx1">
                    <a:tint val="75000"/>
                  </a:schemeClr>
                </a:solidFill>
              </a:defRPr>
            </a:lvl2pPr>
            <a:lvl3pPr marL="914337" indent="0">
              <a:buNone/>
              <a:defRPr sz="1599">
                <a:solidFill>
                  <a:schemeClr val="tx1">
                    <a:tint val="75000"/>
                  </a:schemeClr>
                </a:solidFill>
              </a:defRPr>
            </a:lvl3pPr>
            <a:lvl4pPr marL="1371505" indent="0">
              <a:buNone/>
              <a:defRPr sz="1400">
                <a:solidFill>
                  <a:schemeClr val="tx1">
                    <a:tint val="75000"/>
                  </a:schemeClr>
                </a:solidFill>
              </a:defRPr>
            </a:lvl4pPr>
            <a:lvl5pPr marL="1828673" indent="0">
              <a:buNone/>
              <a:defRPr sz="1400">
                <a:solidFill>
                  <a:schemeClr val="tx1">
                    <a:tint val="75000"/>
                  </a:schemeClr>
                </a:solidFill>
              </a:defRPr>
            </a:lvl5pPr>
            <a:lvl6pPr marL="2285842" indent="0">
              <a:buNone/>
              <a:defRPr sz="1400">
                <a:solidFill>
                  <a:schemeClr val="tx1">
                    <a:tint val="75000"/>
                  </a:schemeClr>
                </a:solidFill>
              </a:defRPr>
            </a:lvl6pPr>
            <a:lvl7pPr marL="2743010" indent="0">
              <a:buNone/>
              <a:defRPr sz="1400">
                <a:solidFill>
                  <a:schemeClr val="tx1">
                    <a:tint val="75000"/>
                  </a:schemeClr>
                </a:solidFill>
              </a:defRPr>
            </a:lvl7pPr>
            <a:lvl8pPr marL="3200178" indent="0">
              <a:buNone/>
              <a:defRPr sz="1400">
                <a:solidFill>
                  <a:schemeClr val="tx1">
                    <a:tint val="75000"/>
                  </a:schemeClr>
                </a:solidFill>
              </a:defRPr>
            </a:lvl8pPr>
            <a:lvl9pPr marL="3657346" indent="0">
              <a:buNone/>
              <a:defRPr sz="1400">
                <a:solidFill>
                  <a:schemeClr val="tx1">
                    <a:tint val="75000"/>
                  </a:schemeClr>
                </a:solidFill>
              </a:defRPr>
            </a:lvl9pPr>
          </a:lstStyle>
          <a:p>
            <a:pPr lvl="0"/>
            <a:r>
              <a:rPr lang="en-US" smtClean="0"/>
              <a:t>Click to edit Master text styles</a:t>
            </a:r>
          </a:p>
        </p:txBody>
      </p:sp>
    </p:spTree>
    <p:extLst>
      <p:ext uri="{BB962C8B-B14F-4D97-AF65-F5344CB8AC3E}">
        <p14:creationId xmlns:p14="http://schemas.microsoft.com/office/powerpoint/2010/main" val="3785388952"/>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Gill Sans  "/>
                <a:cs typeface="Gill Sans  "/>
              </a:defRPr>
            </a:lvl1pPr>
          </a:lstStyle>
          <a:p>
            <a:r>
              <a:rPr lang="en-US" smtClean="0"/>
              <a:t>Click to edit Master title style</a:t>
            </a:r>
            <a:endParaRPr lang="en-US"/>
          </a:p>
        </p:txBody>
      </p:sp>
      <p:sp>
        <p:nvSpPr>
          <p:cNvPr id="3" name="Content Placeholder 2"/>
          <p:cNvSpPr>
            <a:spLocks noGrp="1"/>
          </p:cNvSpPr>
          <p:nvPr>
            <p:ph sz="half" idx="1"/>
          </p:nvPr>
        </p:nvSpPr>
        <p:spPr>
          <a:xfrm>
            <a:off x="457200" y="1341440"/>
            <a:ext cx="4038600" cy="4525963"/>
          </a:xfrm>
        </p:spPr>
        <p:txBody>
          <a:bodyPr/>
          <a:lstStyle>
            <a:lvl1pPr>
              <a:defRPr sz="2800">
                <a:latin typeface="Gill Sans Light"/>
                <a:cs typeface="Gill Sans Light"/>
              </a:defRPr>
            </a:lvl1pPr>
            <a:lvl2pPr>
              <a:defRPr sz="2399">
                <a:latin typeface="Gill Sans Light"/>
                <a:cs typeface="Gill Sans Light"/>
              </a:defRPr>
            </a:lvl2pPr>
            <a:lvl3pPr>
              <a:defRPr sz="2000">
                <a:latin typeface="Gill Sans Light"/>
                <a:cs typeface="Gill Sans Light"/>
              </a:defRPr>
            </a:lvl3pPr>
            <a:lvl4pPr>
              <a:defRPr sz="1800">
                <a:latin typeface="Gill Sans Light"/>
                <a:cs typeface="Gill Sans Light"/>
              </a:defRPr>
            </a:lvl4pPr>
            <a:lvl5pPr>
              <a:defRPr sz="1800">
                <a:latin typeface="Gill Sans Light"/>
                <a:cs typeface="Gill Sans Light"/>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341440"/>
            <a:ext cx="4038600" cy="4525963"/>
          </a:xfrm>
        </p:spPr>
        <p:txBody>
          <a:bodyPr/>
          <a:lstStyle>
            <a:lvl1pPr>
              <a:defRPr sz="2800">
                <a:latin typeface="Gill Sans Light"/>
                <a:cs typeface="Gill Sans Light"/>
              </a:defRPr>
            </a:lvl1pPr>
            <a:lvl2pPr>
              <a:defRPr sz="2399">
                <a:latin typeface="Gill Sans Light"/>
                <a:cs typeface="Gill Sans Light"/>
              </a:defRPr>
            </a:lvl2pPr>
            <a:lvl3pPr>
              <a:defRPr sz="2000">
                <a:latin typeface="Gill Sans Light"/>
                <a:cs typeface="Gill Sans Light"/>
              </a:defRPr>
            </a:lvl3pPr>
            <a:lvl4pPr>
              <a:defRPr sz="1800">
                <a:latin typeface="Gill Sans Light"/>
                <a:cs typeface="Gill Sans Light"/>
              </a:defRPr>
            </a:lvl4pPr>
            <a:lvl5pPr>
              <a:defRPr sz="1800">
                <a:latin typeface="Gill Sans Light"/>
                <a:cs typeface="Gill Sans Light"/>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472722005"/>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3621832657"/>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itleOnly" preserve="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pic>
        <p:nvPicPr>
          <p:cNvPr id="3" name="Picture 2" descr="Screen Shot 2015-12-08 at 7.04.00 PM.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782995" y="6351904"/>
            <a:ext cx="3708983" cy="475861"/>
          </a:xfrm>
          <a:prstGeom prst="rect">
            <a:avLst/>
          </a:prstGeom>
        </p:spPr>
      </p:pic>
    </p:spTree>
    <p:extLst>
      <p:ext uri="{BB962C8B-B14F-4D97-AF65-F5344CB8AC3E}">
        <p14:creationId xmlns:p14="http://schemas.microsoft.com/office/powerpoint/2010/main" val="394992653"/>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67264490"/>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200" b="0" i="0">
                <a:latin typeface="Helvetica"/>
                <a:cs typeface="Helvetica"/>
              </a:defRPr>
            </a:lvl1pPr>
          </a:lstStyle>
          <a:p>
            <a:r>
              <a:rPr lang="en-US" smtClean="0"/>
              <a:t>Click to edit Master title style</a:t>
            </a:r>
            <a:endParaRPr lang="en-US" dirty="0"/>
          </a:p>
        </p:txBody>
      </p:sp>
    </p:spTree>
    <p:extLst>
      <p:ext uri="{BB962C8B-B14F-4D97-AF65-F5344CB8AC3E}">
        <p14:creationId xmlns:p14="http://schemas.microsoft.com/office/powerpoint/2010/main" val="4169056522"/>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40"/>
            <a:ext cx="8229600" cy="1143000"/>
          </a:xfrm>
        </p:spPr>
        <p:txBody>
          <a:bodyPr/>
          <a:lstStyle>
            <a:lvl1pPr>
              <a:defRPr b="0" i="0">
                <a:latin typeface="Helvetica"/>
                <a:cs typeface="Helvetica"/>
              </a:defRPr>
            </a:lvl1pPr>
          </a:lstStyle>
          <a:p>
            <a:r>
              <a:rPr lang="en-US" smtClean="0"/>
              <a:t>Click to edit Master title style</a:t>
            </a:r>
            <a:endParaRPr lang="en-US" dirty="0"/>
          </a:p>
        </p:txBody>
      </p:sp>
    </p:spTree>
    <p:extLst>
      <p:ext uri="{BB962C8B-B14F-4D97-AF65-F5344CB8AC3E}">
        <p14:creationId xmlns:p14="http://schemas.microsoft.com/office/powerpoint/2010/main" val="1769505609"/>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pic>
        <p:nvPicPr>
          <p:cNvPr id="2" name="Picture 1" descr="Biocomplexity-PP-SectionTitle10-SDAL-BKGD-Light_2015-11.jp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1" y="0"/>
            <a:ext cx="9119681" cy="6858000"/>
          </a:xfrm>
          <a:prstGeom prst="rect">
            <a:avLst/>
          </a:prstGeom>
        </p:spPr>
      </p:pic>
      <p:sp>
        <p:nvSpPr>
          <p:cNvPr id="3" name="Title 1"/>
          <p:cNvSpPr>
            <a:spLocks noGrp="1"/>
          </p:cNvSpPr>
          <p:nvPr>
            <p:ph type="title"/>
          </p:nvPr>
        </p:nvSpPr>
        <p:spPr>
          <a:xfrm>
            <a:off x="457200" y="274640"/>
            <a:ext cx="8229600" cy="1143000"/>
          </a:xfrm>
        </p:spPr>
        <p:txBody>
          <a:bodyPr/>
          <a:lstStyle>
            <a:lvl1pPr>
              <a:defRPr b="0" i="0">
                <a:latin typeface="Helvetica"/>
                <a:cs typeface="Helvetica"/>
              </a:defRPr>
            </a:lvl1pPr>
          </a:lstStyle>
          <a:p>
            <a:r>
              <a:rPr lang="en-US" smtClean="0"/>
              <a:t>Click to edit Master title style</a:t>
            </a:r>
            <a:endParaRPr lang="en-US" dirty="0"/>
          </a:p>
        </p:txBody>
      </p:sp>
    </p:spTree>
    <p:extLst>
      <p:ext uri="{BB962C8B-B14F-4D97-AF65-F5344CB8AC3E}">
        <p14:creationId xmlns:p14="http://schemas.microsoft.com/office/powerpoint/2010/main" val="2523194351"/>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pic>
        <p:nvPicPr>
          <p:cNvPr id="2" name="Picture 1" descr="Biocomplexity-PP-SectionTitle10-SDAL-BKGD-Light_2015-11.jp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1" y="0"/>
            <a:ext cx="9119681" cy="6858000"/>
          </a:xfrm>
          <a:prstGeom prst="rect">
            <a:avLst/>
          </a:prstGeom>
        </p:spPr>
      </p:pic>
    </p:spTree>
    <p:extLst>
      <p:ext uri="{BB962C8B-B14F-4D97-AF65-F5344CB8AC3E}">
        <p14:creationId xmlns:p14="http://schemas.microsoft.com/office/powerpoint/2010/main" val="3544206644"/>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pic>
        <p:nvPicPr>
          <p:cNvPr id="4" name="Picture 3" descr="Biocomplexity-PP-SectionTitle5-SDAL-BKGD-Light_2015-11.jp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1" y="0"/>
            <a:ext cx="9119681" cy="6858000"/>
          </a:xfrm>
          <a:prstGeom prst="rect">
            <a:avLst/>
          </a:prstGeom>
        </p:spPr>
      </p:pic>
      <p:sp>
        <p:nvSpPr>
          <p:cNvPr id="5" name="Title 1"/>
          <p:cNvSpPr>
            <a:spLocks noGrp="1"/>
          </p:cNvSpPr>
          <p:nvPr>
            <p:ph type="ctrTitle"/>
          </p:nvPr>
        </p:nvSpPr>
        <p:spPr>
          <a:xfrm>
            <a:off x="304800" y="2130449"/>
            <a:ext cx="7772400" cy="1470025"/>
          </a:xfrm>
        </p:spPr>
        <p:txBody>
          <a:bodyPr/>
          <a:lstStyle>
            <a:lvl1pPr algn="ctr">
              <a:defRPr b="0" i="0">
                <a:latin typeface="Helvetica"/>
                <a:cs typeface="Helvetica"/>
              </a:defRPr>
            </a:lvl1pPr>
          </a:lstStyle>
          <a:p>
            <a:r>
              <a:rPr lang="en-US" smtClean="0"/>
              <a:t>Click to edit Master title style</a:t>
            </a:r>
            <a:endParaRPr lang="en-US" dirty="0"/>
          </a:p>
        </p:txBody>
      </p:sp>
    </p:spTree>
    <p:extLst>
      <p:ext uri="{BB962C8B-B14F-4D97-AF65-F5344CB8AC3E}">
        <p14:creationId xmlns:p14="http://schemas.microsoft.com/office/powerpoint/2010/main" val="35442066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67264490"/>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4_Blank">
    <p:spTree>
      <p:nvGrpSpPr>
        <p:cNvPr id="1" name=""/>
        <p:cNvGrpSpPr/>
        <p:nvPr/>
      </p:nvGrpSpPr>
      <p:grpSpPr>
        <a:xfrm>
          <a:off x="0" y="0"/>
          <a:ext cx="0" cy="0"/>
          <a:chOff x="0" y="0"/>
          <a:chExt cx="0" cy="0"/>
        </a:xfrm>
      </p:grpSpPr>
      <p:pic>
        <p:nvPicPr>
          <p:cNvPr id="3" name="Picture 2" descr="Biocomplexity-PP-SectionTitle2-SDAL-BKGD-Light_2015-11.jp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1" y="0"/>
            <a:ext cx="9119681" cy="6858000"/>
          </a:xfrm>
          <a:prstGeom prst="rect">
            <a:avLst/>
          </a:prstGeom>
        </p:spPr>
      </p:pic>
    </p:spTree>
    <p:extLst>
      <p:ext uri="{BB962C8B-B14F-4D97-AF65-F5344CB8AC3E}">
        <p14:creationId xmlns:p14="http://schemas.microsoft.com/office/powerpoint/2010/main" val="4150195572"/>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639598" y="1066620"/>
            <a:ext cx="7886700" cy="5308421"/>
          </a:xfrm>
          <a:prstGeom prst="rect">
            <a:avLst/>
          </a:prstGeo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itle Placeholder 1"/>
          <p:cNvSpPr>
            <a:spLocks noGrp="1"/>
          </p:cNvSpPr>
          <p:nvPr>
            <p:ph type="title" hasCustomPrompt="1"/>
          </p:nvPr>
        </p:nvSpPr>
        <p:spPr>
          <a:xfrm>
            <a:off x="1" y="109507"/>
            <a:ext cx="9144000" cy="850351"/>
          </a:xfrm>
          <a:prstGeom prst="rect">
            <a:avLst/>
          </a:prstGeom>
        </p:spPr>
        <p:txBody>
          <a:bodyPr vert="horz" lIns="91440" tIns="45720" rIns="91440" bIns="45720" rtlCol="0" anchor="ctr">
            <a:noAutofit/>
          </a:bodyPr>
          <a:lstStyle>
            <a:lvl1pPr>
              <a:defRPr sz="3200" baseline="0">
                <a:solidFill>
                  <a:schemeClr val="tx1"/>
                </a:solidFill>
              </a:defRPr>
            </a:lvl1pPr>
          </a:lstStyle>
          <a:p>
            <a:r>
              <a:rPr lang="en-US" dirty="0" smtClean="0"/>
              <a:t>Your title goes here</a:t>
            </a:r>
            <a:endParaRPr lang="en-US" dirty="0"/>
          </a:p>
        </p:txBody>
      </p:sp>
      <p:sp>
        <p:nvSpPr>
          <p:cNvPr id="2" name="Slide Number Placeholder 1"/>
          <p:cNvSpPr>
            <a:spLocks noGrp="1"/>
          </p:cNvSpPr>
          <p:nvPr>
            <p:ph type="sldNum" sz="quarter" idx="10"/>
          </p:nvPr>
        </p:nvSpPr>
        <p:spPr/>
        <p:txBody>
          <a:bodyPr/>
          <a:lstStyle/>
          <a:p>
            <a:fld id="{7CF08FA9-8CC2-A24D-B7A0-2B50E3891449}" type="slidenum">
              <a:rPr lang="en-US" smtClean="0"/>
              <a:t>‹#›</a:t>
            </a:fld>
            <a:endParaRPr lang="en-US"/>
          </a:p>
        </p:txBody>
      </p:sp>
    </p:spTree>
    <p:extLst>
      <p:ext uri="{BB962C8B-B14F-4D97-AF65-F5344CB8AC3E}">
        <p14:creationId xmlns:p14="http://schemas.microsoft.com/office/powerpoint/2010/main" val="2941075624"/>
      </p:ext>
    </p:extLst>
  </p:cSld>
  <p:clrMapOvr>
    <a:masterClrMapping/>
  </p:clrMapOvr>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892834" y="1479945"/>
            <a:ext cx="6858000" cy="1655763"/>
          </a:xfrm>
          <a:prstGeom prst="rect">
            <a:avLst/>
          </a:prstGeom>
        </p:spPr>
        <p:txBody>
          <a:bodyPr/>
          <a:lstStyle>
            <a:lvl1pPr marL="0" indent="0" algn="ctr">
              <a:buNone/>
              <a:defRPr sz="2399"/>
            </a:lvl1pPr>
            <a:lvl2pPr marL="457169" indent="0" algn="ctr">
              <a:buNone/>
              <a:defRPr sz="2000"/>
            </a:lvl2pPr>
            <a:lvl3pPr marL="914337" indent="0" algn="ctr">
              <a:buNone/>
              <a:defRPr sz="1800"/>
            </a:lvl3pPr>
            <a:lvl4pPr marL="1371505" indent="0" algn="ctr">
              <a:buNone/>
              <a:defRPr sz="1599"/>
            </a:lvl4pPr>
            <a:lvl5pPr marL="1828673" indent="0" algn="ctr">
              <a:buNone/>
              <a:defRPr sz="1599"/>
            </a:lvl5pPr>
            <a:lvl6pPr marL="2285842" indent="0" algn="ctr">
              <a:buNone/>
              <a:defRPr sz="1599"/>
            </a:lvl6pPr>
            <a:lvl7pPr marL="2743010" indent="0" algn="ctr">
              <a:buNone/>
              <a:defRPr sz="1599"/>
            </a:lvl7pPr>
            <a:lvl8pPr marL="3200178" indent="0" algn="ctr">
              <a:buNone/>
              <a:defRPr sz="1599"/>
            </a:lvl8pPr>
            <a:lvl9pPr marL="3657346" indent="0" algn="ctr">
              <a:buNone/>
              <a:defRPr sz="1599"/>
            </a:lvl9pPr>
          </a:lstStyle>
          <a:p>
            <a:r>
              <a:rPr lang="en-US" smtClean="0"/>
              <a:t>Click to edit Master subtitle style</a:t>
            </a:r>
            <a:endParaRPr lang="en-US" dirty="0"/>
          </a:p>
        </p:txBody>
      </p:sp>
      <p:sp>
        <p:nvSpPr>
          <p:cNvPr id="2" name="Slide Number Placeholder 1"/>
          <p:cNvSpPr>
            <a:spLocks noGrp="1"/>
          </p:cNvSpPr>
          <p:nvPr>
            <p:ph type="sldNum" sz="quarter" idx="10"/>
          </p:nvPr>
        </p:nvSpPr>
        <p:spPr/>
        <p:txBody>
          <a:bodyPr/>
          <a:lstStyle/>
          <a:p>
            <a:fld id="{7CF08FA9-8CC2-A24D-B7A0-2B50E3891449}" type="slidenum">
              <a:rPr lang="en-US" smtClean="0"/>
              <a:t>‹#›</a:t>
            </a:fld>
            <a:endParaRPr lang="en-US" dirty="0"/>
          </a:p>
        </p:txBody>
      </p:sp>
      <p:sp>
        <p:nvSpPr>
          <p:cNvPr id="5" name="Title Placeholder 1"/>
          <p:cNvSpPr>
            <a:spLocks noGrp="1"/>
          </p:cNvSpPr>
          <p:nvPr>
            <p:ph type="title" hasCustomPrompt="1"/>
          </p:nvPr>
        </p:nvSpPr>
        <p:spPr>
          <a:xfrm>
            <a:off x="1" y="109507"/>
            <a:ext cx="9144000" cy="850351"/>
          </a:xfrm>
          <a:prstGeom prst="rect">
            <a:avLst/>
          </a:prstGeom>
        </p:spPr>
        <p:txBody>
          <a:bodyPr vert="horz" lIns="91440" tIns="45720" rIns="91440" bIns="45720" rtlCol="0" anchor="ctr">
            <a:noAutofit/>
          </a:bodyPr>
          <a:lstStyle>
            <a:lvl1pPr>
              <a:defRPr sz="3200" baseline="0">
                <a:solidFill>
                  <a:schemeClr val="tx1"/>
                </a:solidFill>
              </a:defRPr>
            </a:lvl1pPr>
          </a:lstStyle>
          <a:p>
            <a:r>
              <a:rPr lang="en-US" dirty="0" smtClean="0"/>
              <a:t>Your title goes here</a:t>
            </a:r>
            <a:endParaRPr lang="en-US" dirty="0"/>
          </a:p>
        </p:txBody>
      </p:sp>
    </p:spTree>
    <p:extLst>
      <p:ext uri="{BB962C8B-B14F-4D97-AF65-F5344CB8AC3E}">
        <p14:creationId xmlns:p14="http://schemas.microsoft.com/office/powerpoint/2010/main" val="1637755433"/>
      </p:ext>
    </p:extLst>
  </p:cSld>
  <p:clrMapOvr>
    <a:masterClrMapping/>
  </p:clrMapOvr>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userDrawn="1">
  <p:cSld name="4_Picture with Caption">
    <p:spTree>
      <p:nvGrpSpPr>
        <p:cNvPr id="1" name=""/>
        <p:cNvGrpSpPr/>
        <p:nvPr/>
      </p:nvGrpSpPr>
      <p:grpSpPr>
        <a:xfrm>
          <a:off x="0" y="0"/>
          <a:ext cx="0" cy="0"/>
          <a:chOff x="0" y="0"/>
          <a:chExt cx="0" cy="0"/>
        </a:xfrm>
      </p:grpSpPr>
      <p:pic>
        <p:nvPicPr>
          <p:cNvPr id="2" name="Picture 1" descr="Screen Shot 2015-12-08 at 7.04.00 PM.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782995" y="6365040"/>
            <a:ext cx="3708983" cy="475861"/>
          </a:xfrm>
          <a:prstGeom prst="rect">
            <a:avLst/>
          </a:prstGeom>
        </p:spPr>
      </p:pic>
      <p:sp>
        <p:nvSpPr>
          <p:cNvPr id="3" name="Title 1"/>
          <p:cNvSpPr>
            <a:spLocks noGrp="1"/>
          </p:cNvSpPr>
          <p:nvPr>
            <p:ph type="title"/>
          </p:nvPr>
        </p:nvSpPr>
        <p:spPr>
          <a:xfrm>
            <a:off x="457200" y="274640"/>
            <a:ext cx="8229600" cy="1143000"/>
          </a:xfrm>
        </p:spPr>
        <p:txBody>
          <a:bodyPr/>
          <a:lstStyle/>
          <a:p>
            <a:r>
              <a:rPr lang="en-US" smtClean="0"/>
              <a:t>Click to edit Master title style</a:t>
            </a:r>
            <a:endParaRPr lang="en-US"/>
          </a:p>
        </p:txBody>
      </p:sp>
    </p:spTree>
    <p:extLst>
      <p:ext uri="{BB962C8B-B14F-4D97-AF65-F5344CB8AC3E}">
        <p14:creationId xmlns:p14="http://schemas.microsoft.com/office/powerpoint/2010/main" val="2819944859"/>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userDrawn="1">
  <p:cSld name="1_Picture with Caption">
    <p:spTree>
      <p:nvGrpSpPr>
        <p:cNvPr id="1" name=""/>
        <p:cNvGrpSpPr/>
        <p:nvPr/>
      </p:nvGrpSpPr>
      <p:grpSpPr>
        <a:xfrm>
          <a:off x="0" y="0"/>
          <a:ext cx="0" cy="0"/>
          <a:chOff x="0" y="0"/>
          <a:chExt cx="0" cy="0"/>
        </a:xfrm>
      </p:grpSpPr>
      <p:pic>
        <p:nvPicPr>
          <p:cNvPr id="2" name="Picture 1" descr="Screen Shot 2015-12-08 at 7.04.00 PM.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782995" y="6365040"/>
            <a:ext cx="3708983" cy="475861"/>
          </a:xfrm>
          <a:prstGeom prst="rect">
            <a:avLst/>
          </a:prstGeom>
        </p:spPr>
      </p:pic>
      <p:sp>
        <p:nvSpPr>
          <p:cNvPr id="3" name="Title 1"/>
          <p:cNvSpPr>
            <a:spLocks noGrp="1"/>
          </p:cNvSpPr>
          <p:nvPr>
            <p:ph type="title"/>
          </p:nvPr>
        </p:nvSpPr>
        <p:spPr>
          <a:xfrm>
            <a:off x="457200" y="274640"/>
            <a:ext cx="8229600" cy="1143000"/>
          </a:xfrm>
        </p:spPr>
        <p:txBody>
          <a:bodyPr/>
          <a:lstStyle/>
          <a:p>
            <a:r>
              <a:rPr lang="en-US" smtClean="0"/>
              <a:t>Click to edit Master title style</a:t>
            </a:r>
            <a:endParaRPr lang="en-US"/>
          </a:p>
        </p:txBody>
      </p:sp>
    </p:spTree>
    <p:extLst>
      <p:ext uri="{BB962C8B-B14F-4D97-AF65-F5344CB8AC3E}">
        <p14:creationId xmlns:p14="http://schemas.microsoft.com/office/powerpoint/2010/main" val="1173744027"/>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userDrawn="1">
  <p:cSld name="8_Picture with Caption">
    <p:spTree>
      <p:nvGrpSpPr>
        <p:cNvPr id="1" name=""/>
        <p:cNvGrpSpPr/>
        <p:nvPr/>
      </p:nvGrpSpPr>
      <p:grpSpPr>
        <a:xfrm>
          <a:off x="0" y="0"/>
          <a:ext cx="0" cy="0"/>
          <a:chOff x="0" y="0"/>
          <a:chExt cx="0" cy="0"/>
        </a:xfrm>
      </p:grpSpPr>
      <p:pic>
        <p:nvPicPr>
          <p:cNvPr id="2" name="Picture 1" descr="Screen Shot 2015-12-08 at 7.04.00 PM.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782995" y="6365040"/>
            <a:ext cx="3708983" cy="475861"/>
          </a:xfrm>
          <a:prstGeom prst="rect">
            <a:avLst/>
          </a:prstGeom>
        </p:spPr>
      </p:pic>
      <p:sp>
        <p:nvSpPr>
          <p:cNvPr id="3" name="Title 1"/>
          <p:cNvSpPr>
            <a:spLocks noGrp="1"/>
          </p:cNvSpPr>
          <p:nvPr>
            <p:ph type="title"/>
          </p:nvPr>
        </p:nvSpPr>
        <p:spPr>
          <a:xfrm>
            <a:off x="457200" y="274640"/>
            <a:ext cx="8229600" cy="1143000"/>
          </a:xfrm>
        </p:spPr>
        <p:txBody>
          <a:bodyPr/>
          <a:lstStyle/>
          <a:p>
            <a:r>
              <a:rPr lang="en-US" smtClean="0"/>
              <a:t>Click to edit Master title style</a:t>
            </a:r>
            <a:endParaRPr lang="en-US"/>
          </a:p>
        </p:txBody>
      </p:sp>
    </p:spTree>
    <p:extLst>
      <p:ext uri="{BB962C8B-B14F-4D97-AF65-F5344CB8AC3E}">
        <p14:creationId xmlns:p14="http://schemas.microsoft.com/office/powerpoint/2010/main" val="2335642642"/>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userDrawn="1">
  <p:cSld name="3_Picture with Caption">
    <p:spTree>
      <p:nvGrpSpPr>
        <p:cNvPr id="1" name=""/>
        <p:cNvGrpSpPr/>
        <p:nvPr/>
      </p:nvGrpSpPr>
      <p:grpSpPr>
        <a:xfrm>
          <a:off x="0" y="0"/>
          <a:ext cx="0" cy="0"/>
          <a:chOff x="0" y="0"/>
          <a:chExt cx="0" cy="0"/>
        </a:xfrm>
      </p:grpSpPr>
      <p:pic>
        <p:nvPicPr>
          <p:cNvPr id="2" name="Picture 1" descr="Screen Shot 2015-12-08 at 7.04.00 PM.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782995" y="6365040"/>
            <a:ext cx="3708983" cy="475861"/>
          </a:xfrm>
          <a:prstGeom prst="rect">
            <a:avLst/>
          </a:prstGeom>
        </p:spPr>
      </p:pic>
      <p:sp>
        <p:nvSpPr>
          <p:cNvPr id="3" name="Title 1"/>
          <p:cNvSpPr>
            <a:spLocks noGrp="1"/>
          </p:cNvSpPr>
          <p:nvPr>
            <p:ph type="title"/>
          </p:nvPr>
        </p:nvSpPr>
        <p:spPr>
          <a:xfrm>
            <a:off x="457200" y="274640"/>
            <a:ext cx="8229600" cy="1143000"/>
          </a:xfrm>
        </p:spPr>
        <p:txBody>
          <a:bodyPr/>
          <a:lstStyle/>
          <a:p>
            <a:r>
              <a:rPr lang="en-US" smtClean="0"/>
              <a:t>Click to edit Master title style</a:t>
            </a:r>
            <a:endParaRPr lang="en-US"/>
          </a:p>
        </p:txBody>
      </p:sp>
    </p:spTree>
    <p:extLst>
      <p:ext uri="{BB962C8B-B14F-4D97-AF65-F5344CB8AC3E}">
        <p14:creationId xmlns:p14="http://schemas.microsoft.com/office/powerpoint/2010/main" val="2434409444"/>
      </p:ext>
    </p:extLst>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image" Target="../media/image2.jp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theme" Target="../theme/theme1.xml"/><Relationship Id="rId19" Type="http://schemas.openxmlformats.org/officeDocument/2006/relationships/image" Target="../media/image1.jp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20.xml"/><Relationship Id="rId4" Type="http://schemas.openxmlformats.org/officeDocument/2006/relationships/slideLayout" Target="../slideLayouts/slideLayout21.xml"/><Relationship Id="rId5" Type="http://schemas.openxmlformats.org/officeDocument/2006/relationships/slideLayout" Target="../slideLayouts/slideLayout22.xml"/><Relationship Id="rId6" Type="http://schemas.openxmlformats.org/officeDocument/2006/relationships/slideLayout" Target="../slideLayouts/slideLayout23.xml"/><Relationship Id="rId7" Type="http://schemas.openxmlformats.org/officeDocument/2006/relationships/slideLayout" Target="../slideLayouts/slideLayout24.xml"/><Relationship Id="rId8" Type="http://schemas.openxmlformats.org/officeDocument/2006/relationships/theme" Target="../theme/theme2.xml"/><Relationship Id="rId9" Type="http://schemas.openxmlformats.org/officeDocument/2006/relationships/image" Target="../media/image6.emf"/><Relationship Id="rId1" Type="http://schemas.openxmlformats.org/officeDocument/2006/relationships/slideLayout" Target="../slideLayouts/slideLayout18.xml"/><Relationship Id="rId2"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5.xml"/><Relationship Id="rId12" Type="http://schemas.openxmlformats.org/officeDocument/2006/relationships/theme" Target="../theme/theme3.xml"/><Relationship Id="rId1" Type="http://schemas.openxmlformats.org/officeDocument/2006/relationships/slideLayout" Target="../slideLayouts/slideLayout25.xml"/><Relationship Id="rId2" Type="http://schemas.openxmlformats.org/officeDocument/2006/relationships/slideLayout" Target="../slideLayouts/slideLayout26.xml"/><Relationship Id="rId3" Type="http://schemas.openxmlformats.org/officeDocument/2006/relationships/slideLayout" Target="../slideLayouts/slideLayout27.xml"/><Relationship Id="rId4" Type="http://schemas.openxmlformats.org/officeDocument/2006/relationships/slideLayout" Target="../slideLayouts/slideLayout28.xml"/><Relationship Id="rId5" Type="http://schemas.openxmlformats.org/officeDocument/2006/relationships/slideLayout" Target="../slideLayouts/slideLayout29.xml"/><Relationship Id="rId6" Type="http://schemas.openxmlformats.org/officeDocument/2006/relationships/slideLayout" Target="../slideLayouts/slideLayout30.xml"/><Relationship Id="rId7" Type="http://schemas.openxmlformats.org/officeDocument/2006/relationships/slideLayout" Target="../slideLayouts/slideLayout31.xml"/><Relationship Id="rId8" Type="http://schemas.openxmlformats.org/officeDocument/2006/relationships/slideLayout" Target="../slideLayouts/slideLayout32.xml"/><Relationship Id="rId9" Type="http://schemas.openxmlformats.org/officeDocument/2006/relationships/slideLayout" Target="../slideLayouts/slideLayout33.xml"/><Relationship Id="rId10" Type="http://schemas.openxmlformats.org/officeDocument/2006/relationships/slideLayout" Target="../slideLayouts/slideLayout34.xml"/></Relationships>
</file>

<file path=ppt/slideMasters/_rels/slideMaster4.xml.rels><?xml version="1.0" encoding="UTF-8" standalone="yes"?>
<Relationships xmlns="http://schemas.openxmlformats.org/package/2006/relationships"><Relationship Id="rId9" Type="http://schemas.openxmlformats.org/officeDocument/2006/relationships/slideLayout" Target="../slideLayouts/slideLayout44.xml"/><Relationship Id="rId20" Type="http://schemas.openxmlformats.org/officeDocument/2006/relationships/slideLayout" Target="../slideLayouts/slideLayout55.xml"/><Relationship Id="rId21" Type="http://schemas.openxmlformats.org/officeDocument/2006/relationships/slideLayout" Target="../slideLayouts/slideLayout56.xml"/><Relationship Id="rId22" Type="http://schemas.openxmlformats.org/officeDocument/2006/relationships/slideLayout" Target="../slideLayouts/slideLayout57.xml"/><Relationship Id="rId23" Type="http://schemas.openxmlformats.org/officeDocument/2006/relationships/slideLayout" Target="../slideLayouts/slideLayout58.xml"/><Relationship Id="rId24" Type="http://schemas.openxmlformats.org/officeDocument/2006/relationships/slideLayout" Target="../slideLayouts/slideLayout59.xml"/><Relationship Id="rId25" Type="http://schemas.openxmlformats.org/officeDocument/2006/relationships/theme" Target="../theme/theme4.xml"/><Relationship Id="rId26" Type="http://schemas.openxmlformats.org/officeDocument/2006/relationships/image" Target="../media/image1.jpg"/><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slideLayout" Target="../slideLayouts/slideLayout47.xml"/><Relationship Id="rId13" Type="http://schemas.openxmlformats.org/officeDocument/2006/relationships/slideLayout" Target="../slideLayouts/slideLayout48.xml"/><Relationship Id="rId14" Type="http://schemas.openxmlformats.org/officeDocument/2006/relationships/slideLayout" Target="../slideLayouts/slideLayout49.xml"/><Relationship Id="rId15" Type="http://schemas.openxmlformats.org/officeDocument/2006/relationships/slideLayout" Target="../slideLayouts/slideLayout50.xml"/><Relationship Id="rId16" Type="http://schemas.openxmlformats.org/officeDocument/2006/relationships/slideLayout" Target="../slideLayouts/slideLayout51.xml"/><Relationship Id="rId17" Type="http://schemas.openxmlformats.org/officeDocument/2006/relationships/slideLayout" Target="../slideLayouts/slideLayout52.xml"/><Relationship Id="rId18" Type="http://schemas.openxmlformats.org/officeDocument/2006/relationships/slideLayout" Target="../slideLayouts/slideLayout53.xml"/><Relationship Id="rId19" Type="http://schemas.openxmlformats.org/officeDocument/2006/relationships/slideLayout" Target="../slideLayouts/slideLayout54.xml"/><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theme" Target="../theme/theme5.xml"/><Relationship Id="rId9" Type="http://schemas.openxmlformats.org/officeDocument/2006/relationships/image" Target="../media/image6.emf"/><Relationship Id="rId1" Type="http://schemas.openxmlformats.org/officeDocument/2006/relationships/slideLayout" Target="../slideLayouts/slideLayout60.xml"/><Relationship Id="rId2" Type="http://schemas.openxmlformats.org/officeDocument/2006/relationships/slideLayout" Target="../slideLayouts/slideLayout61.xml"/></Relationships>
</file>

<file path=ppt/slideMasters/_rels/slideMaster6.xml.rels><?xml version="1.0" encoding="UTF-8" standalone="yes"?>
<Relationships xmlns="http://schemas.openxmlformats.org/package/2006/relationships"><Relationship Id="rId11" Type="http://schemas.openxmlformats.org/officeDocument/2006/relationships/slideLayout" Target="../slideLayouts/slideLayout77.xml"/><Relationship Id="rId12" Type="http://schemas.openxmlformats.org/officeDocument/2006/relationships/theme" Target="../theme/theme6.xml"/><Relationship Id="rId1" Type="http://schemas.openxmlformats.org/officeDocument/2006/relationships/slideLayout" Target="../slideLayouts/slideLayout67.xml"/><Relationship Id="rId2" Type="http://schemas.openxmlformats.org/officeDocument/2006/relationships/slideLayout" Target="../slideLayouts/slideLayout68.xml"/><Relationship Id="rId3" Type="http://schemas.openxmlformats.org/officeDocument/2006/relationships/slideLayout" Target="../slideLayouts/slideLayout69.xml"/><Relationship Id="rId4" Type="http://schemas.openxmlformats.org/officeDocument/2006/relationships/slideLayout" Target="../slideLayouts/slideLayout70.xml"/><Relationship Id="rId5" Type="http://schemas.openxmlformats.org/officeDocument/2006/relationships/slideLayout" Target="../slideLayouts/slideLayout71.xml"/><Relationship Id="rId6" Type="http://schemas.openxmlformats.org/officeDocument/2006/relationships/slideLayout" Target="../slideLayouts/slideLayout72.xml"/><Relationship Id="rId7" Type="http://schemas.openxmlformats.org/officeDocument/2006/relationships/slideLayout" Target="../slideLayouts/slideLayout73.xml"/><Relationship Id="rId8" Type="http://schemas.openxmlformats.org/officeDocument/2006/relationships/slideLayout" Target="../slideLayouts/slideLayout74.xml"/><Relationship Id="rId9" Type="http://schemas.openxmlformats.org/officeDocument/2006/relationships/slideLayout" Target="../slideLayouts/slideLayout75.xml"/><Relationship Id="rId10" Type="http://schemas.openxmlformats.org/officeDocument/2006/relationships/slideLayout" Target="../slideLayouts/slideLayout76.xml"/></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80.xml"/><Relationship Id="rId4" Type="http://schemas.openxmlformats.org/officeDocument/2006/relationships/slideLayout" Target="../slideLayouts/slideLayout81.xml"/><Relationship Id="rId5" Type="http://schemas.openxmlformats.org/officeDocument/2006/relationships/slideLayout" Target="../slideLayouts/slideLayout82.xml"/><Relationship Id="rId6" Type="http://schemas.openxmlformats.org/officeDocument/2006/relationships/slideLayout" Target="../slideLayouts/slideLayout83.xml"/><Relationship Id="rId7" Type="http://schemas.openxmlformats.org/officeDocument/2006/relationships/slideLayout" Target="../slideLayouts/slideLayout84.xml"/><Relationship Id="rId8" Type="http://schemas.openxmlformats.org/officeDocument/2006/relationships/theme" Target="../theme/theme7.xml"/><Relationship Id="rId9" Type="http://schemas.openxmlformats.org/officeDocument/2006/relationships/image" Target="../media/image1.jpg"/><Relationship Id="rId10" Type="http://schemas.openxmlformats.org/officeDocument/2006/relationships/image" Target="../media/image4.png"/><Relationship Id="rId1" Type="http://schemas.openxmlformats.org/officeDocument/2006/relationships/slideLayout" Target="../slideLayouts/slideLayout78.xml"/><Relationship Id="rId2" Type="http://schemas.openxmlformats.org/officeDocument/2006/relationships/slideLayout" Target="../slideLayouts/slideLayout79.xml"/></Relationships>
</file>

<file path=ppt/slideMasters/_rels/slideMaster8.xml.rels><?xml version="1.0" encoding="UTF-8" standalone="yes"?>
<Relationships xmlns="http://schemas.openxmlformats.org/package/2006/relationships"><Relationship Id="rId11" Type="http://schemas.openxmlformats.org/officeDocument/2006/relationships/slideLayout" Target="../slideLayouts/slideLayout95.xml"/><Relationship Id="rId12" Type="http://schemas.openxmlformats.org/officeDocument/2006/relationships/slideLayout" Target="../slideLayouts/slideLayout96.xml"/><Relationship Id="rId13" Type="http://schemas.openxmlformats.org/officeDocument/2006/relationships/theme" Target="../theme/theme8.xml"/><Relationship Id="rId1" Type="http://schemas.openxmlformats.org/officeDocument/2006/relationships/slideLayout" Target="../slideLayouts/slideLayout85.xml"/><Relationship Id="rId2" Type="http://schemas.openxmlformats.org/officeDocument/2006/relationships/slideLayout" Target="../slideLayouts/slideLayout86.xml"/><Relationship Id="rId3" Type="http://schemas.openxmlformats.org/officeDocument/2006/relationships/slideLayout" Target="../slideLayouts/slideLayout87.xml"/><Relationship Id="rId4" Type="http://schemas.openxmlformats.org/officeDocument/2006/relationships/slideLayout" Target="../slideLayouts/slideLayout88.xml"/><Relationship Id="rId5" Type="http://schemas.openxmlformats.org/officeDocument/2006/relationships/slideLayout" Target="../slideLayouts/slideLayout89.xml"/><Relationship Id="rId6" Type="http://schemas.openxmlformats.org/officeDocument/2006/relationships/slideLayout" Target="../slideLayouts/slideLayout90.xml"/><Relationship Id="rId7" Type="http://schemas.openxmlformats.org/officeDocument/2006/relationships/slideLayout" Target="../slideLayouts/slideLayout91.xml"/><Relationship Id="rId8" Type="http://schemas.openxmlformats.org/officeDocument/2006/relationships/slideLayout" Target="../slideLayouts/slideLayout92.xml"/><Relationship Id="rId9" Type="http://schemas.openxmlformats.org/officeDocument/2006/relationships/slideLayout" Target="../slideLayouts/slideLayout93.xml"/><Relationship Id="rId10" Type="http://schemas.openxmlformats.org/officeDocument/2006/relationships/slideLayout" Target="../slideLayouts/slideLayout9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9"/>
          <a:srcRect/>
          <a:stretch>
            <a:fillRect/>
          </a:stretch>
        </a:blipFill>
        <a:effectLst/>
      </p:bgPr>
    </p:bg>
    <p:spTree>
      <p:nvGrpSpPr>
        <p:cNvPr id="1" name=""/>
        <p:cNvGrpSpPr/>
        <p:nvPr/>
      </p:nvGrpSpPr>
      <p:grpSpPr>
        <a:xfrm>
          <a:off x="0" y="0"/>
          <a:ext cx="0" cy="0"/>
          <a:chOff x="0" y="0"/>
          <a:chExt cx="0" cy="0"/>
        </a:xfrm>
      </p:grpSpPr>
      <p:pic>
        <p:nvPicPr>
          <p:cNvPr id="4" name="Picture 3" descr="Biocomplexity-PP-SectionTitle10-SDAL-BKGD-Light_2015-11.jpg"/>
          <p:cNvPicPr>
            <a:picLocks noChangeAspect="1"/>
          </p:cNvPicPr>
          <p:nvPr userDrawn="1"/>
        </p:nvPicPr>
        <p:blipFill>
          <a:blip r:embed="rId20">
            <a:extLst>
              <a:ext uri="{28A0092B-C50C-407E-A947-70E740481C1C}">
                <a14:useLocalDpi xmlns:a14="http://schemas.microsoft.com/office/drawing/2010/main"/>
              </a:ext>
            </a:extLst>
          </a:blip>
          <a:stretch>
            <a:fillRect/>
          </a:stretch>
        </p:blipFill>
        <p:spPr>
          <a:xfrm>
            <a:off x="24320" y="25401"/>
            <a:ext cx="9119681" cy="6858000"/>
          </a:xfrm>
          <a:prstGeom prst="rect">
            <a:avLst/>
          </a:prstGeom>
        </p:spPr>
      </p:pic>
      <p:sp>
        <p:nvSpPr>
          <p:cNvPr id="2" name="Title Placeholder 1"/>
          <p:cNvSpPr>
            <a:spLocks noGrp="1"/>
          </p:cNvSpPr>
          <p:nvPr>
            <p:ph type="title"/>
          </p:nvPr>
        </p:nvSpPr>
        <p:spPr>
          <a:xfrm>
            <a:off x="457200" y="-25400"/>
            <a:ext cx="8229600" cy="11430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990605"/>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279784838"/>
      </p:ext>
    </p:extLst>
  </p:cSld>
  <p:clrMap bg1="lt1" tx1="dk1" bg2="lt2" tx2="dk2" accent1="accent1" accent2="accent2" accent3="accent3" accent4="accent4" accent5="accent5" accent6="accent6" hlink="hlink" folHlink="folHlink"/>
  <p:sldLayoutIdLst>
    <p:sldLayoutId id="2147483849" r:id="rId1"/>
    <p:sldLayoutId id="2147483850" r:id="rId2"/>
    <p:sldLayoutId id="2147483851" r:id="rId3"/>
    <p:sldLayoutId id="2147483852" r:id="rId4"/>
    <p:sldLayoutId id="2147483853" r:id="rId5"/>
    <p:sldLayoutId id="2147483854" r:id="rId6"/>
    <p:sldLayoutId id="2147483881" r:id="rId7"/>
    <p:sldLayoutId id="2147483855" r:id="rId8"/>
    <p:sldLayoutId id="2147483880" r:id="rId9"/>
    <p:sldLayoutId id="2147483856" r:id="rId10"/>
    <p:sldLayoutId id="2147483857" r:id="rId11"/>
    <p:sldLayoutId id="2147483858" r:id="rId12"/>
    <p:sldLayoutId id="2147483859" r:id="rId13"/>
    <p:sldLayoutId id="2147483882" r:id="rId14"/>
    <p:sldLayoutId id="2147483883" r:id="rId15"/>
    <p:sldLayoutId id="2147483959" r:id="rId16"/>
    <p:sldLayoutId id="2147483960" r:id="rId17"/>
  </p:sldLayoutIdLst>
  <p:hf sldNum="0" hdr="0" ftr="0" dt="0"/>
  <p:txStyles>
    <p:titleStyle>
      <a:lvl1pPr algn="ctr" defTabSz="457169" rtl="0" eaLnBrk="1" latinLnBrk="0" hangingPunct="1">
        <a:spcBef>
          <a:spcPct val="0"/>
        </a:spcBef>
        <a:buNone/>
        <a:defRPr sz="3200" b="1" kern="1200">
          <a:solidFill>
            <a:schemeClr val="tx1"/>
          </a:solidFill>
          <a:latin typeface="Raleway Light"/>
          <a:ea typeface="+mj-ea"/>
          <a:cs typeface="Raleway Light"/>
        </a:defRPr>
      </a:lvl1pPr>
    </p:titleStyle>
    <p:bodyStyle>
      <a:lvl1pPr marL="680991" indent="-342875" algn="l" defTabSz="457169" rtl="0" eaLnBrk="1" latinLnBrk="0" hangingPunct="1">
        <a:spcBef>
          <a:spcPct val="20000"/>
        </a:spcBef>
        <a:buFont typeface="Arial"/>
        <a:buChar char="•"/>
        <a:defRPr sz="2800" kern="1200">
          <a:solidFill>
            <a:schemeClr val="tx1"/>
          </a:solidFill>
          <a:latin typeface="Helvetica Light"/>
          <a:ea typeface="+mn-ea"/>
          <a:cs typeface="Helvetica Light"/>
        </a:defRPr>
      </a:lvl1pPr>
      <a:lvl2pPr marL="1028630" indent="-285730" algn="l" defTabSz="457169" rtl="0" eaLnBrk="1" latinLnBrk="0" hangingPunct="1">
        <a:spcBef>
          <a:spcPct val="20000"/>
        </a:spcBef>
        <a:buFont typeface="Arial"/>
        <a:buChar char="–"/>
        <a:defRPr sz="2399" kern="1200">
          <a:solidFill>
            <a:schemeClr val="tx1"/>
          </a:solidFill>
          <a:latin typeface="Helvetica Light"/>
          <a:ea typeface="+mn-ea"/>
          <a:cs typeface="Helvetica Light"/>
        </a:defRPr>
      </a:lvl2pPr>
      <a:lvl3pPr marL="1373093" indent="-225410" algn="l" defTabSz="457169" rtl="0" eaLnBrk="1" latinLnBrk="0" hangingPunct="1">
        <a:spcBef>
          <a:spcPct val="20000"/>
        </a:spcBef>
        <a:buFont typeface="Arial"/>
        <a:buChar char="•"/>
        <a:defRPr sz="2000" kern="1200">
          <a:solidFill>
            <a:schemeClr val="tx1"/>
          </a:solidFill>
          <a:latin typeface="Helvetica Light"/>
          <a:ea typeface="+mn-ea"/>
          <a:cs typeface="Helvetica Light"/>
        </a:defRPr>
      </a:lvl3pPr>
      <a:lvl4pPr marL="1833437" indent="-228584" algn="l" defTabSz="457169" rtl="0" eaLnBrk="1" latinLnBrk="0" hangingPunct="1">
        <a:spcBef>
          <a:spcPct val="20000"/>
        </a:spcBef>
        <a:buFont typeface="Arial"/>
        <a:buChar char="–"/>
        <a:defRPr sz="2000" kern="1200">
          <a:solidFill>
            <a:schemeClr val="tx1"/>
          </a:solidFill>
          <a:latin typeface="Helvetica Light"/>
          <a:ea typeface="+mn-ea"/>
          <a:cs typeface="Helvetica Light"/>
        </a:defRPr>
      </a:lvl4pPr>
      <a:lvl5pPr marL="2277905" indent="-228584" algn="l" defTabSz="457169" rtl="0" eaLnBrk="1" latinLnBrk="0" hangingPunct="1">
        <a:spcBef>
          <a:spcPct val="20000"/>
        </a:spcBef>
        <a:buFont typeface="Arial"/>
        <a:buChar char="»"/>
        <a:defRPr sz="2000" kern="1200">
          <a:solidFill>
            <a:schemeClr val="tx1"/>
          </a:solidFill>
          <a:latin typeface="Helvetica Light"/>
          <a:ea typeface="+mn-ea"/>
          <a:cs typeface="Helvetica Light"/>
        </a:defRPr>
      </a:lvl5pPr>
      <a:lvl6pPr marL="2514425" indent="-228584" algn="l" defTabSz="457169" rtl="0" eaLnBrk="1" latinLnBrk="0" hangingPunct="1">
        <a:spcBef>
          <a:spcPct val="20000"/>
        </a:spcBef>
        <a:buFont typeface="Arial"/>
        <a:buChar char="•"/>
        <a:defRPr sz="2000" kern="1200">
          <a:solidFill>
            <a:schemeClr val="tx1"/>
          </a:solidFill>
          <a:latin typeface="+mn-lt"/>
          <a:ea typeface="+mn-ea"/>
          <a:cs typeface="+mn-cs"/>
        </a:defRPr>
      </a:lvl6pPr>
      <a:lvl7pPr marL="2971594" indent="-228584" algn="l" defTabSz="457169" rtl="0" eaLnBrk="1" latinLnBrk="0" hangingPunct="1">
        <a:spcBef>
          <a:spcPct val="20000"/>
        </a:spcBef>
        <a:buFont typeface="Arial"/>
        <a:buChar char="•"/>
        <a:defRPr sz="2000" kern="1200">
          <a:solidFill>
            <a:schemeClr val="tx1"/>
          </a:solidFill>
          <a:latin typeface="+mn-lt"/>
          <a:ea typeface="+mn-ea"/>
          <a:cs typeface="+mn-cs"/>
        </a:defRPr>
      </a:lvl7pPr>
      <a:lvl8pPr marL="3428762" indent="-228584" algn="l" defTabSz="457169" rtl="0" eaLnBrk="1" latinLnBrk="0" hangingPunct="1">
        <a:spcBef>
          <a:spcPct val="20000"/>
        </a:spcBef>
        <a:buFont typeface="Arial"/>
        <a:buChar char="•"/>
        <a:defRPr sz="2000" kern="1200">
          <a:solidFill>
            <a:schemeClr val="tx1"/>
          </a:solidFill>
          <a:latin typeface="+mn-lt"/>
          <a:ea typeface="+mn-ea"/>
          <a:cs typeface="+mn-cs"/>
        </a:defRPr>
      </a:lvl8pPr>
      <a:lvl9pPr marL="3885930" indent="-228584" algn="l" defTabSz="45716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69" rtl="0" eaLnBrk="1" latinLnBrk="0" hangingPunct="1">
        <a:defRPr sz="1800" kern="1200">
          <a:solidFill>
            <a:schemeClr val="tx1"/>
          </a:solidFill>
          <a:latin typeface="+mn-lt"/>
          <a:ea typeface="+mn-ea"/>
          <a:cs typeface="+mn-cs"/>
        </a:defRPr>
      </a:lvl1pPr>
      <a:lvl2pPr marL="457169" algn="l" defTabSz="457169" rtl="0" eaLnBrk="1" latinLnBrk="0" hangingPunct="1">
        <a:defRPr sz="1800" kern="1200">
          <a:solidFill>
            <a:schemeClr val="tx1"/>
          </a:solidFill>
          <a:latin typeface="+mn-lt"/>
          <a:ea typeface="+mn-ea"/>
          <a:cs typeface="+mn-cs"/>
        </a:defRPr>
      </a:lvl2pPr>
      <a:lvl3pPr marL="914337" algn="l" defTabSz="457169" rtl="0" eaLnBrk="1" latinLnBrk="0" hangingPunct="1">
        <a:defRPr sz="1800" kern="1200">
          <a:solidFill>
            <a:schemeClr val="tx1"/>
          </a:solidFill>
          <a:latin typeface="+mn-lt"/>
          <a:ea typeface="+mn-ea"/>
          <a:cs typeface="+mn-cs"/>
        </a:defRPr>
      </a:lvl3pPr>
      <a:lvl4pPr marL="1371505" algn="l" defTabSz="457169" rtl="0" eaLnBrk="1" latinLnBrk="0" hangingPunct="1">
        <a:defRPr sz="1800" kern="1200">
          <a:solidFill>
            <a:schemeClr val="tx1"/>
          </a:solidFill>
          <a:latin typeface="+mn-lt"/>
          <a:ea typeface="+mn-ea"/>
          <a:cs typeface="+mn-cs"/>
        </a:defRPr>
      </a:lvl4pPr>
      <a:lvl5pPr marL="1828673" algn="l" defTabSz="457169" rtl="0" eaLnBrk="1" latinLnBrk="0" hangingPunct="1">
        <a:defRPr sz="1800" kern="1200">
          <a:solidFill>
            <a:schemeClr val="tx1"/>
          </a:solidFill>
          <a:latin typeface="+mn-lt"/>
          <a:ea typeface="+mn-ea"/>
          <a:cs typeface="+mn-cs"/>
        </a:defRPr>
      </a:lvl5pPr>
      <a:lvl6pPr marL="2285842" algn="l" defTabSz="457169" rtl="0" eaLnBrk="1" latinLnBrk="0" hangingPunct="1">
        <a:defRPr sz="1800" kern="1200">
          <a:solidFill>
            <a:schemeClr val="tx1"/>
          </a:solidFill>
          <a:latin typeface="+mn-lt"/>
          <a:ea typeface="+mn-ea"/>
          <a:cs typeface="+mn-cs"/>
        </a:defRPr>
      </a:lvl6pPr>
      <a:lvl7pPr marL="2743010" algn="l" defTabSz="457169" rtl="0" eaLnBrk="1" latinLnBrk="0" hangingPunct="1">
        <a:defRPr sz="1800" kern="1200">
          <a:solidFill>
            <a:schemeClr val="tx1"/>
          </a:solidFill>
          <a:latin typeface="+mn-lt"/>
          <a:ea typeface="+mn-ea"/>
          <a:cs typeface="+mn-cs"/>
        </a:defRPr>
      </a:lvl7pPr>
      <a:lvl8pPr marL="3200178" algn="l" defTabSz="457169" rtl="0" eaLnBrk="1" latinLnBrk="0" hangingPunct="1">
        <a:defRPr sz="1800" kern="1200">
          <a:solidFill>
            <a:schemeClr val="tx1"/>
          </a:solidFill>
          <a:latin typeface="+mn-lt"/>
          <a:ea typeface="+mn-ea"/>
          <a:cs typeface="+mn-cs"/>
        </a:defRPr>
      </a:lvl8pPr>
      <a:lvl9pPr marL="3657346" algn="l" defTabSz="457169"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Rectangle 2"/>
          <p:cNvSpPr/>
          <p:nvPr/>
        </p:nvSpPr>
        <p:spPr>
          <a:xfrm>
            <a:off x="0" y="3"/>
            <a:ext cx="2279316" cy="98036"/>
          </a:xfrm>
          <a:prstGeom prst="rect">
            <a:avLst/>
          </a:prstGeom>
          <a:solidFill>
            <a:srgbClr val="FF99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4" name="Rectangle 3"/>
          <p:cNvSpPr/>
          <p:nvPr/>
        </p:nvSpPr>
        <p:spPr>
          <a:xfrm>
            <a:off x="2279316" y="3"/>
            <a:ext cx="2279316" cy="98036"/>
          </a:xfrm>
          <a:prstGeom prst="rect">
            <a:avLst/>
          </a:prstGeom>
          <a:solidFill>
            <a:srgbClr val="00B4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5" name="Rectangle 4"/>
          <p:cNvSpPr/>
          <p:nvPr/>
        </p:nvSpPr>
        <p:spPr>
          <a:xfrm>
            <a:off x="4558632" y="3"/>
            <a:ext cx="2279316" cy="98036"/>
          </a:xfrm>
          <a:prstGeom prst="rect">
            <a:avLst/>
          </a:prstGeom>
          <a:solidFill>
            <a:srgbClr val="6538D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6" name="Rectangle 5"/>
          <p:cNvSpPr/>
          <p:nvPr/>
        </p:nvSpPr>
        <p:spPr>
          <a:xfrm>
            <a:off x="6837948" y="3"/>
            <a:ext cx="2306052" cy="98036"/>
          </a:xfrm>
          <a:prstGeom prst="rect">
            <a:avLst/>
          </a:prstGeom>
          <a:solidFill>
            <a:srgbClr val="DD1E2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pic>
        <p:nvPicPr>
          <p:cNvPr id="2" name="Picture 1" descr="VBI_logo_gray.pdf"/>
          <p:cNvPicPr>
            <a:picLocks noChangeAspect="1"/>
          </p:cNvPicPr>
          <p:nvPr/>
        </p:nvPicPr>
        <p:blipFill rotWithShape="1">
          <a:blip r:embed="rId9" cstate="print">
            <a:extLst>
              <a:ext uri="{28A0092B-C50C-407E-A947-70E740481C1C}">
                <a14:useLocalDpi xmlns:a14="http://schemas.microsoft.com/office/drawing/2010/main"/>
              </a:ext>
            </a:extLst>
          </a:blip>
          <a:srcRect l="11727" t="28047" r="12236" b="25465"/>
          <a:stretch/>
        </p:blipFill>
        <p:spPr>
          <a:xfrm>
            <a:off x="7388194" y="6270809"/>
            <a:ext cx="1523100" cy="368023"/>
          </a:xfrm>
          <a:prstGeom prst="rect">
            <a:avLst/>
          </a:prstGeom>
        </p:spPr>
      </p:pic>
    </p:spTree>
    <p:extLst>
      <p:ext uri="{BB962C8B-B14F-4D97-AF65-F5344CB8AC3E}">
        <p14:creationId xmlns:p14="http://schemas.microsoft.com/office/powerpoint/2010/main" val="2498362987"/>
      </p:ext>
    </p:extLst>
  </p:cSld>
  <p:clrMap bg1="lt1" tx1="dk1" bg2="lt2" tx2="dk2" accent1="accent1" accent2="accent2" accent3="accent3" accent4="accent4" accent5="accent5" accent6="accent6" hlink="hlink" folHlink="folHlink"/>
  <p:sldLayoutIdLst>
    <p:sldLayoutId id="2147483861" r:id="rId1"/>
    <p:sldLayoutId id="2147483862" r:id="rId2"/>
    <p:sldLayoutId id="2147483863" r:id="rId3"/>
    <p:sldLayoutId id="2147483864" r:id="rId4"/>
    <p:sldLayoutId id="2147483865" r:id="rId5"/>
    <p:sldLayoutId id="2147483866" r:id="rId6"/>
    <p:sldLayoutId id="2147483867" r:id="rId7"/>
  </p:sldLayoutIdLst>
  <p:hf sldNum="0" hdr="0" ftr="0" dt="0"/>
  <p:txStyles>
    <p:titleStyle>
      <a:lvl1pPr algn="ctr" defTabSz="457169" rtl="0" eaLnBrk="1" latinLnBrk="0" hangingPunct="1">
        <a:spcBef>
          <a:spcPct val="0"/>
        </a:spcBef>
        <a:buNone/>
        <a:defRPr sz="4400" kern="1200">
          <a:solidFill>
            <a:schemeClr val="tx1"/>
          </a:solidFill>
          <a:latin typeface="+mj-lt"/>
          <a:ea typeface="+mj-ea"/>
          <a:cs typeface="+mj-cs"/>
        </a:defRPr>
      </a:lvl1pPr>
    </p:titleStyle>
    <p:bodyStyle>
      <a:lvl1pPr marL="342875" indent="-342875" algn="l" defTabSz="457169" rtl="0" eaLnBrk="1" latinLnBrk="0" hangingPunct="1">
        <a:spcBef>
          <a:spcPct val="20000"/>
        </a:spcBef>
        <a:buFont typeface="Arial"/>
        <a:buChar char="•"/>
        <a:defRPr sz="3200" kern="1200">
          <a:solidFill>
            <a:schemeClr val="tx1"/>
          </a:solidFill>
          <a:latin typeface="+mn-lt"/>
          <a:ea typeface="+mn-ea"/>
          <a:cs typeface="+mn-cs"/>
        </a:defRPr>
      </a:lvl1pPr>
      <a:lvl2pPr marL="742898" indent="-285730" algn="l" defTabSz="457169" rtl="0" eaLnBrk="1" latinLnBrk="0" hangingPunct="1">
        <a:spcBef>
          <a:spcPct val="20000"/>
        </a:spcBef>
        <a:buFont typeface="Arial"/>
        <a:buChar char="–"/>
        <a:defRPr sz="2800" kern="1200">
          <a:solidFill>
            <a:schemeClr val="tx1"/>
          </a:solidFill>
          <a:latin typeface="+mn-lt"/>
          <a:ea typeface="+mn-ea"/>
          <a:cs typeface="+mn-cs"/>
        </a:defRPr>
      </a:lvl2pPr>
      <a:lvl3pPr marL="1142921" indent="-228584" algn="l" defTabSz="457169" rtl="0" eaLnBrk="1" latinLnBrk="0" hangingPunct="1">
        <a:spcBef>
          <a:spcPct val="20000"/>
        </a:spcBef>
        <a:buFont typeface="Arial"/>
        <a:buChar char="•"/>
        <a:defRPr sz="2399" kern="1200">
          <a:solidFill>
            <a:schemeClr val="tx1"/>
          </a:solidFill>
          <a:latin typeface="+mn-lt"/>
          <a:ea typeface="+mn-ea"/>
          <a:cs typeface="+mn-cs"/>
        </a:defRPr>
      </a:lvl3pPr>
      <a:lvl4pPr marL="1600090" indent="-228584" algn="l" defTabSz="457169" rtl="0" eaLnBrk="1" latinLnBrk="0" hangingPunct="1">
        <a:spcBef>
          <a:spcPct val="20000"/>
        </a:spcBef>
        <a:buFont typeface="Arial"/>
        <a:buChar char="–"/>
        <a:defRPr sz="2000" kern="1200">
          <a:solidFill>
            <a:schemeClr val="tx1"/>
          </a:solidFill>
          <a:latin typeface="+mn-lt"/>
          <a:ea typeface="+mn-ea"/>
          <a:cs typeface="+mn-cs"/>
        </a:defRPr>
      </a:lvl4pPr>
      <a:lvl5pPr marL="2057258" indent="-228584" algn="l" defTabSz="457169" rtl="0" eaLnBrk="1" latinLnBrk="0" hangingPunct="1">
        <a:spcBef>
          <a:spcPct val="20000"/>
        </a:spcBef>
        <a:buFont typeface="Arial"/>
        <a:buChar char="»"/>
        <a:defRPr sz="2000" kern="1200">
          <a:solidFill>
            <a:schemeClr val="tx1"/>
          </a:solidFill>
          <a:latin typeface="+mn-lt"/>
          <a:ea typeface="+mn-ea"/>
          <a:cs typeface="+mn-cs"/>
        </a:defRPr>
      </a:lvl5pPr>
      <a:lvl6pPr marL="2514425" indent="-228584" algn="l" defTabSz="457169" rtl="0" eaLnBrk="1" latinLnBrk="0" hangingPunct="1">
        <a:spcBef>
          <a:spcPct val="20000"/>
        </a:spcBef>
        <a:buFont typeface="Arial"/>
        <a:buChar char="•"/>
        <a:defRPr sz="2000" kern="1200">
          <a:solidFill>
            <a:schemeClr val="tx1"/>
          </a:solidFill>
          <a:latin typeface="+mn-lt"/>
          <a:ea typeface="+mn-ea"/>
          <a:cs typeface="+mn-cs"/>
        </a:defRPr>
      </a:lvl6pPr>
      <a:lvl7pPr marL="2971594" indent="-228584" algn="l" defTabSz="457169" rtl="0" eaLnBrk="1" latinLnBrk="0" hangingPunct="1">
        <a:spcBef>
          <a:spcPct val="20000"/>
        </a:spcBef>
        <a:buFont typeface="Arial"/>
        <a:buChar char="•"/>
        <a:defRPr sz="2000" kern="1200">
          <a:solidFill>
            <a:schemeClr val="tx1"/>
          </a:solidFill>
          <a:latin typeface="+mn-lt"/>
          <a:ea typeface="+mn-ea"/>
          <a:cs typeface="+mn-cs"/>
        </a:defRPr>
      </a:lvl7pPr>
      <a:lvl8pPr marL="3428762" indent="-228584" algn="l" defTabSz="457169" rtl="0" eaLnBrk="1" latinLnBrk="0" hangingPunct="1">
        <a:spcBef>
          <a:spcPct val="20000"/>
        </a:spcBef>
        <a:buFont typeface="Arial"/>
        <a:buChar char="•"/>
        <a:defRPr sz="2000" kern="1200">
          <a:solidFill>
            <a:schemeClr val="tx1"/>
          </a:solidFill>
          <a:latin typeface="+mn-lt"/>
          <a:ea typeface="+mn-ea"/>
          <a:cs typeface="+mn-cs"/>
        </a:defRPr>
      </a:lvl8pPr>
      <a:lvl9pPr marL="3885930" indent="-228584" algn="l" defTabSz="45716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69" rtl="0" eaLnBrk="1" latinLnBrk="0" hangingPunct="1">
        <a:defRPr sz="1800" kern="1200">
          <a:solidFill>
            <a:schemeClr val="tx1"/>
          </a:solidFill>
          <a:latin typeface="+mn-lt"/>
          <a:ea typeface="+mn-ea"/>
          <a:cs typeface="+mn-cs"/>
        </a:defRPr>
      </a:lvl1pPr>
      <a:lvl2pPr marL="457169" algn="l" defTabSz="457169" rtl="0" eaLnBrk="1" latinLnBrk="0" hangingPunct="1">
        <a:defRPr sz="1800" kern="1200">
          <a:solidFill>
            <a:schemeClr val="tx1"/>
          </a:solidFill>
          <a:latin typeface="+mn-lt"/>
          <a:ea typeface="+mn-ea"/>
          <a:cs typeface="+mn-cs"/>
        </a:defRPr>
      </a:lvl2pPr>
      <a:lvl3pPr marL="914337" algn="l" defTabSz="457169" rtl="0" eaLnBrk="1" latinLnBrk="0" hangingPunct="1">
        <a:defRPr sz="1800" kern="1200">
          <a:solidFill>
            <a:schemeClr val="tx1"/>
          </a:solidFill>
          <a:latin typeface="+mn-lt"/>
          <a:ea typeface="+mn-ea"/>
          <a:cs typeface="+mn-cs"/>
        </a:defRPr>
      </a:lvl3pPr>
      <a:lvl4pPr marL="1371505" algn="l" defTabSz="457169" rtl="0" eaLnBrk="1" latinLnBrk="0" hangingPunct="1">
        <a:defRPr sz="1800" kern="1200">
          <a:solidFill>
            <a:schemeClr val="tx1"/>
          </a:solidFill>
          <a:latin typeface="+mn-lt"/>
          <a:ea typeface="+mn-ea"/>
          <a:cs typeface="+mn-cs"/>
        </a:defRPr>
      </a:lvl4pPr>
      <a:lvl5pPr marL="1828673" algn="l" defTabSz="457169" rtl="0" eaLnBrk="1" latinLnBrk="0" hangingPunct="1">
        <a:defRPr sz="1800" kern="1200">
          <a:solidFill>
            <a:schemeClr val="tx1"/>
          </a:solidFill>
          <a:latin typeface="+mn-lt"/>
          <a:ea typeface="+mn-ea"/>
          <a:cs typeface="+mn-cs"/>
        </a:defRPr>
      </a:lvl5pPr>
      <a:lvl6pPr marL="2285842" algn="l" defTabSz="457169" rtl="0" eaLnBrk="1" latinLnBrk="0" hangingPunct="1">
        <a:defRPr sz="1800" kern="1200">
          <a:solidFill>
            <a:schemeClr val="tx1"/>
          </a:solidFill>
          <a:latin typeface="+mn-lt"/>
          <a:ea typeface="+mn-ea"/>
          <a:cs typeface="+mn-cs"/>
        </a:defRPr>
      </a:lvl6pPr>
      <a:lvl7pPr marL="2743010" algn="l" defTabSz="457169" rtl="0" eaLnBrk="1" latinLnBrk="0" hangingPunct="1">
        <a:defRPr sz="1800" kern="1200">
          <a:solidFill>
            <a:schemeClr val="tx1"/>
          </a:solidFill>
          <a:latin typeface="+mn-lt"/>
          <a:ea typeface="+mn-ea"/>
          <a:cs typeface="+mn-cs"/>
        </a:defRPr>
      </a:lvl7pPr>
      <a:lvl8pPr marL="3200178" algn="l" defTabSz="457169" rtl="0" eaLnBrk="1" latinLnBrk="0" hangingPunct="1">
        <a:defRPr sz="1800" kern="1200">
          <a:solidFill>
            <a:schemeClr val="tx1"/>
          </a:solidFill>
          <a:latin typeface="+mn-lt"/>
          <a:ea typeface="+mn-ea"/>
          <a:cs typeface="+mn-cs"/>
        </a:defRPr>
      </a:lvl8pPr>
      <a:lvl9pPr marL="3657346" algn="l" defTabSz="457169"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40"/>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5"/>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7"/>
            <a:ext cx="2133600" cy="365127"/>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3124200" y="6356357"/>
            <a:ext cx="2895600" cy="365127"/>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7"/>
            <a:ext cx="2133600" cy="365127"/>
          </a:xfrm>
          <a:prstGeom prst="rect">
            <a:avLst/>
          </a:prstGeom>
        </p:spPr>
        <p:txBody>
          <a:bodyPr vert="horz" lIns="91440" tIns="45720" rIns="91440" bIns="45720" rtlCol="0" anchor="ctr"/>
          <a:lstStyle>
            <a:lvl1pPr algn="r">
              <a:defRPr sz="1200">
                <a:solidFill>
                  <a:schemeClr val="tx1">
                    <a:tint val="75000"/>
                  </a:schemeClr>
                </a:solidFill>
              </a:defRPr>
            </a:lvl1pPr>
          </a:lstStyle>
          <a:p>
            <a:fld id="{C2A5DF18-8519-FC43-AA94-CBF4177941FF}" type="slidenum">
              <a:rPr lang="en-US" smtClean="0"/>
              <a:t>‹#›</a:t>
            </a:fld>
            <a:endParaRPr lang="en-US"/>
          </a:p>
        </p:txBody>
      </p:sp>
    </p:spTree>
    <p:extLst>
      <p:ext uri="{BB962C8B-B14F-4D97-AF65-F5344CB8AC3E}">
        <p14:creationId xmlns:p14="http://schemas.microsoft.com/office/powerpoint/2010/main" val="2833570243"/>
      </p:ext>
    </p:extLst>
  </p:cSld>
  <p:clrMap bg1="lt1" tx1="dk1" bg2="lt2" tx2="dk2" accent1="accent1" accent2="accent2" accent3="accent3" accent4="accent4" accent5="accent5" accent6="accent6" hlink="hlink" folHlink="folHlink"/>
  <p:sldLayoutIdLst>
    <p:sldLayoutId id="2147483869" r:id="rId1"/>
    <p:sldLayoutId id="2147483870" r:id="rId2"/>
    <p:sldLayoutId id="2147483871" r:id="rId3"/>
    <p:sldLayoutId id="2147483872" r:id="rId4"/>
    <p:sldLayoutId id="2147483873" r:id="rId5"/>
    <p:sldLayoutId id="2147483874" r:id="rId6"/>
    <p:sldLayoutId id="2147483875" r:id="rId7"/>
    <p:sldLayoutId id="2147483876" r:id="rId8"/>
    <p:sldLayoutId id="2147483877" r:id="rId9"/>
    <p:sldLayoutId id="2147483878" r:id="rId10"/>
    <p:sldLayoutId id="2147483879" r:id="rId11"/>
  </p:sldLayoutIdLst>
  <p:hf sldNum="0" hdr="0" ftr="0" dt="0"/>
  <p:txStyles>
    <p:titleStyle>
      <a:lvl1pPr algn="ctr" defTabSz="457169" rtl="0" eaLnBrk="1" latinLnBrk="0" hangingPunct="1">
        <a:spcBef>
          <a:spcPct val="0"/>
        </a:spcBef>
        <a:buNone/>
        <a:defRPr sz="4400" kern="1200">
          <a:solidFill>
            <a:schemeClr val="tx1"/>
          </a:solidFill>
          <a:latin typeface="+mj-lt"/>
          <a:ea typeface="+mj-ea"/>
          <a:cs typeface="+mj-cs"/>
        </a:defRPr>
      </a:lvl1pPr>
    </p:titleStyle>
    <p:bodyStyle>
      <a:lvl1pPr marL="342875" indent="-342875" algn="l" defTabSz="457169" rtl="0" eaLnBrk="1" latinLnBrk="0" hangingPunct="1">
        <a:spcBef>
          <a:spcPct val="20000"/>
        </a:spcBef>
        <a:buFont typeface="Arial"/>
        <a:buChar char="•"/>
        <a:defRPr sz="3200" kern="1200">
          <a:solidFill>
            <a:schemeClr val="tx1"/>
          </a:solidFill>
          <a:latin typeface="+mn-lt"/>
          <a:ea typeface="+mn-ea"/>
          <a:cs typeface="+mn-cs"/>
        </a:defRPr>
      </a:lvl1pPr>
      <a:lvl2pPr marL="742898" indent="-285730" algn="l" defTabSz="457169" rtl="0" eaLnBrk="1" latinLnBrk="0" hangingPunct="1">
        <a:spcBef>
          <a:spcPct val="20000"/>
        </a:spcBef>
        <a:buFont typeface="Arial"/>
        <a:buChar char="–"/>
        <a:defRPr sz="2800" kern="1200">
          <a:solidFill>
            <a:schemeClr val="tx1"/>
          </a:solidFill>
          <a:latin typeface="+mn-lt"/>
          <a:ea typeface="+mn-ea"/>
          <a:cs typeface="+mn-cs"/>
        </a:defRPr>
      </a:lvl2pPr>
      <a:lvl3pPr marL="1142921" indent="-228584" algn="l" defTabSz="457169" rtl="0" eaLnBrk="1" latinLnBrk="0" hangingPunct="1">
        <a:spcBef>
          <a:spcPct val="20000"/>
        </a:spcBef>
        <a:buFont typeface="Arial"/>
        <a:buChar char="•"/>
        <a:defRPr sz="2399" kern="1200">
          <a:solidFill>
            <a:schemeClr val="tx1"/>
          </a:solidFill>
          <a:latin typeface="+mn-lt"/>
          <a:ea typeface="+mn-ea"/>
          <a:cs typeface="+mn-cs"/>
        </a:defRPr>
      </a:lvl3pPr>
      <a:lvl4pPr marL="1600090" indent="-228584" algn="l" defTabSz="457169" rtl="0" eaLnBrk="1" latinLnBrk="0" hangingPunct="1">
        <a:spcBef>
          <a:spcPct val="20000"/>
        </a:spcBef>
        <a:buFont typeface="Arial"/>
        <a:buChar char="–"/>
        <a:defRPr sz="2000" kern="1200">
          <a:solidFill>
            <a:schemeClr val="tx1"/>
          </a:solidFill>
          <a:latin typeface="+mn-lt"/>
          <a:ea typeface="+mn-ea"/>
          <a:cs typeface="+mn-cs"/>
        </a:defRPr>
      </a:lvl4pPr>
      <a:lvl5pPr marL="2057258" indent="-228584" algn="l" defTabSz="457169" rtl="0" eaLnBrk="1" latinLnBrk="0" hangingPunct="1">
        <a:spcBef>
          <a:spcPct val="20000"/>
        </a:spcBef>
        <a:buFont typeface="Arial"/>
        <a:buChar char="»"/>
        <a:defRPr sz="2000" kern="1200">
          <a:solidFill>
            <a:schemeClr val="tx1"/>
          </a:solidFill>
          <a:latin typeface="+mn-lt"/>
          <a:ea typeface="+mn-ea"/>
          <a:cs typeface="+mn-cs"/>
        </a:defRPr>
      </a:lvl5pPr>
      <a:lvl6pPr marL="2514425" indent="-228584" algn="l" defTabSz="457169" rtl="0" eaLnBrk="1" latinLnBrk="0" hangingPunct="1">
        <a:spcBef>
          <a:spcPct val="20000"/>
        </a:spcBef>
        <a:buFont typeface="Arial"/>
        <a:buChar char="•"/>
        <a:defRPr sz="2000" kern="1200">
          <a:solidFill>
            <a:schemeClr val="tx1"/>
          </a:solidFill>
          <a:latin typeface="+mn-lt"/>
          <a:ea typeface="+mn-ea"/>
          <a:cs typeface="+mn-cs"/>
        </a:defRPr>
      </a:lvl6pPr>
      <a:lvl7pPr marL="2971594" indent="-228584" algn="l" defTabSz="457169" rtl="0" eaLnBrk="1" latinLnBrk="0" hangingPunct="1">
        <a:spcBef>
          <a:spcPct val="20000"/>
        </a:spcBef>
        <a:buFont typeface="Arial"/>
        <a:buChar char="•"/>
        <a:defRPr sz="2000" kern="1200">
          <a:solidFill>
            <a:schemeClr val="tx1"/>
          </a:solidFill>
          <a:latin typeface="+mn-lt"/>
          <a:ea typeface="+mn-ea"/>
          <a:cs typeface="+mn-cs"/>
        </a:defRPr>
      </a:lvl7pPr>
      <a:lvl8pPr marL="3428762" indent="-228584" algn="l" defTabSz="457169" rtl="0" eaLnBrk="1" latinLnBrk="0" hangingPunct="1">
        <a:spcBef>
          <a:spcPct val="20000"/>
        </a:spcBef>
        <a:buFont typeface="Arial"/>
        <a:buChar char="•"/>
        <a:defRPr sz="2000" kern="1200">
          <a:solidFill>
            <a:schemeClr val="tx1"/>
          </a:solidFill>
          <a:latin typeface="+mn-lt"/>
          <a:ea typeface="+mn-ea"/>
          <a:cs typeface="+mn-cs"/>
        </a:defRPr>
      </a:lvl8pPr>
      <a:lvl9pPr marL="3885930" indent="-228584" algn="l" defTabSz="45716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69" rtl="0" eaLnBrk="1" latinLnBrk="0" hangingPunct="1">
        <a:defRPr sz="1800" kern="1200">
          <a:solidFill>
            <a:schemeClr val="tx1"/>
          </a:solidFill>
          <a:latin typeface="+mn-lt"/>
          <a:ea typeface="+mn-ea"/>
          <a:cs typeface="+mn-cs"/>
        </a:defRPr>
      </a:lvl1pPr>
      <a:lvl2pPr marL="457169" algn="l" defTabSz="457169" rtl="0" eaLnBrk="1" latinLnBrk="0" hangingPunct="1">
        <a:defRPr sz="1800" kern="1200">
          <a:solidFill>
            <a:schemeClr val="tx1"/>
          </a:solidFill>
          <a:latin typeface="+mn-lt"/>
          <a:ea typeface="+mn-ea"/>
          <a:cs typeface="+mn-cs"/>
        </a:defRPr>
      </a:lvl2pPr>
      <a:lvl3pPr marL="914337" algn="l" defTabSz="457169" rtl="0" eaLnBrk="1" latinLnBrk="0" hangingPunct="1">
        <a:defRPr sz="1800" kern="1200">
          <a:solidFill>
            <a:schemeClr val="tx1"/>
          </a:solidFill>
          <a:latin typeface="+mn-lt"/>
          <a:ea typeface="+mn-ea"/>
          <a:cs typeface="+mn-cs"/>
        </a:defRPr>
      </a:lvl3pPr>
      <a:lvl4pPr marL="1371505" algn="l" defTabSz="457169" rtl="0" eaLnBrk="1" latinLnBrk="0" hangingPunct="1">
        <a:defRPr sz="1800" kern="1200">
          <a:solidFill>
            <a:schemeClr val="tx1"/>
          </a:solidFill>
          <a:latin typeface="+mn-lt"/>
          <a:ea typeface="+mn-ea"/>
          <a:cs typeface="+mn-cs"/>
        </a:defRPr>
      </a:lvl4pPr>
      <a:lvl5pPr marL="1828673" algn="l" defTabSz="457169" rtl="0" eaLnBrk="1" latinLnBrk="0" hangingPunct="1">
        <a:defRPr sz="1800" kern="1200">
          <a:solidFill>
            <a:schemeClr val="tx1"/>
          </a:solidFill>
          <a:latin typeface="+mn-lt"/>
          <a:ea typeface="+mn-ea"/>
          <a:cs typeface="+mn-cs"/>
        </a:defRPr>
      </a:lvl5pPr>
      <a:lvl6pPr marL="2285842" algn="l" defTabSz="457169" rtl="0" eaLnBrk="1" latinLnBrk="0" hangingPunct="1">
        <a:defRPr sz="1800" kern="1200">
          <a:solidFill>
            <a:schemeClr val="tx1"/>
          </a:solidFill>
          <a:latin typeface="+mn-lt"/>
          <a:ea typeface="+mn-ea"/>
          <a:cs typeface="+mn-cs"/>
        </a:defRPr>
      </a:lvl6pPr>
      <a:lvl7pPr marL="2743010" algn="l" defTabSz="457169" rtl="0" eaLnBrk="1" latinLnBrk="0" hangingPunct="1">
        <a:defRPr sz="1800" kern="1200">
          <a:solidFill>
            <a:schemeClr val="tx1"/>
          </a:solidFill>
          <a:latin typeface="+mn-lt"/>
          <a:ea typeface="+mn-ea"/>
          <a:cs typeface="+mn-cs"/>
        </a:defRPr>
      </a:lvl7pPr>
      <a:lvl8pPr marL="3200178" algn="l" defTabSz="457169" rtl="0" eaLnBrk="1" latinLnBrk="0" hangingPunct="1">
        <a:defRPr sz="1800" kern="1200">
          <a:solidFill>
            <a:schemeClr val="tx1"/>
          </a:solidFill>
          <a:latin typeface="+mn-lt"/>
          <a:ea typeface="+mn-ea"/>
          <a:cs typeface="+mn-cs"/>
        </a:defRPr>
      </a:lvl8pPr>
      <a:lvl9pPr marL="3657346" algn="l" defTabSz="457169"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26"/>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40"/>
            <a:ext cx="8229600" cy="114300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34144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279784838"/>
      </p:ext>
    </p:extLst>
  </p:cSld>
  <p:clrMap bg1="lt1" tx1="dk1" bg2="lt2" tx2="dk2" accent1="accent1" accent2="accent2" accent3="accent3" accent4="accent4" accent5="accent5" accent6="accent6" hlink="hlink" folHlink="folHlink"/>
  <p:sldLayoutIdLst>
    <p:sldLayoutId id="2147483885" r:id="rId1"/>
    <p:sldLayoutId id="2147483886" r:id="rId2"/>
    <p:sldLayoutId id="2147483887" r:id="rId3"/>
    <p:sldLayoutId id="2147483888" r:id="rId4"/>
    <p:sldLayoutId id="2147483889" r:id="rId5"/>
    <p:sldLayoutId id="2147483890" r:id="rId6"/>
    <p:sldLayoutId id="2147483891" r:id="rId7"/>
    <p:sldLayoutId id="2147483892" r:id="rId8"/>
    <p:sldLayoutId id="2147483893" r:id="rId9"/>
    <p:sldLayoutId id="2147483894" r:id="rId10"/>
    <p:sldLayoutId id="2147483895" r:id="rId11"/>
    <p:sldLayoutId id="2147483896" r:id="rId12"/>
    <p:sldLayoutId id="2147483897" r:id="rId13"/>
    <p:sldLayoutId id="2147483898" r:id="rId14"/>
    <p:sldLayoutId id="2147483900" r:id="rId15"/>
    <p:sldLayoutId id="2147483901" r:id="rId16"/>
    <p:sldLayoutId id="2147483902" r:id="rId17"/>
    <p:sldLayoutId id="2147483903" r:id="rId18"/>
    <p:sldLayoutId id="2147483904" r:id="rId19"/>
    <p:sldLayoutId id="2147483905" r:id="rId20"/>
    <p:sldLayoutId id="2147483906" r:id="rId21"/>
    <p:sldLayoutId id="2147483907" r:id="rId22"/>
    <p:sldLayoutId id="2147483961" r:id="rId23"/>
    <p:sldLayoutId id="2147483962" r:id="rId24"/>
  </p:sldLayoutIdLst>
  <p:hf sldNum="0" hdr="0" ftr="0" dt="0"/>
  <p:txStyles>
    <p:titleStyle>
      <a:lvl1pPr algn="r" defTabSz="457169" rtl="0" eaLnBrk="1" latinLnBrk="0" hangingPunct="1">
        <a:spcBef>
          <a:spcPct val="0"/>
        </a:spcBef>
        <a:buNone/>
        <a:defRPr sz="3200" b="0" kern="1200">
          <a:solidFill>
            <a:schemeClr val="tx1"/>
          </a:solidFill>
          <a:latin typeface="Gill Sans"/>
          <a:ea typeface="+mj-ea"/>
          <a:cs typeface="Gill Sans"/>
        </a:defRPr>
      </a:lvl1pPr>
    </p:titleStyle>
    <p:bodyStyle>
      <a:lvl1pPr marL="680991" indent="-342875" algn="l" defTabSz="457169" rtl="0" eaLnBrk="1" latinLnBrk="0" hangingPunct="1">
        <a:spcBef>
          <a:spcPct val="20000"/>
        </a:spcBef>
        <a:buFont typeface="Arial"/>
        <a:buChar char="•"/>
        <a:defRPr sz="2800" kern="1200">
          <a:solidFill>
            <a:schemeClr val="tx1"/>
          </a:solidFill>
          <a:latin typeface="Gill Sans Light"/>
          <a:ea typeface="+mn-ea"/>
          <a:cs typeface="Gill Sans Light"/>
        </a:defRPr>
      </a:lvl1pPr>
      <a:lvl2pPr marL="1028630" indent="-285730" algn="l" defTabSz="457169" rtl="0" eaLnBrk="1" latinLnBrk="0" hangingPunct="1">
        <a:spcBef>
          <a:spcPct val="20000"/>
        </a:spcBef>
        <a:buFont typeface="Arial"/>
        <a:buChar char="–"/>
        <a:defRPr sz="2399" kern="1200">
          <a:solidFill>
            <a:schemeClr val="tx1"/>
          </a:solidFill>
          <a:latin typeface="Gill Sans Light"/>
          <a:ea typeface="+mn-ea"/>
          <a:cs typeface="Gill Sans Light"/>
        </a:defRPr>
      </a:lvl2pPr>
      <a:lvl3pPr marL="1373093" indent="-225410" algn="l" defTabSz="457169" rtl="0" eaLnBrk="1" latinLnBrk="0" hangingPunct="1">
        <a:spcBef>
          <a:spcPct val="20000"/>
        </a:spcBef>
        <a:buFont typeface="Arial"/>
        <a:buChar char="•"/>
        <a:defRPr sz="2000" kern="1200">
          <a:solidFill>
            <a:schemeClr val="tx1"/>
          </a:solidFill>
          <a:latin typeface="Gill Sans Light"/>
          <a:ea typeface="+mn-ea"/>
          <a:cs typeface="Gill Sans Light"/>
        </a:defRPr>
      </a:lvl3pPr>
      <a:lvl4pPr marL="1833437" indent="-228584" algn="l" defTabSz="457169" rtl="0" eaLnBrk="1" latinLnBrk="0" hangingPunct="1">
        <a:spcBef>
          <a:spcPct val="20000"/>
        </a:spcBef>
        <a:buFont typeface="Arial"/>
        <a:buChar char="–"/>
        <a:defRPr sz="2000" kern="1200">
          <a:solidFill>
            <a:schemeClr val="tx1"/>
          </a:solidFill>
          <a:latin typeface="Gill Sans Light"/>
          <a:ea typeface="+mn-ea"/>
          <a:cs typeface="Gill Sans Light"/>
        </a:defRPr>
      </a:lvl4pPr>
      <a:lvl5pPr marL="2277905" indent="-228584" algn="l" defTabSz="457169" rtl="0" eaLnBrk="1" latinLnBrk="0" hangingPunct="1">
        <a:spcBef>
          <a:spcPct val="20000"/>
        </a:spcBef>
        <a:buFont typeface="Arial"/>
        <a:buChar char="»"/>
        <a:defRPr sz="2000" kern="1200">
          <a:solidFill>
            <a:schemeClr val="tx1"/>
          </a:solidFill>
          <a:latin typeface="Gill Sans Light"/>
          <a:ea typeface="+mn-ea"/>
          <a:cs typeface="Gill Sans Light"/>
        </a:defRPr>
      </a:lvl5pPr>
      <a:lvl6pPr marL="2514425" indent="-228584" algn="l" defTabSz="457169" rtl="0" eaLnBrk="1" latinLnBrk="0" hangingPunct="1">
        <a:spcBef>
          <a:spcPct val="20000"/>
        </a:spcBef>
        <a:buFont typeface="Arial"/>
        <a:buChar char="•"/>
        <a:defRPr sz="2000" kern="1200">
          <a:solidFill>
            <a:schemeClr val="tx1"/>
          </a:solidFill>
          <a:latin typeface="+mn-lt"/>
          <a:ea typeface="+mn-ea"/>
          <a:cs typeface="+mn-cs"/>
        </a:defRPr>
      </a:lvl6pPr>
      <a:lvl7pPr marL="2971594" indent="-228584" algn="l" defTabSz="457169" rtl="0" eaLnBrk="1" latinLnBrk="0" hangingPunct="1">
        <a:spcBef>
          <a:spcPct val="20000"/>
        </a:spcBef>
        <a:buFont typeface="Arial"/>
        <a:buChar char="•"/>
        <a:defRPr sz="2000" kern="1200">
          <a:solidFill>
            <a:schemeClr val="tx1"/>
          </a:solidFill>
          <a:latin typeface="+mn-lt"/>
          <a:ea typeface="+mn-ea"/>
          <a:cs typeface="+mn-cs"/>
        </a:defRPr>
      </a:lvl7pPr>
      <a:lvl8pPr marL="3428762" indent="-228584" algn="l" defTabSz="457169" rtl="0" eaLnBrk="1" latinLnBrk="0" hangingPunct="1">
        <a:spcBef>
          <a:spcPct val="20000"/>
        </a:spcBef>
        <a:buFont typeface="Arial"/>
        <a:buChar char="•"/>
        <a:defRPr sz="2000" kern="1200">
          <a:solidFill>
            <a:schemeClr val="tx1"/>
          </a:solidFill>
          <a:latin typeface="+mn-lt"/>
          <a:ea typeface="+mn-ea"/>
          <a:cs typeface="+mn-cs"/>
        </a:defRPr>
      </a:lvl8pPr>
      <a:lvl9pPr marL="3885930" indent="-228584" algn="l" defTabSz="45716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69" rtl="0" eaLnBrk="1" latinLnBrk="0" hangingPunct="1">
        <a:defRPr sz="1800" kern="1200">
          <a:solidFill>
            <a:schemeClr val="tx1"/>
          </a:solidFill>
          <a:latin typeface="+mn-lt"/>
          <a:ea typeface="+mn-ea"/>
          <a:cs typeface="+mn-cs"/>
        </a:defRPr>
      </a:lvl1pPr>
      <a:lvl2pPr marL="457169" algn="l" defTabSz="457169" rtl="0" eaLnBrk="1" latinLnBrk="0" hangingPunct="1">
        <a:defRPr sz="1800" kern="1200">
          <a:solidFill>
            <a:schemeClr val="tx1"/>
          </a:solidFill>
          <a:latin typeface="+mn-lt"/>
          <a:ea typeface="+mn-ea"/>
          <a:cs typeface="+mn-cs"/>
        </a:defRPr>
      </a:lvl2pPr>
      <a:lvl3pPr marL="914337" algn="l" defTabSz="457169" rtl="0" eaLnBrk="1" latinLnBrk="0" hangingPunct="1">
        <a:defRPr sz="1800" kern="1200">
          <a:solidFill>
            <a:schemeClr val="tx1"/>
          </a:solidFill>
          <a:latin typeface="+mn-lt"/>
          <a:ea typeface="+mn-ea"/>
          <a:cs typeface="+mn-cs"/>
        </a:defRPr>
      </a:lvl3pPr>
      <a:lvl4pPr marL="1371505" algn="l" defTabSz="457169" rtl="0" eaLnBrk="1" latinLnBrk="0" hangingPunct="1">
        <a:defRPr sz="1800" kern="1200">
          <a:solidFill>
            <a:schemeClr val="tx1"/>
          </a:solidFill>
          <a:latin typeface="+mn-lt"/>
          <a:ea typeface="+mn-ea"/>
          <a:cs typeface="+mn-cs"/>
        </a:defRPr>
      </a:lvl4pPr>
      <a:lvl5pPr marL="1828673" algn="l" defTabSz="457169" rtl="0" eaLnBrk="1" latinLnBrk="0" hangingPunct="1">
        <a:defRPr sz="1800" kern="1200">
          <a:solidFill>
            <a:schemeClr val="tx1"/>
          </a:solidFill>
          <a:latin typeface="+mn-lt"/>
          <a:ea typeface="+mn-ea"/>
          <a:cs typeface="+mn-cs"/>
        </a:defRPr>
      </a:lvl5pPr>
      <a:lvl6pPr marL="2285842" algn="l" defTabSz="457169" rtl="0" eaLnBrk="1" latinLnBrk="0" hangingPunct="1">
        <a:defRPr sz="1800" kern="1200">
          <a:solidFill>
            <a:schemeClr val="tx1"/>
          </a:solidFill>
          <a:latin typeface="+mn-lt"/>
          <a:ea typeface="+mn-ea"/>
          <a:cs typeface="+mn-cs"/>
        </a:defRPr>
      </a:lvl6pPr>
      <a:lvl7pPr marL="2743010" algn="l" defTabSz="457169" rtl="0" eaLnBrk="1" latinLnBrk="0" hangingPunct="1">
        <a:defRPr sz="1800" kern="1200">
          <a:solidFill>
            <a:schemeClr val="tx1"/>
          </a:solidFill>
          <a:latin typeface="+mn-lt"/>
          <a:ea typeface="+mn-ea"/>
          <a:cs typeface="+mn-cs"/>
        </a:defRPr>
      </a:lvl7pPr>
      <a:lvl8pPr marL="3200178" algn="l" defTabSz="457169" rtl="0" eaLnBrk="1" latinLnBrk="0" hangingPunct="1">
        <a:defRPr sz="1800" kern="1200">
          <a:solidFill>
            <a:schemeClr val="tx1"/>
          </a:solidFill>
          <a:latin typeface="+mn-lt"/>
          <a:ea typeface="+mn-ea"/>
          <a:cs typeface="+mn-cs"/>
        </a:defRPr>
      </a:lvl8pPr>
      <a:lvl9pPr marL="3657346" algn="l" defTabSz="457169"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Rectangle 2"/>
          <p:cNvSpPr/>
          <p:nvPr/>
        </p:nvSpPr>
        <p:spPr>
          <a:xfrm>
            <a:off x="0" y="3"/>
            <a:ext cx="2279316" cy="98036"/>
          </a:xfrm>
          <a:prstGeom prst="rect">
            <a:avLst/>
          </a:prstGeom>
          <a:solidFill>
            <a:srgbClr val="FF99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4" name="Rectangle 3"/>
          <p:cNvSpPr/>
          <p:nvPr/>
        </p:nvSpPr>
        <p:spPr>
          <a:xfrm>
            <a:off x="2279316" y="3"/>
            <a:ext cx="2279316" cy="98036"/>
          </a:xfrm>
          <a:prstGeom prst="rect">
            <a:avLst/>
          </a:prstGeom>
          <a:solidFill>
            <a:srgbClr val="00B4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5" name="Rectangle 4"/>
          <p:cNvSpPr/>
          <p:nvPr/>
        </p:nvSpPr>
        <p:spPr>
          <a:xfrm>
            <a:off x="4558632" y="3"/>
            <a:ext cx="2279316" cy="98036"/>
          </a:xfrm>
          <a:prstGeom prst="rect">
            <a:avLst/>
          </a:prstGeom>
          <a:solidFill>
            <a:srgbClr val="6538D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6" name="Rectangle 5"/>
          <p:cNvSpPr/>
          <p:nvPr/>
        </p:nvSpPr>
        <p:spPr>
          <a:xfrm>
            <a:off x="6837948" y="3"/>
            <a:ext cx="2306052" cy="98036"/>
          </a:xfrm>
          <a:prstGeom prst="rect">
            <a:avLst/>
          </a:prstGeom>
          <a:solidFill>
            <a:srgbClr val="DD1E2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pic>
        <p:nvPicPr>
          <p:cNvPr id="2" name="Picture 1" descr="VBI_logo_gray.pdf"/>
          <p:cNvPicPr>
            <a:picLocks noChangeAspect="1"/>
          </p:cNvPicPr>
          <p:nvPr/>
        </p:nvPicPr>
        <p:blipFill rotWithShape="1">
          <a:blip r:embed="rId9" cstate="print">
            <a:extLst>
              <a:ext uri="{28A0092B-C50C-407E-A947-70E740481C1C}">
                <a14:useLocalDpi xmlns:a14="http://schemas.microsoft.com/office/drawing/2010/main"/>
              </a:ext>
            </a:extLst>
          </a:blip>
          <a:srcRect l="11727" t="28047" r="12236" b="25465"/>
          <a:stretch/>
        </p:blipFill>
        <p:spPr>
          <a:xfrm>
            <a:off x="7388194" y="6270809"/>
            <a:ext cx="1523100" cy="368023"/>
          </a:xfrm>
          <a:prstGeom prst="rect">
            <a:avLst/>
          </a:prstGeom>
        </p:spPr>
      </p:pic>
    </p:spTree>
    <p:extLst>
      <p:ext uri="{BB962C8B-B14F-4D97-AF65-F5344CB8AC3E}">
        <p14:creationId xmlns:p14="http://schemas.microsoft.com/office/powerpoint/2010/main" val="2498362987"/>
      </p:ext>
    </p:extLst>
  </p:cSld>
  <p:clrMap bg1="lt1" tx1="dk1" bg2="lt2" tx2="dk2" accent1="accent1" accent2="accent2" accent3="accent3" accent4="accent4" accent5="accent5" accent6="accent6" hlink="hlink" folHlink="folHlink"/>
  <p:sldLayoutIdLst>
    <p:sldLayoutId id="2147483909" r:id="rId1"/>
    <p:sldLayoutId id="2147483910" r:id="rId2"/>
    <p:sldLayoutId id="2147483911" r:id="rId3"/>
    <p:sldLayoutId id="2147483912" r:id="rId4"/>
    <p:sldLayoutId id="2147483913" r:id="rId5"/>
    <p:sldLayoutId id="2147483914" r:id="rId6"/>
    <p:sldLayoutId id="2147483915" r:id="rId7"/>
  </p:sldLayoutIdLst>
  <p:hf sldNum="0" hdr="0" ftr="0" dt="0"/>
  <p:txStyles>
    <p:titleStyle>
      <a:lvl1pPr algn="ctr" defTabSz="457169" rtl="0" eaLnBrk="1" latinLnBrk="0" hangingPunct="1">
        <a:spcBef>
          <a:spcPct val="0"/>
        </a:spcBef>
        <a:buNone/>
        <a:defRPr sz="4400" kern="1200">
          <a:solidFill>
            <a:schemeClr val="tx1"/>
          </a:solidFill>
          <a:latin typeface="+mj-lt"/>
          <a:ea typeface="+mj-ea"/>
          <a:cs typeface="+mj-cs"/>
        </a:defRPr>
      </a:lvl1pPr>
    </p:titleStyle>
    <p:bodyStyle>
      <a:lvl1pPr marL="342875" indent="-342875" algn="l" defTabSz="457169" rtl="0" eaLnBrk="1" latinLnBrk="0" hangingPunct="1">
        <a:spcBef>
          <a:spcPct val="20000"/>
        </a:spcBef>
        <a:buFont typeface="Arial"/>
        <a:buChar char="•"/>
        <a:defRPr sz="3200" kern="1200">
          <a:solidFill>
            <a:schemeClr val="tx1"/>
          </a:solidFill>
          <a:latin typeface="+mn-lt"/>
          <a:ea typeface="+mn-ea"/>
          <a:cs typeface="+mn-cs"/>
        </a:defRPr>
      </a:lvl1pPr>
      <a:lvl2pPr marL="742898" indent="-285730" algn="l" defTabSz="457169" rtl="0" eaLnBrk="1" latinLnBrk="0" hangingPunct="1">
        <a:spcBef>
          <a:spcPct val="20000"/>
        </a:spcBef>
        <a:buFont typeface="Arial"/>
        <a:buChar char="–"/>
        <a:defRPr sz="2800" kern="1200">
          <a:solidFill>
            <a:schemeClr val="tx1"/>
          </a:solidFill>
          <a:latin typeface="+mn-lt"/>
          <a:ea typeface="+mn-ea"/>
          <a:cs typeface="+mn-cs"/>
        </a:defRPr>
      </a:lvl2pPr>
      <a:lvl3pPr marL="1142921" indent="-228584" algn="l" defTabSz="457169" rtl="0" eaLnBrk="1" latinLnBrk="0" hangingPunct="1">
        <a:spcBef>
          <a:spcPct val="20000"/>
        </a:spcBef>
        <a:buFont typeface="Arial"/>
        <a:buChar char="•"/>
        <a:defRPr sz="2399" kern="1200">
          <a:solidFill>
            <a:schemeClr val="tx1"/>
          </a:solidFill>
          <a:latin typeface="+mn-lt"/>
          <a:ea typeface="+mn-ea"/>
          <a:cs typeface="+mn-cs"/>
        </a:defRPr>
      </a:lvl3pPr>
      <a:lvl4pPr marL="1600090" indent="-228584" algn="l" defTabSz="457169" rtl="0" eaLnBrk="1" latinLnBrk="0" hangingPunct="1">
        <a:spcBef>
          <a:spcPct val="20000"/>
        </a:spcBef>
        <a:buFont typeface="Arial"/>
        <a:buChar char="–"/>
        <a:defRPr sz="2000" kern="1200">
          <a:solidFill>
            <a:schemeClr val="tx1"/>
          </a:solidFill>
          <a:latin typeface="+mn-lt"/>
          <a:ea typeface="+mn-ea"/>
          <a:cs typeface="+mn-cs"/>
        </a:defRPr>
      </a:lvl4pPr>
      <a:lvl5pPr marL="2057258" indent="-228584" algn="l" defTabSz="457169" rtl="0" eaLnBrk="1" latinLnBrk="0" hangingPunct="1">
        <a:spcBef>
          <a:spcPct val="20000"/>
        </a:spcBef>
        <a:buFont typeface="Arial"/>
        <a:buChar char="»"/>
        <a:defRPr sz="2000" kern="1200">
          <a:solidFill>
            <a:schemeClr val="tx1"/>
          </a:solidFill>
          <a:latin typeface="+mn-lt"/>
          <a:ea typeface="+mn-ea"/>
          <a:cs typeface="+mn-cs"/>
        </a:defRPr>
      </a:lvl5pPr>
      <a:lvl6pPr marL="2514425" indent="-228584" algn="l" defTabSz="457169" rtl="0" eaLnBrk="1" latinLnBrk="0" hangingPunct="1">
        <a:spcBef>
          <a:spcPct val="20000"/>
        </a:spcBef>
        <a:buFont typeface="Arial"/>
        <a:buChar char="•"/>
        <a:defRPr sz="2000" kern="1200">
          <a:solidFill>
            <a:schemeClr val="tx1"/>
          </a:solidFill>
          <a:latin typeface="+mn-lt"/>
          <a:ea typeface="+mn-ea"/>
          <a:cs typeface="+mn-cs"/>
        </a:defRPr>
      </a:lvl6pPr>
      <a:lvl7pPr marL="2971594" indent="-228584" algn="l" defTabSz="457169" rtl="0" eaLnBrk="1" latinLnBrk="0" hangingPunct="1">
        <a:spcBef>
          <a:spcPct val="20000"/>
        </a:spcBef>
        <a:buFont typeface="Arial"/>
        <a:buChar char="•"/>
        <a:defRPr sz="2000" kern="1200">
          <a:solidFill>
            <a:schemeClr val="tx1"/>
          </a:solidFill>
          <a:latin typeface="+mn-lt"/>
          <a:ea typeface="+mn-ea"/>
          <a:cs typeface="+mn-cs"/>
        </a:defRPr>
      </a:lvl7pPr>
      <a:lvl8pPr marL="3428762" indent="-228584" algn="l" defTabSz="457169" rtl="0" eaLnBrk="1" latinLnBrk="0" hangingPunct="1">
        <a:spcBef>
          <a:spcPct val="20000"/>
        </a:spcBef>
        <a:buFont typeface="Arial"/>
        <a:buChar char="•"/>
        <a:defRPr sz="2000" kern="1200">
          <a:solidFill>
            <a:schemeClr val="tx1"/>
          </a:solidFill>
          <a:latin typeface="+mn-lt"/>
          <a:ea typeface="+mn-ea"/>
          <a:cs typeface="+mn-cs"/>
        </a:defRPr>
      </a:lvl8pPr>
      <a:lvl9pPr marL="3885930" indent="-228584" algn="l" defTabSz="45716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69" rtl="0" eaLnBrk="1" latinLnBrk="0" hangingPunct="1">
        <a:defRPr sz="1800" kern="1200">
          <a:solidFill>
            <a:schemeClr val="tx1"/>
          </a:solidFill>
          <a:latin typeface="+mn-lt"/>
          <a:ea typeface="+mn-ea"/>
          <a:cs typeface="+mn-cs"/>
        </a:defRPr>
      </a:lvl1pPr>
      <a:lvl2pPr marL="457169" algn="l" defTabSz="457169" rtl="0" eaLnBrk="1" latinLnBrk="0" hangingPunct="1">
        <a:defRPr sz="1800" kern="1200">
          <a:solidFill>
            <a:schemeClr val="tx1"/>
          </a:solidFill>
          <a:latin typeface="+mn-lt"/>
          <a:ea typeface="+mn-ea"/>
          <a:cs typeface="+mn-cs"/>
        </a:defRPr>
      </a:lvl2pPr>
      <a:lvl3pPr marL="914337" algn="l" defTabSz="457169" rtl="0" eaLnBrk="1" latinLnBrk="0" hangingPunct="1">
        <a:defRPr sz="1800" kern="1200">
          <a:solidFill>
            <a:schemeClr val="tx1"/>
          </a:solidFill>
          <a:latin typeface="+mn-lt"/>
          <a:ea typeface="+mn-ea"/>
          <a:cs typeface="+mn-cs"/>
        </a:defRPr>
      </a:lvl3pPr>
      <a:lvl4pPr marL="1371505" algn="l" defTabSz="457169" rtl="0" eaLnBrk="1" latinLnBrk="0" hangingPunct="1">
        <a:defRPr sz="1800" kern="1200">
          <a:solidFill>
            <a:schemeClr val="tx1"/>
          </a:solidFill>
          <a:latin typeface="+mn-lt"/>
          <a:ea typeface="+mn-ea"/>
          <a:cs typeface="+mn-cs"/>
        </a:defRPr>
      </a:lvl4pPr>
      <a:lvl5pPr marL="1828673" algn="l" defTabSz="457169" rtl="0" eaLnBrk="1" latinLnBrk="0" hangingPunct="1">
        <a:defRPr sz="1800" kern="1200">
          <a:solidFill>
            <a:schemeClr val="tx1"/>
          </a:solidFill>
          <a:latin typeface="+mn-lt"/>
          <a:ea typeface="+mn-ea"/>
          <a:cs typeface="+mn-cs"/>
        </a:defRPr>
      </a:lvl5pPr>
      <a:lvl6pPr marL="2285842" algn="l" defTabSz="457169" rtl="0" eaLnBrk="1" latinLnBrk="0" hangingPunct="1">
        <a:defRPr sz="1800" kern="1200">
          <a:solidFill>
            <a:schemeClr val="tx1"/>
          </a:solidFill>
          <a:latin typeface="+mn-lt"/>
          <a:ea typeface="+mn-ea"/>
          <a:cs typeface="+mn-cs"/>
        </a:defRPr>
      </a:lvl6pPr>
      <a:lvl7pPr marL="2743010" algn="l" defTabSz="457169" rtl="0" eaLnBrk="1" latinLnBrk="0" hangingPunct="1">
        <a:defRPr sz="1800" kern="1200">
          <a:solidFill>
            <a:schemeClr val="tx1"/>
          </a:solidFill>
          <a:latin typeface="+mn-lt"/>
          <a:ea typeface="+mn-ea"/>
          <a:cs typeface="+mn-cs"/>
        </a:defRPr>
      </a:lvl7pPr>
      <a:lvl8pPr marL="3200178" algn="l" defTabSz="457169" rtl="0" eaLnBrk="1" latinLnBrk="0" hangingPunct="1">
        <a:defRPr sz="1800" kern="1200">
          <a:solidFill>
            <a:schemeClr val="tx1"/>
          </a:solidFill>
          <a:latin typeface="+mn-lt"/>
          <a:ea typeface="+mn-ea"/>
          <a:cs typeface="+mn-cs"/>
        </a:defRPr>
      </a:lvl8pPr>
      <a:lvl9pPr marL="3657346" algn="l" defTabSz="457169"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40"/>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5"/>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7"/>
            <a:ext cx="2133600" cy="365127"/>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3124200" y="6356357"/>
            <a:ext cx="2895600" cy="365127"/>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7"/>
            <a:ext cx="2133600" cy="365127"/>
          </a:xfrm>
          <a:prstGeom prst="rect">
            <a:avLst/>
          </a:prstGeom>
        </p:spPr>
        <p:txBody>
          <a:bodyPr vert="horz" lIns="91440" tIns="45720" rIns="91440" bIns="45720" rtlCol="0" anchor="ctr"/>
          <a:lstStyle>
            <a:lvl1pPr algn="r">
              <a:defRPr sz="1200">
                <a:solidFill>
                  <a:schemeClr val="tx1">
                    <a:tint val="75000"/>
                  </a:schemeClr>
                </a:solidFill>
              </a:defRPr>
            </a:lvl1pPr>
          </a:lstStyle>
          <a:p>
            <a:fld id="{C2A5DF18-8519-FC43-AA94-CBF4177941FF}" type="slidenum">
              <a:rPr lang="en-US" smtClean="0"/>
              <a:t>‹#›</a:t>
            </a:fld>
            <a:endParaRPr lang="en-US"/>
          </a:p>
        </p:txBody>
      </p:sp>
    </p:spTree>
    <p:extLst>
      <p:ext uri="{BB962C8B-B14F-4D97-AF65-F5344CB8AC3E}">
        <p14:creationId xmlns:p14="http://schemas.microsoft.com/office/powerpoint/2010/main" val="2833570243"/>
      </p:ext>
    </p:extLst>
  </p:cSld>
  <p:clrMap bg1="lt1" tx1="dk1" bg2="lt2" tx2="dk2" accent1="accent1" accent2="accent2" accent3="accent3" accent4="accent4" accent5="accent5" accent6="accent6" hlink="hlink" folHlink="folHlink"/>
  <p:sldLayoutIdLst>
    <p:sldLayoutId id="2147483917" r:id="rId1"/>
    <p:sldLayoutId id="2147483918" r:id="rId2"/>
    <p:sldLayoutId id="2147483919" r:id="rId3"/>
    <p:sldLayoutId id="2147483920" r:id="rId4"/>
    <p:sldLayoutId id="2147483921" r:id="rId5"/>
    <p:sldLayoutId id="2147483922" r:id="rId6"/>
    <p:sldLayoutId id="2147483923" r:id="rId7"/>
    <p:sldLayoutId id="2147483924" r:id="rId8"/>
    <p:sldLayoutId id="2147483925" r:id="rId9"/>
    <p:sldLayoutId id="2147483926" r:id="rId10"/>
    <p:sldLayoutId id="2147483927" r:id="rId11"/>
  </p:sldLayoutIdLst>
  <p:hf sldNum="0" hdr="0" ftr="0" dt="0"/>
  <p:txStyles>
    <p:titleStyle>
      <a:lvl1pPr algn="ctr" defTabSz="457169" rtl="0" eaLnBrk="1" latinLnBrk="0" hangingPunct="1">
        <a:spcBef>
          <a:spcPct val="0"/>
        </a:spcBef>
        <a:buNone/>
        <a:defRPr sz="4400" kern="1200">
          <a:solidFill>
            <a:schemeClr val="tx1"/>
          </a:solidFill>
          <a:latin typeface="+mj-lt"/>
          <a:ea typeface="+mj-ea"/>
          <a:cs typeface="+mj-cs"/>
        </a:defRPr>
      </a:lvl1pPr>
    </p:titleStyle>
    <p:bodyStyle>
      <a:lvl1pPr marL="342875" indent="-342875" algn="l" defTabSz="457169" rtl="0" eaLnBrk="1" latinLnBrk="0" hangingPunct="1">
        <a:spcBef>
          <a:spcPct val="20000"/>
        </a:spcBef>
        <a:buFont typeface="Arial"/>
        <a:buChar char="•"/>
        <a:defRPr sz="3200" kern="1200">
          <a:solidFill>
            <a:schemeClr val="tx1"/>
          </a:solidFill>
          <a:latin typeface="+mn-lt"/>
          <a:ea typeface="+mn-ea"/>
          <a:cs typeface="+mn-cs"/>
        </a:defRPr>
      </a:lvl1pPr>
      <a:lvl2pPr marL="742898" indent="-285730" algn="l" defTabSz="457169" rtl="0" eaLnBrk="1" latinLnBrk="0" hangingPunct="1">
        <a:spcBef>
          <a:spcPct val="20000"/>
        </a:spcBef>
        <a:buFont typeface="Arial"/>
        <a:buChar char="–"/>
        <a:defRPr sz="2800" kern="1200">
          <a:solidFill>
            <a:schemeClr val="tx1"/>
          </a:solidFill>
          <a:latin typeface="+mn-lt"/>
          <a:ea typeface="+mn-ea"/>
          <a:cs typeface="+mn-cs"/>
        </a:defRPr>
      </a:lvl2pPr>
      <a:lvl3pPr marL="1142921" indent="-228584" algn="l" defTabSz="457169" rtl="0" eaLnBrk="1" latinLnBrk="0" hangingPunct="1">
        <a:spcBef>
          <a:spcPct val="20000"/>
        </a:spcBef>
        <a:buFont typeface="Arial"/>
        <a:buChar char="•"/>
        <a:defRPr sz="2399" kern="1200">
          <a:solidFill>
            <a:schemeClr val="tx1"/>
          </a:solidFill>
          <a:latin typeface="+mn-lt"/>
          <a:ea typeface="+mn-ea"/>
          <a:cs typeface="+mn-cs"/>
        </a:defRPr>
      </a:lvl3pPr>
      <a:lvl4pPr marL="1600090" indent="-228584" algn="l" defTabSz="457169" rtl="0" eaLnBrk="1" latinLnBrk="0" hangingPunct="1">
        <a:spcBef>
          <a:spcPct val="20000"/>
        </a:spcBef>
        <a:buFont typeface="Arial"/>
        <a:buChar char="–"/>
        <a:defRPr sz="2000" kern="1200">
          <a:solidFill>
            <a:schemeClr val="tx1"/>
          </a:solidFill>
          <a:latin typeface="+mn-lt"/>
          <a:ea typeface="+mn-ea"/>
          <a:cs typeface="+mn-cs"/>
        </a:defRPr>
      </a:lvl4pPr>
      <a:lvl5pPr marL="2057258" indent="-228584" algn="l" defTabSz="457169" rtl="0" eaLnBrk="1" latinLnBrk="0" hangingPunct="1">
        <a:spcBef>
          <a:spcPct val="20000"/>
        </a:spcBef>
        <a:buFont typeface="Arial"/>
        <a:buChar char="»"/>
        <a:defRPr sz="2000" kern="1200">
          <a:solidFill>
            <a:schemeClr val="tx1"/>
          </a:solidFill>
          <a:latin typeface="+mn-lt"/>
          <a:ea typeface="+mn-ea"/>
          <a:cs typeface="+mn-cs"/>
        </a:defRPr>
      </a:lvl5pPr>
      <a:lvl6pPr marL="2514425" indent="-228584" algn="l" defTabSz="457169" rtl="0" eaLnBrk="1" latinLnBrk="0" hangingPunct="1">
        <a:spcBef>
          <a:spcPct val="20000"/>
        </a:spcBef>
        <a:buFont typeface="Arial"/>
        <a:buChar char="•"/>
        <a:defRPr sz="2000" kern="1200">
          <a:solidFill>
            <a:schemeClr val="tx1"/>
          </a:solidFill>
          <a:latin typeface="+mn-lt"/>
          <a:ea typeface="+mn-ea"/>
          <a:cs typeface="+mn-cs"/>
        </a:defRPr>
      </a:lvl6pPr>
      <a:lvl7pPr marL="2971594" indent="-228584" algn="l" defTabSz="457169" rtl="0" eaLnBrk="1" latinLnBrk="0" hangingPunct="1">
        <a:spcBef>
          <a:spcPct val="20000"/>
        </a:spcBef>
        <a:buFont typeface="Arial"/>
        <a:buChar char="•"/>
        <a:defRPr sz="2000" kern="1200">
          <a:solidFill>
            <a:schemeClr val="tx1"/>
          </a:solidFill>
          <a:latin typeface="+mn-lt"/>
          <a:ea typeface="+mn-ea"/>
          <a:cs typeface="+mn-cs"/>
        </a:defRPr>
      </a:lvl7pPr>
      <a:lvl8pPr marL="3428762" indent="-228584" algn="l" defTabSz="457169" rtl="0" eaLnBrk="1" latinLnBrk="0" hangingPunct="1">
        <a:spcBef>
          <a:spcPct val="20000"/>
        </a:spcBef>
        <a:buFont typeface="Arial"/>
        <a:buChar char="•"/>
        <a:defRPr sz="2000" kern="1200">
          <a:solidFill>
            <a:schemeClr val="tx1"/>
          </a:solidFill>
          <a:latin typeface="+mn-lt"/>
          <a:ea typeface="+mn-ea"/>
          <a:cs typeface="+mn-cs"/>
        </a:defRPr>
      </a:lvl8pPr>
      <a:lvl9pPr marL="3885930" indent="-228584" algn="l" defTabSz="45716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69" rtl="0" eaLnBrk="1" latinLnBrk="0" hangingPunct="1">
        <a:defRPr sz="1800" kern="1200">
          <a:solidFill>
            <a:schemeClr val="tx1"/>
          </a:solidFill>
          <a:latin typeface="+mn-lt"/>
          <a:ea typeface="+mn-ea"/>
          <a:cs typeface="+mn-cs"/>
        </a:defRPr>
      </a:lvl1pPr>
      <a:lvl2pPr marL="457169" algn="l" defTabSz="457169" rtl="0" eaLnBrk="1" latinLnBrk="0" hangingPunct="1">
        <a:defRPr sz="1800" kern="1200">
          <a:solidFill>
            <a:schemeClr val="tx1"/>
          </a:solidFill>
          <a:latin typeface="+mn-lt"/>
          <a:ea typeface="+mn-ea"/>
          <a:cs typeface="+mn-cs"/>
        </a:defRPr>
      </a:lvl2pPr>
      <a:lvl3pPr marL="914337" algn="l" defTabSz="457169" rtl="0" eaLnBrk="1" latinLnBrk="0" hangingPunct="1">
        <a:defRPr sz="1800" kern="1200">
          <a:solidFill>
            <a:schemeClr val="tx1"/>
          </a:solidFill>
          <a:latin typeface="+mn-lt"/>
          <a:ea typeface="+mn-ea"/>
          <a:cs typeface="+mn-cs"/>
        </a:defRPr>
      </a:lvl3pPr>
      <a:lvl4pPr marL="1371505" algn="l" defTabSz="457169" rtl="0" eaLnBrk="1" latinLnBrk="0" hangingPunct="1">
        <a:defRPr sz="1800" kern="1200">
          <a:solidFill>
            <a:schemeClr val="tx1"/>
          </a:solidFill>
          <a:latin typeface="+mn-lt"/>
          <a:ea typeface="+mn-ea"/>
          <a:cs typeface="+mn-cs"/>
        </a:defRPr>
      </a:lvl4pPr>
      <a:lvl5pPr marL="1828673" algn="l" defTabSz="457169" rtl="0" eaLnBrk="1" latinLnBrk="0" hangingPunct="1">
        <a:defRPr sz="1800" kern="1200">
          <a:solidFill>
            <a:schemeClr val="tx1"/>
          </a:solidFill>
          <a:latin typeface="+mn-lt"/>
          <a:ea typeface="+mn-ea"/>
          <a:cs typeface="+mn-cs"/>
        </a:defRPr>
      </a:lvl5pPr>
      <a:lvl6pPr marL="2285842" algn="l" defTabSz="457169" rtl="0" eaLnBrk="1" latinLnBrk="0" hangingPunct="1">
        <a:defRPr sz="1800" kern="1200">
          <a:solidFill>
            <a:schemeClr val="tx1"/>
          </a:solidFill>
          <a:latin typeface="+mn-lt"/>
          <a:ea typeface="+mn-ea"/>
          <a:cs typeface="+mn-cs"/>
        </a:defRPr>
      </a:lvl6pPr>
      <a:lvl7pPr marL="2743010" algn="l" defTabSz="457169" rtl="0" eaLnBrk="1" latinLnBrk="0" hangingPunct="1">
        <a:defRPr sz="1800" kern="1200">
          <a:solidFill>
            <a:schemeClr val="tx1"/>
          </a:solidFill>
          <a:latin typeface="+mn-lt"/>
          <a:ea typeface="+mn-ea"/>
          <a:cs typeface="+mn-cs"/>
        </a:defRPr>
      </a:lvl7pPr>
      <a:lvl8pPr marL="3200178" algn="l" defTabSz="457169" rtl="0" eaLnBrk="1" latinLnBrk="0" hangingPunct="1">
        <a:defRPr sz="1800" kern="1200">
          <a:solidFill>
            <a:schemeClr val="tx1"/>
          </a:solidFill>
          <a:latin typeface="+mn-lt"/>
          <a:ea typeface="+mn-ea"/>
          <a:cs typeface="+mn-cs"/>
        </a:defRPr>
      </a:lvl8pPr>
      <a:lvl9pPr marL="3657346" algn="l" defTabSz="457169"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9"/>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40"/>
            <a:ext cx="8229600" cy="114300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34144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4" name="Picture 3" descr="Screen Shot 2015-12-08 at 7.04.00 PM.png"/>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782995" y="6351628"/>
            <a:ext cx="3708983" cy="475861"/>
          </a:xfrm>
          <a:prstGeom prst="rect">
            <a:avLst/>
          </a:prstGeom>
        </p:spPr>
      </p:pic>
    </p:spTree>
    <p:extLst>
      <p:ext uri="{BB962C8B-B14F-4D97-AF65-F5344CB8AC3E}">
        <p14:creationId xmlns:p14="http://schemas.microsoft.com/office/powerpoint/2010/main" val="4279784838"/>
      </p:ext>
    </p:extLst>
  </p:cSld>
  <p:clrMap bg1="lt1" tx1="dk1" bg2="lt2" tx2="dk2" accent1="accent1" accent2="accent2" accent3="accent3" accent4="accent4" accent5="accent5" accent6="accent6" hlink="hlink" folHlink="folHlink"/>
  <p:sldLayoutIdLst>
    <p:sldLayoutId id="2147483929" r:id="rId1"/>
    <p:sldLayoutId id="2147483930" r:id="rId2"/>
    <p:sldLayoutId id="2147483931" r:id="rId3"/>
    <p:sldLayoutId id="2147483932" r:id="rId4"/>
    <p:sldLayoutId id="2147483933" r:id="rId5"/>
    <p:sldLayoutId id="2147483934" r:id="rId6"/>
    <p:sldLayoutId id="2147483935" r:id="rId7"/>
  </p:sldLayoutIdLst>
  <p:hf sldNum="0" hdr="0" ftr="0" dt="0"/>
  <p:txStyles>
    <p:titleStyle>
      <a:lvl1pPr algn="r" defTabSz="457169" rtl="0" eaLnBrk="1" latinLnBrk="0" hangingPunct="1">
        <a:spcBef>
          <a:spcPct val="0"/>
        </a:spcBef>
        <a:buNone/>
        <a:defRPr sz="3200" b="0" i="0" kern="1200">
          <a:solidFill>
            <a:schemeClr val="tx1"/>
          </a:solidFill>
          <a:latin typeface="Helvetica"/>
          <a:ea typeface="+mj-ea"/>
          <a:cs typeface="Helvetica"/>
        </a:defRPr>
      </a:lvl1pPr>
    </p:titleStyle>
    <p:bodyStyle>
      <a:lvl1pPr marL="680991" indent="-342875" algn="l" defTabSz="457169" rtl="0" eaLnBrk="1" latinLnBrk="0" hangingPunct="1">
        <a:spcBef>
          <a:spcPct val="20000"/>
        </a:spcBef>
        <a:buFont typeface="Arial"/>
        <a:buChar char="•"/>
        <a:defRPr sz="2800" b="0" i="0" kern="1200">
          <a:solidFill>
            <a:schemeClr val="tx1"/>
          </a:solidFill>
          <a:latin typeface="Helvetica Light"/>
          <a:ea typeface="+mn-ea"/>
          <a:cs typeface="Helvetica Light"/>
        </a:defRPr>
      </a:lvl1pPr>
      <a:lvl2pPr marL="1028630" indent="-285730" algn="l" defTabSz="457169" rtl="0" eaLnBrk="1" latinLnBrk="0" hangingPunct="1">
        <a:spcBef>
          <a:spcPct val="20000"/>
        </a:spcBef>
        <a:buFont typeface="Arial"/>
        <a:buChar char="–"/>
        <a:defRPr sz="2399" b="0" i="0" kern="1200">
          <a:solidFill>
            <a:schemeClr val="tx1"/>
          </a:solidFill>
          <a:latin typeface="Helvetica Light"/>
          <a:ea typeface="+mn-ea"/>
          <a:cs typeface="Helvetica Light"/>
        </a:defRPr>
      </a:lvl2pPr>
      <a:lvl3pPr marL="1373093" indent="-225410" algn="l" defTabSz="457169" rtl="0" eaLnBrk="1" latinLnBrk="0" hangingPunct="1">
        <a:spcBef>
          <a:spcPct val="20000"/>
        </a:spcBef>
        <a:buFont typeface="Arial"/>
        <a:buChar char="•"/>
        <a:defRPr sz="2000" b="0" i="0" kern="1200">
          <a:solidFill>
            <a:schemeClr val="tx1"/>
          </a:solidFill>
          <a:latin typeface="Helvetica Light"/>
          <a:ea typeface="+mn-ea"/>
          <a:cs typeface="Helvetica Light"/>
        </a:defRPr>
      </a:lvl3pPr>
      <a:lvl4pPr marL="1833437" indent="-228584" algn="l" defTabSz="457169" rtl="0" eaLnBrk="1" latinLnBrk="0" hangingPunct="1">
        <a:spcBef>
          <a:spcPct val="20000"/>
        </a:spcBef>
        <a:buFont typeface="Arial"/>
        <a:buChar char="–"/>
        <a:defRPr sz="2000" b="0" i="0" kern="1200">
          <a:solidFill>
            <a:schemeClr val="tx1"/>
          </a:solidFill>
          <a:latin typeface="Helvetica Light"/>
          <a:ea typeface="+mn-ea"/>
          <a:cs typeface="Helvetica Light"/>
        </a:defRPr>
      </a:lvl4pPr>
      <a:lvl5pPr marL="2277905" indent="-228584" algn="l" defTabSz="457169" rtl="0" eaLnBrk="1" latinLnBrk="0" hangingPunct="1">
        <a:spcBef>
          <a:spcPct val="20000"/>
        </a:spcBef>
        <a:buFont typeface="Arial"/>
        <a:buChar char="»"/>
        <a:defRPr sz="2000" b="0" i="0" kern="1200">
          <a:solidFill>
            <a:schemeClr val="tx1"/>
          </a:solidFill>
          <a:latin typeface="Helvetica Light"/>
          <a:ea typeface="+mn-ea"/>
          <a:cs typeface="Helvetica Light"/>
        </a:defRPr>
      </a:lvl5pPr>
      <a:lvl6pPr marL="2514425" indent="-228584" algn="l" defTabSz="457169" rtl="0" eaLnBrk="1" latinLnBrk="0" hangingPunct="1">
        <a:spcBef>
          <a:spcPct val="20000"/>
        </a:spcBef>
        <a:buFont typeface="Arial"/>
        <a:buChar char="•"/>
        <a:defRPr sz="2000" kern="1200">
          <a:solidFill>
            <a:schemeClr val="tx1"/>
          </a:solidFill>
          <a:latin typeface="+mn-lt"/>
          <a:ea typeface="+mn-ea"/>
          <a:cs typeface="+mn-cs"/>
        </a:defRPr>
      </a:lvl6pPr>
      <a:lvl7pPr marL="2971594" indent="-228584" algn="l" defTabSz="457169" rtl="0" eaLnBrk="1" latinLnBrk="0" hangingPunct="1">
        <a:spcBef>
          <a:spcPct val="20000"/>
        </a:spcBef>
        <a:buFont typeface="Arial"/>
        <a:buChar char="•"/>
        <a:defRPr sz="2000" kern="1200">
          <a:solidFill>
            <a:schemeClr val="tx1"/>
          </a:solidFill>
          <a:latin typeface="+mn-lt"/>
          <a:ea typeface="+mn-ea"/>
          <a:cs typeface="+mn-cs"/>
        </a:defRPr>
      </a:lvl7pPr>
      <a:lvl8pPr marL="3428762" indent="-228584" algn="l" defTabSz="457169" rtl="0" eaLnBrk="1" latinLnBrk="0" hangingPunct="1">
        <a:spcBef>
          <a:spcPct val="20000"/>
        </a:spcBef>
        <a:buFont typeface="Arial"/>
        <a:buChar char="•"/>
        <a:defRPr sz="2000" kern="1200">
          <a:solidFill>
            <a:schemeClr val="tx1"/>
          </a:solidFill>
          <a:latin typeface="+mn-lt"/>
          <a:ea typeface="+mn-ea"/>
          <a:cs typeface="+mn-cs"/>
        </a:defRPr>
      </a:lvl8pPr>
      <a:lvl9pPr marL="3885930" indent="-228584" algn="l" defTabSz="45716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69" rtl="0" eaLnBrk="1" latinLnBrk="0" hangingPunct="1">
        <a:defRPr sz="1800" kern="1200">
          <a:solidFill>
            <a:schemeClr val="tx1"/>
          </a:solidFill>
          <a:latin typeface="+mn-lt"/>
          <a:ea typeface="+mn-ea"/>
          <a:cs typeface="+mn-cs"/>
        </a:defRPr>
      </a:lvl1pPr>
      <a:lvl2pPr marL="457169" algn="l" defTabSz="457169" rtl="0" eaLnBrk="1" latinLnBrk="0" hangingPunct="1">
        <a:defRPr sz="1800" kern="1200">
          <a:solidFill>
            <a:schemeClr val="tx1"/>
          </a:solidFill>
          <a:latin typeface="+mn-lt"/>
          <a:ea typeface="+mn-ea"/>
          <a:cs typeface="+mn-cs"/>
        </a:defRPr>
      </a:lvl2pPr>
      <a:lvl3pPr marL="914337" algn="l" defTabSz="457169" rtl="0" eaLnBrk="1" latinLnBrk="0" hangingPunct="1">
        <a:defRPr sz="1800" kern="1200">
          <a:solidFill>
            <a:schemeClr val="tx1"/>
          </a:solidFill>
          <a:latin typeface="+mn-lt"/>
          <a:ea typeface="+mn-ea"/>
          <a:cs typeface="+mn-cs"/>
        </a:defRPr>
      </a:lvl3pPr>
      <a:lvl4pPr marL="1371505" algn="l" defTabSz="457169" rtl="0" eaLnBrk="1" latinLnBrk="0" hangingPunct="1">
        <a:defRPr sz="1800" kern="1200">
          <a:solidFill>
            <a:schemeClr val="tx1"/>
          </a:solidFill>
          <a:latin typeface="+mn-lt"/>
          <a:ea typeface="+mn-ea"/>
          <a:cs typeface="+mn-cs"/>
        </a:defRPr>
      </a:lvl4pPr>
      <a:lvl5pPr marL="1828673" algn="l" defTabSz="457169" rtl="0" eaLnBrk="1" latinLnBrk="0" hangingPunct="1">
        <a:defRPr sz="1800" kern="1200">
          <a:solidFill>
            <a:schemeClr val="tx1"/>
          </a:solidFill>
          <a:latin typeface="+mn-lt"/>
          <a:ea typeface="+mn-ea"/>
          <a:cs typeface="+mn-cs"/>
        </a:defRPr>
      </a:lvl5pPr>
      <a:lvl6pPr marL="2285842" algn="l" defTabSz="457169" rtl="0" eaLnBrk="1" latinLnBrk="0" hangingPunct="1">
        <a:defRPr sz="1800" kern="1200">
          <a:solidFill>
            <a:schemeClr val="tx1"/>
          </a:solidFill>
          <a:latin typeface="+mn-lt"/>
          <a:ea typeface="+mn-ea"/>
          <a:cs typeface="+mn-cs"/>
        </a:defRPr>
      </a:lvl6pPr>
      <a:lvl7pPr marL="2743010" algn="l" defTabSz="457169" rtl="0" eaLnBrk="1" latinLnBrk="0" hangingPunct="1">
        <a:defRPr sz="1800" kern="1200">
          <a:solidFill>
            <a:schemeClr val="tx1"/>
          </a:solidFill>
          <a:latin typeface="+mn-lt"/>
          <a:ea typeface="+mn-ea"/>
          <a:cs typeface="+mn-cs"/>
        </a:defRPr>
      </a:lvl7pPr>
      <a:lvl8pPr marL="3200178" algn="l" defTabSz="457169" rtl="0" eaLnBrk="1" latinLnBrk="0" hangingPunct="1">
        <a:defRPr sz="1800" kern="1200">
          <a:solidFill>
            <a:schemeClr val="tx1"/>
          </a:solidFill>
          <a:latin typeface="+mn-lt"/>
          <a:ea typeface="+mn-ea"/>
          <a:cs typeface="+mn-cs"/>
        </a:defRPr>
      </a:lvl8pPr>
      <a:lvl9pPr marL="3657346" algn="l" defTabSz="457169"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40"/>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5"/>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457200" y="6356357"/>
            <a:ext cx="2133600" cy="365127"/>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3124200" y="6356357"/>
            <a:ext cx="2895600" cy="365127"/>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7"/>
            <a:ext cx="2133600" cy="365127"/>
          </a:xfrm>
          <a:prstGeom prst="rect">
            <a:avLst/>
          </a:prstGeom>
        </p:spPr>
        <p:txBody>
          <a:bodyPr vert="horz" lIns="91440" tIns="45720" rIns="91440" bIns="45720" rtlCol="0" anchor="ctr"/>
          <a:lstStyle>
            <a:lvl1pPr algn="r">
              <a:defRPr sz="1200">
                <a:solidFill>
                  <a:schemeClr val="tx1">
                    <a:tint val="75000"/>
                  </a:schemeClr>
                </a:solidFill>
              </a:defRPr>
            </a:lvl1pPr>
          </a:lstStyle>
          <a:p>
            <a:fld id="{C2A5DF18-8519-FC43-AA94-CBF4177941FF}" type="slidenum">
              <a:rPr lang="en-US" smtClean="0"/>
              <a:t>‹#›</a:t>
            </a:fld>
            <a:endParaRPr lang="en-US"/>
          </a:p>
        </p:txBody>
      </p:sp>
    </p:spTree>
    <p:extLst>
      <p:ext uri="{BB962C8B-B14F-4D97-AF65-F5344CB8AC3E}">
        <p14:creationId xmlns:p14="http://schemas.microsoft.com/office/powerpoint/2010/main" val="2833570243"/>
      </p:ext>
    </p:extLst>
  </p:cSld>
  <p:clrMap bg1="lt1" tx1="dk1" bg2="lt2" tx2="dk2" accent1="accent1" accent2="accent2" accent3="accent3" accent4="accent4" accent5="accent5" accent6="accent6" hlink="hlink" folHlink="folHlink"/>
  <p:sldLayoutIdLst>
    <p:sldLayoutId id="2147483937" r:id="rId1"/>
    <p:sldLayoutId id="2147483938" r:id="rId2"/>
    <p:sldLayoutId id="2147483939" r:id="rId3"/>
    <p:sldLayoutId id="2147483940" r:id="rId4"/>
    <p:sldLayoutId id="2147483941" r:id="rId5"/>
    <p:sldLayoutId id="2147483942" r:id="rId6"/>
    <p:sldLayoutId id="2147483943" r:id="rId7"/>
    <p:sldLayoutId id="2147483950" r:id="rId8"/>
    <p:sldLayoutId id="2147483951" r:id="rId9"/>
    <p:sldLayoutId id="2147483953" r:id="rId10"/>
    <p:sldLayoutId id="2147483954" r:id="rId11"/>
    <p:sldLayoutId id="2147483957" r:id="rId12"/>
  </p:sldLayoutIdLst>
  <p:hf sldNum="0" hdr="0" ftr="0" dt="0"/>
  <p:txStyles>
    <p:titleStyle>
      <a:lvl1pPr algn="ctr" defTabSz="457169" rtl="0" eaLnBrk="1" latinLnBrk="0" hangingPunct="1">
        <a:spcBef>
          <a:spcPct val="0"/>
        </a:spcBef>
        <a:buNone/>
        <a:defRPr sz="3200" b="0" i="0" kern="1200">
          <a:solidFill>
            <a:schemeClr val="tx1"/>
          </a:solidFill>
          <a:latin typeface="Helvetica"/>
          <a:ea typeface="+mj-ea"/>
          <a:cs typeface="Helvetica"/>
        </a:defRPr>
      </a:lvl1pPr>
    </p:titleStyle>
    <p:bodyStyle>
      <a:lvl1pPr marL="342875" indent="-342875" algn="l" defTabSz="457169" rtl="0" eaLnBrk="1" latinLnBrk="0" hangingPunct="1">
        <a:spcBef>
          <a:spcPct val="20000"/>
        </a:spcBef>
        <a:buFont typeface="Arial"/>
        <a:buChar char="•"/>
        <a:defRPr sz="2800" b="0" i="0" kern="1200">
          <a:solidFill>
            <a:schemeClr val="tx1"/>
          </a:solidFill>
          <a:latin typeface="Helvetica Light"/>
          <a:ea typeface="+mn-ea"/>
          <a:cs typeface="Helvetica Light"/>
        </a:defRPr>
      </a:lvl1pPr>
      <a:lvl2pPr marL="742898" indent="-285730" algn="l" defTabSz="457169" rtl="0" eaLnBrk="1" latinLnBrk="0" hangingPunct="1">
        <a:spcBef>
          <a:spcPct val="20000"/>
        </a:spcBef>
        <a:buFont typeface="Arial"/>
        <a:buChar char="–"/>
        <a:defRPr sz="2399" b="0" i="0" kern="1200">
          <a:solidFill>
            <a:schemeClr val="tx1"/>
          </a:solidFill>
          <a:latin typeface="Helvetica Light"/>
          <a:ea typeface="+mn-ea"/>
          <a:cs typeface="Helvetica Light"/>
        </a:defRPr>
      </a:lvl2pPr>
      <a:lvl3pPr marL="1142921" indent="-228584" algn="l" defTabSz="457169" rtl="0" eaLnBrk="1" latinLnBrk="0" hangingPunct="1">
        <a:spcBef>
          <a:spcPct val="20000"/>
        </a:spcBef>
        <a:buFont typeface="Arial"/>
        <a:buChar char="•"/>
        <a:defRPr sz="2399" b="0" i="0" kern="1200">
          <a:solidFill>
            <a:schemeClr val="tx1"/>
          </a:solidFill>
          <a:latin typeface="Helvetica Light"/>
          <a:ea typeface="+mn-ea"/>
          <a:cs typeface="Helvetica Light"/>
        </a:defRPr>
      </a:lvl3pPr>
      <a:lvl4pPr marL="1600090" indent="-228584" algn="l" defTabSz="457169" rtl="0" eaLnBrk="1" latinLnBrk="0" hangingPunct="1">
        <a:spcBef>
          <a:spcPct val="20000"/>
        </a:spcBef>
        <a:buFont typeface="Arial"/>
        <a:buChar char="–"/>
        <a:defRPr sz="2000" b="0" i="0" kern="1200">
          <a:solidFill>
            <a:schemeClr val="tx1"/>
          </a:solidFill>
          <a:latin typeface="Helvetica Light"/>
          <a:ea typeface="+mn-ea"/>
          <a:cs typeface="Helvetica Light"/>
        </a:defRPr>
      </a:lvl4pPr>
      <a:lvl5pPr marL="2057258" indent="-228584" algn="l" defTabSz="457169" rtl="0" eaLnBrk="1" latinLnBrk="0" hangingPunct="1">
        <a:spcBef>
          <a:spcPct val="20000"/>
        </a:spcBef>
        <a:buFont typeface="Arial"/>
        <a:buChar char="»"/>
        <a:defRPr sz="2000" b="0" i="0" kern="1200">
          <a:solidFill>
            <a:schemeClr val="tx1"/>
          </a:solidFill>
          <a:latin typeface="Helvetica Light"/>
          <a:ea typeface="+mn-ea"/>
          <a:cs typeface="Helvetica Light"/>
        </a:defRPr>
      </a:lvl5pPr>
      <a:lvl6pPr marL="2514425" indent="-228584" algn="l" defTabSz="457169" rtl="0" eaLnBrk="1" latinLnBrk="0" hangingPunct="1">
        <a:spcBef>
          <a:spcPct val="20000"/>
        </a:spcBef>
        <a:buFont typeface="Arial"/>
        <a:buChar char="•"/>
        <a:defRPr sz="2000" kern="1200">
          <a:solidFill>
            <a:schemeClr val="tx1"/>
          </a:solidFill>
          <a:latin typeface="+mn-lt"/>
          <a:ea typeface="+mn-ea"/>
          <a:cs typeface="+mn-cs"/>
        </a:defRPr>
      </a:lvl6pPr>
      <a:lvl7pPr marL="2971594" indent="-228584" algn="l" defTabSz="457169" rtl="0" eaLnBrk="1" latinLnBrk="0" hangingPunct="1">
        <a:spcBef>
          <a:spcPct val="20000"/>
        </a:spcBef>
        <a:buFont typeface="Arial"/>
        <a:buChar char="•"/>
        <a:defRPr sz="2000" kern="1200">
          <a:solidFill>
            <a:schemeClr val="tx1"/>
          </a:solidFill>
          <a:latin typeface="+mn-lt"/>
          <a:ea typeface="+mn-ea"/>
          <a:cs typeface="+mn-cs"/>
        </a:defRPr>
      </a:lvl7pPr>
      <a:lvl8pPr marL="3428762" indent="-228584" algn="l" defTabSz="457169" rtl="0" eaLnBrk="1" latinLnBrk="0" hangingPunct="1">
        <a:spcBef>
          <a:spcPct val="20000"/>
        </a:spcBef>
        <a:buFont typeface="Arial"/>
        <a:buChar char="•"/>
        <a:defRPr sz="2000" kern="1200">
          <a:solidFill>
            <a:schemeClr val="tx1"/>
          </a:solidFill>
          <a:latin typeface="+mn-lt"/>
          <a:ea typeface="+mn-ea"/>
          <a:cs typeface="+mn-cs"/>
        </a:defRPr>
      </a:lvl8pPr>
      <a:lvl9pPr marL="3885930" indent="-228584" algn="l" defTabSz="45716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69" rtl="0" eaLnBrk="1" latinLnBrk="0" hangingPunct="1">
        <a:defRPr sz="1800" kern="1200">
          <a:solidFill>
            <a:schemeClr val="tx1"/>
          </a:solidFill>
          <a:latin typeface="+mn-lt"/>
          <a:ea typeface="+mn-ea"/>
          <a:cs typeface="+mn-cs"/>
        </a:defRPr>
      </a:lvl1pPr>
      <a:lvl2pPr marL="457169" algn="l" defTabSz="457169" rtl="0" eaLnBrk="1" latinLnBrk="0" hangingPunct="1">
        <a:defRPr sz="1800" kern="1200">
          <a:solidFill>
            <a:schemeClr val="tx1"/>
          </a:solidFill>
          <a:latin typeface="+mn-lt"/>
          <a:ea typeface="+mn-ea"/>
          <a:cs typeface="+mn-cs"/>
        </a:defRPr>
      </a:lvl2pPr>
      <a:lvl3pPr marL="914337" algn="l" defTabSz="457169" rtl="0" eaLnBrk="1" latinLnBrk="0" hangingPunct="1">
        <a:defRPr sz="1800" kern="1200">
          <a:solidFill>
            <a:schemeClr val="tx1"/>
          </a:solidFill>
          <a:latin typeface="+mn-lt"/>
          <a:ea typeface="+mn-ea"/>
          <a:cs typeface="+mn-cs"/>
        </a:defRPr>
      </a:lvl3pPr>
      <a:lvl4pPr marL="1371505" algn="l" defTabSz="457169" rtl="0" eaLnBrk="1" latinLnBrk="0" hangingPunct="1">
        <a:defRPr sz="1800" kern="1200">
          <a:solidFill>
            <a:schemeClr val="tx1"/>
          </a:solidFill>
          <a:latin typeface="+mn-lt"/>
          <a:ea typeface="+mn-ea"/>
          <a:cs typeface="+mn-cs"/>
        </a:defRPr>
      </a:lvl4pPr>
      <a:lvl5pPr marL="1828673" algn="l" defTabSz="457169" rtl="0" eaLnBrk="1" latinLnBrk="0" hangingPunct="1">
        <a:defRPr sz="1800" kern="1200">
          <a:solidFill>
            <a:schemeClr val="tx1"/>
          </a:solidFill>
          <a:latin typeface="+mn-lt"/>
          <a:ea typeface="+mn-ea"/>
          <a:cs typeface="+mn-cs"/>
        </a:defRPr>
      </a:lvl5pPr>
      <a:lvl6pPr marL="2285842" algn="l" defTabSz="457169" rtl="0" eaLnBrk="1" latinLnBrk="0" hangingPunct="1">
        <a:defRPr sz="1800" kern="1200">
          <a:solidFill>
            <a:schemeClr val="tx1"/>
          </a:solidFill>
          <a:latin typeface="+mn-lt"/>
          <a:ea typeface="+mn-ea"/>
          <a:cs typeface="+mn-cs"/>
        </a:defRPr>
      </a:lvl6pPr>
      <a:lvl7pPr marL="2743010" algn="l" defTabSz="457169" rtl="0" eaLnBrk="1" latinLnBrk="0" hangingPunct="1">
        <a:defRPr sz="1800" kern="1200">
          <a:solidFill>
            <a:schemeClr val="tx1"/>
          </a:solidFill>
          <a:latin typeface="+mn-lt"/>
          <a:ea typeface="+mn-ea"/>
          <a:cs typeface="+mn-cs"/>
        </a:defRPr>
      </a:lvl7pPr>
      <a:lvl8pPr marL="3200178" algn="l" defTabSz="457169" rtl="0" eaLnBrk="1" latinLnBrk="0" hangingPunct="1">
        <a:defRPr sz="1800" kern="1200">
          <a:solidFill>
            <a:schemeClr val="tx1"/>
          </a:solidFill>
          <a:latin typeface="+mn-lt"/>
          <a:ea typeface="+mn-ea"/>
          <a:cs typeface="+mn-cs"/>
        </a:defRPr>
      </a:lvl8pPr>
      <a:lvl9pPr marL="3657346" algn="l" defTabSz="457169"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tif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tiff"/><Relationship Id="rId3" Type="http://schemas.openxmlformats.org/officeDocument/2006/relationships/image" Target="../media/image5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tiff"/><Relationship Id="rId3" Type="http://schemas.openxmlformats.org/officeDocument/2006/relationships/image" Target="../media/image5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tiff"/><Relationship Id="rId3" Type="http://schemas.openxmlformats.org/officeDocument/2006/relationships/image" Target="../media/image5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tiff"/><Relationship Id="rId3" Type="http://schemas.openxmlformats.org/officeDocument/2006/relationships/image" Target="../media/image5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tif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tiff"/><Relationship Id="rId3" Type="http://schemas.openxmlformats.org/officeDocument/2006/relationships/image" Target="../media/image54.png"/></Relationships>
</file>

<file path=ppt/slides/_rels/slide18.xml.rels><?xml version="1.0" encoding="UTF-8" standalone="yes"?>
<Relationships xmlns="http://schemas.openxmlformats.org/package/2006/relationships"><Relationship Id="rId3" Type="http://schemas.openxmlformats.org/officeDocument/2006/relationships/image" Target="../media/image55.emf"/><Relationship Id="rId4" Type="http://schemas.openxmlformats.org/officeDocument/2006/relationships/image" Target="../media/image56.emf"/><Relationship Id="rId5" Type="http://schemas.openxmlformats.org/officeDocument/2006/relationships/image" Target="../media/image57.emf"/><Relationship Id="rId6" Type="http://schemas.openxmlformats.org/officeDocument/2006/relationships/image" Target="../media/image58.emf"/><Relationship Id="rId1" Type="http://schemas.openxmlformats.org/officeDocument/2006/relationships/slideLayout" Target="../slideLayouts/slideLayout2.xml"/><Relationship Id="rId2" Type="http://schemas.openxmlformats.org/officeDocument/2006/relationships/image" Target="../media/image11.tiff"/></Relationships>
</file>

<file path=ppt/slides/_rels/slide19.xml.rels><?xml version="1.0" encoding="UTF-8" standalone="yes"?>
<Relationships xmlns="http://schemas.openxmlformats.org/package/2006/relationships"><Relationship Id="rId3" Type="http://schemas.openxmlformats.org/officeDocument/2006/relationships/image" Target="../media/image59.emf"/><Relationship Id="rId4" Type="http://schemas.openxmlformats.org/officeDocument/2006/relationships/image" Target="../media/image57.emf"/><Relationship Id="rId5" Type="http://schemas.openxmlformats.org/officeDocument/2006/relationships/image" Target="../media/image60.emf"/><Relationship Id="rId6" Type="http://schemas.openxmlformats.org/officeDocument/2006/relationships/image" Target="../media/image61.emf"/><Relationship Id="rId1" Type="http://schemas.openxmlformats.org/officeDocument/2006/relationships/slideLayout" Target="../slideLayouts/slideLayout2.xml"/><Relationship Id="rId2" Type="http://schemas.openxmlformats.org/officeDocument/2006/relationships/image" Target="../media/image11.tiff"/></Relationships>
</file>

<file path=ppt/slides/_rels/slide2.xml.rels><?xml version="1.0" encoding="UTF-8" standalone="yes"?>
<Relationships xmlns="http://schemas.openxmlformats.org/package/2006/relationships"><Relationship Id="rId3" Type="http://schemas.openxmlformats.org/officeDocument/2006/relationships/image" Target="../media/image9.tiff"/><Relationship Id="rId4" Type="http://schemas.openxmlformats.org/officeDocument/2006/relationships/image" Target="../media/image10.jpeg"/><Relationship Id="rId5" Type="http://schemas.microsoft.com/office/2007/relationships/hdphoto" Target="../media/hdphoto1.wdp"/><Relationship Id="rId6" Type="http://schemas.openxmlformats.org/officeDocument/2006/relationships/image" Target="../media/image11.tiff"/><Relationship Id="rId1" Type="http://schemas.openxmlformats.org/officeDocument/2006/relationships/slideLayout" Target="../slideLayouts/slideLayout6.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tiff"/></Relationships>
</file>

<file path=ppt/slides/_rels/slide21.xml.rels><?xml version="1.0" encoding="UTF-8" standalone="yes"?>
<Relationships xmlns="http://schemas.openxmlformats.org/package/2006/relationships"><Relationship Id="rId3" Type="http://schemas.openxmlformats.org/officeDocument/2006/relationships/image" Target="../media/image62.png"/><Relationship Id="rId4" Type="http://schemas.openxmlformats.org/officeDocument/2006/relationships/image" Target="../media/image63.png"/><Relationship Id="rId5" Type="http://schemas.openxmlformats.org/officeDocument/2006/relationships/image" Target="../media/image64.png"/><Relationship Id="rId1" Type="http://schemas.openxmlformats.org/officeDocument/2006/relationships/slideLayout" Target="../slideLayouts/slideLayout2.xml"/><Relationship Id="rId2" Type="http://schemas.openxmlformats.org/officeDocument/2006/relationships/image" Target="../media/image11.tif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11.tif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tiff"/><Relationship Id="rId3" Type="http://schemas.openxmlformats.org/officeDocument/2006/relationships/image" Target="../media/image65.png"/></Relationships>
</file>

<file path=ppt/slides/_rels/slide25.xml.rels><?xml version="1.0" encoding="UTF-8" standalone="yes"?>
<Relationships xmlns="http://schemas.openxmlformats.org/package/2006/relationships"><Relationship Id="rId3" Type="http://schemas.openxmlformats.org/officeDocument/2006/relationships/image" Target="../media/image11.tiff"/><Relationship Id="rId4" Type="http://schemas.openxmlformats.org/officeDocument/2006/relationships/image" Target="../media/image66.emf"/><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26.xml.rels><?xml version="1.0" encoding="UTF-8" standalone="yes"?>
<Relationships xmlns="http://schemas.openxmlformats.org/package/2006/relationships"><Relationship Id="rId3" Type="http://schemas.openxmlformats.org/officeDocument/2006/relationships/image" Target="../media/image11.tiff"/><Relationship Id="rId4" Type="http://schemas.openxmlformats.org/officeDocument/2006/relationships/image" Target="../media/image67.pn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tiff"/><Relationship Id="rId3" Type="http://schemas.openxmlformats.org/officeDocument/2006/relationships/image" Target="../media/image6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tiff"/><Relationship Id="rId3" Type="http://schemas.openxmlformats.org/officeDocument/2006/relationships/image" Target="../media/image66.em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tiff"/></Relationships>
</file>

<file path=ppt/slides/_rels/slide3.xml.rels><?xml version="1.0" encoding="UTF-8" standalone="yes"?>
<Relationships xmlns="http://schemas.openxmlformats.org/package/2006/relationships"><Relationship Id="rId3" Type="http://schemas.openxmlformats.org/officeDocument/2006/relationships/image" Target="../media/image11.tiff"/><Relationship Id="rId4" Type="http://schemas.openxmlformats.org/officeDocument/2006/relationships/image" Target="../media/image9.tiff"/><Relationship Id="rId1" Type="http://schemas.openxmlformats.org/officeDocument/2006/relationships/slideLayout" Target="../slideLayouts/slideLayout6.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11.tiff"/><Relationship Id="rId5" Type="http://schemas.openxmlformats.org/officeDocument/2006/relationships/image" Target="../media/image69.png"/><Relationship Id="rId6" Type="http://schemas.openxmlformats.org/officeDocument/2006/relationships/image" Target="../media/image70.png"/><Relationship Id="rId7" Type="http://schemas.openxmlformats.org/officeDocument/2006/relationships/image" Target="../media/image71.png"/><Relationship Id="rId1" Type="http://schemas.microsoft.com/office/2007/relationships/media" Target="../media/media1.mp4"/><Relationship Id="rId2" Type="http://schemas.openxmlformats.org/officeDocument/2006/relationships/video" Target="../media/media1.mp4"/></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11.tiff"/><Relationship Id="rId5" Type="http://schemas.openxmlformats.org/officeDocument/2006/relationships/image" Target="../media/image72.png"/><Relationship Id="rId6" Type="http://schemas.openxmlformats.org/officeDocument/2006/relationships/image" Target="../media/image73.png"/><Relationship Id="rId1" Type="http://schemas.microsoft.com/office/2007/relationships/media" Target="../media/media2.mp4"/><Relationship Id="rId2" Type="http://schemas.openxmlformats.org/officeDocument/2006/relationships/video" Target="../media/media2.mp4"/></Relationships>
</file>

<file path=ppt/slides/_rels/slide32.xml.rels><?xml version="1.0" encoding="UTF-8" standalone="yes"?>
<Relationships xmlns="http://schemas.openxmlformats.org/package/2006/relationships"><Relationship Id="rId3" Type="http://schemas.openxmlformats.org/officeDocument/2006/relationships/image" Target="../media/image74.png"/><Relationship Id="rId4" Type="http://schemas.openxmlformats.org/officeDocument/2006/relationships/image" Target="../media/image75.png"/><Relationship Id="rId1" Type="http://schemas.openxmlformats.org/officeDocument/2006/relationships/slideLayout" Target="../slideLayouts/slideLayout2.xml"/><Relationship Id="rId2" Type="http://schemas.openxmlformats.org/officeDocument/2006/relationships/image" Target="../media/image11.tif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5.xml"/></Relationships>
</file>

<file path=ppt/slides/_rels/slide34.xml.rels><?xml version="1.0" encoding="UTF-8" standalone="yes"?>
<Relationships xmlns="http://schemas.openxmlformats.org/package/2006/relationships"><Relationship Id="rId3" Type="http://schemas.openxmlformats.org/officeDocument/2006/relationships/image" Target="../media/image76.png"/><Relationship Id="rId4" Type="http://schemas.openxmlformats.org/officeDocument/2006/relationships/image" Target="../media/image77.png"/><Relationship Id="rId5" Type="http://schemas.openxmlformats.org/officeDocument/2006/relationships/image" Target="../media/image78.png"/><Relationship Id="rId6" Type="http://schemas.openxmlformats.org/officeDocument/2006/relationships/image" Target="../media/image11.tiff"/><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35.xml.rels><?xml version="1.0" encoding="UTF-8" standalone="yes"?>
<Relationships xmlns="http://schemas.openxmlformats.org/package/2006/relationships"><Relationship Id="rId3" Type="http://schemas.openxmlformats.org/officeDocument/2006/relationships/image" Target="../media/image76.png"/><Relationship Id="rId4" Type="http://schemas.openxmlformats.org/officeDocument/2006/relationships/image" Target="../media/image11.tiff"/><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9.png"/><Relationship Id="rId3" Type="http://schemas.openxmlformats.org/officeDocument/2006/relationships/image" Target="../media/image11.tif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0.png"/><Relationship Id="rId3" Type="http://schemas.openxmlformats.org/officeDocument/2006/relationships/image" Target="../media/image11.tif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tiff"/><Relationship Id="rId3" Type="http://schemas.openxmlformats.org/officeDocument/2006/relationships/image" Target="../media/image8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2.png"/><Relationship Id="rId3" Type="http://schemas.openxmlformats.org/officeDocument/2006/relationships/image" Target="../media/image83.png"/></Relationships>
</file>

<file path=ppt/slides/_rels/slide4.xml.rels><?xml version="1.0" encoding="UTF-8" standalone="yes"?>
<Relationships xmlns="http://schemas.openxmlformats.org/package/2006/relationships"><Relationship Id="rId3" Type="http://schemas.openxmlformats.org/officeDocument/2006/relationships/image" Target="../media/image11.tiff"/><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14.png"/><Relationship Id="rId7" Type="http://schemas.openxmlformats.org/officeDocument/2006/relationships/image" Target="../media/image15.png"/><Relationship Id="rId8" Type="http://schemas.openxmlformats.org/officeDocument/2006/relationships/image" Target="../media/image9.tiff"/><Relationship Id="rId1" Type="http://schemas.openxmlformats.org/officeDocument/2006/relationships/slideLayout" Target="../slideLayouts/slideLayout6.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4.png"/><Relationship Id="rId3" Type="http://schemas.openxmlformats.org/officeDocument/2006/relationships/image" Target="../media/image8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image" Target="../media/image59.emf"/></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image" Target="../media/image81.png"/><Relationship Id="rId3" Type="http://schemas.openxmlformats.org/officeDocument/2006/relationships/image" Target="../media/image11.tiff"/></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9.xml"/></Relationships>
</file>

<file path=ppt/slides/_rels/slide49.xml.rels><?xml version="1.0" encoding="UTF-8" standalone="yes"?>
<Relationships xmlns="http://schemas.openxmlformats.org/package/2006/relationships"><Relationship Id="rId3" Type="http://schemas.openxmlformats.org/officeDocument/2006/relationships/image" Target="../media/image11.tiff"/><Relationship Id="rId4" Type="http://schemas.openxmlformats.org/officeDocument/2006/relationships/image" Target="../media/image9.tiff"/><Relationship Id="rId1" Type="http://schemas.openxmlformats.org/officeDocument/2006/relationships/slideLayout" Target="../slideLayouts/slideLayout59.xml"/><Relationship Id="rId2" Type="http://schemas.openxmlformats.org/officeDocument/2006/relationships/notesSlide" Target="../notesSlides/notesSlide20.xml"/></Relationships>
</file>

<file path=ppt/slides/_rels/slide5.xml.rels><?xml version="1.0" encoding="UTF-8" standalone="yes"?>
<Relationships xmlns="http://schemas.openxmlformats.org/package/2006/relationships"><Relationship Id="rId11" Type="http://schemas.openxmlformats.org/officeDocument/2006/relationships/image" Target="../media/image24.png"/><Relationship Id="rId12" Type="http://schemas.openxmlformats.org/officeDocument/2006/relationships/image" Target="../media/image25.png"/><Relationship Id="rId13" Type="http://schemas.openxmlformats.org/officeDocument/2006/relationships/image" Target="../media/image26.png"/><Relationship Id="rId14" Type="http://schemas.openxmlformats.org/officeDocument/2006/relationships/image" Target="../media/image27.png"/><Relationship Id="rId15" Type="http://schemas.openxmlformats.org/officeDocument/2006/relationships/image" Target="../media/image28.png"/><Relationship Id="rId16" Type="http://schemas.openxmlformats.org/officeDocument/2006/relationships/image" Target="../media/image29.png"/><Relationship Id="rId17" Type="http://schemas.openxmlformats.org/officeDocument/2006/relationships/image" Target="../media/image9.tiff"/><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18.jpeg"/><Relationship Id="rId6" Type="http://schemas.openxmlformats.org/officeDocument/2006/relationships/image" Target="../media/image19.png"/><Relationship Id="rId7" Type="http://schemas.openxmlformats.org/officeDocument/2006/relationships/image" Target="../media/image20.jpeg"/><Relationship Id="rId8" Type="http://schemas.openxmlformats.org/officeDocument/2006/relationships/image" Target="../media/image21.png"/><Relationship Id="rId9" Type="http://schemas.openxmlformats.org/officeDocument/2006/relationships/image" Target="../media/image22.png"/><Relationship Id="rId10" Type="http://schemas.openxmlformats.org/officeDocument/2006/relationships/image" Target="../media/image23.png"/></Relationships>
</file>

<file path=ppt/slides/_rels/slide50.xml.rels><?xml version="1.0" encoding="UTF-8" standalone="yes"?>
<Relationships xmlns="http://schemas.openxmlformats.org/package/2006/relationships"><Relationship Id="rId3" Type="http://schemas.openxmlformats.org/officeDocument/2006/relationships/image" Target="../media/image11.tiff"/><Relationship Id="rId4" Type="http://schemas.openxmlformats.org/officeDocument/2006/relationships/image" Target="../media/image86.png"/><Relationship Id="rId5" Type="http://schemas.openxmlformats.org/officeDocument/2006/relationships/image" Target="../media/image9.tiff"/><Relationship Id="rId1" Type="http://schemas.openxmlformats.org/officeDocument/2006/relationships/slideLayout" Target="../slideLayouts/slideLayout37.xml"/><Relationship Id="rId2" Type="http://schemas.openxmlformats.org/officeDocument/2006/relationships/notesSlide" Target="../notesSlides/notesSlide21.xml"/></Relationships>
</file>

<file path=ppt/slides/_rels/slide51.xml.rels><?xml version="1.0" encoding="UTF-8" standalone="yes"?>
<Relationships xmlns="http://schemas.openxmlformats.org/package/2006/relationships"><Relationship Id="rId3" Type="http://schemas.openxmlformats.org/officeDocument/2006/relationships/image" Target="../media/image87.png"/><Relationship Id="rId4" Type="http://schemas.openxmlformats.org/officeDocument/2006/relationships/image" Target="../media/image9.tiff"/><Relationship Id="rId5" Type="http://schemas.openxmlformats.org/officeDocument/2006/relationships/image" Target="../media/image11.tiff"/><Relationship Id="rId1" Type="http://schemas.openxmlformats.org/officeDocument/2006/relationships/slideLayout" Target="../slideLayouts/slideLayout37.xml"/><Relationship Id="rId2" Type="http://schemas.openxmlformats.org/officeDocument/2006/relationships/notesSlide" Target="../notesSlides/notesSlide2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image" Target="../media/image88.png"/></Relationships>
</file>

<file path=ppt/slides/_rels/slide53.xml.rels><?xml version="1.0" encoding="UTF-8" standalone="yes"?>
<Relationships xmlns="http://schemas.openxmlformats.org/package/2006/relationships"><Relationship Id="rId3" Type="http://schemas.openxmlformats.org/officeDocument/2006/relationships/oleObject" Target="../embeddings/oleObject1.bin"/><Relationship Id="rId4" Type="http://schemas.openxmlformats.org/officeDocument/2006/relationships/package" Target="../embeddings/Microsoft_Word_Document1.docx"/><Relationship Id="rId5" Type="http://schemas.openxmlformats.org/officeDocument/2006/relationships/image" Target="../media/image89.png"/><Relationship Id="rId1" Type="http://schemas.openxmlformats.org/officeDocument/2006/relationships/vmlDrawing" Target="../drawings/vmlDrawing1.vml"/><Relationship Id="rId2" Type="http://schemas.openxmlformats.org/officeDocument/2006/relationships/slideLayout" Target="../slideLayouts/slideLayout58.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image" Target="../media/image90.emf"/></Relationships>
</file>

<file path=ppt/slides/_rels/slide55.xml.rels><?xml version="1.0" encoding="UTF-8" standalone="yes"?>
<Relationships xmlns="http://schemas.openxmlformats.org/package/2006/relationships"><Relationship Id="rId3" Type="http://schemas.openxmlformats.org/officeDocument/2006/relationships/image" Target="../media/image91.emf"/><Relationship Id="rId4" Type="http://schemas.openxmlformats.org/officeDocument/2006/relationships/image" Target="../media/image92.emf"/><Relationship Id="rId5" Type="http://schemas.openxmlformats.org/officeDocument/2006/relationships/image" Target="../media/image93.emf"/><Relationship Id="rId6" Type="http://schemas.openxmlformats.org/officeDocument/2006/relationships/image" Target="../media/image94.emf"/><Relationship Id="rId1" Type="http://schemas.openxmlformats.org/officeDocument/2006/relationships/slideLayout" Target="../slideLayouts/slideLayout37.xml"/><Relationship Id="rId2" Type="http://schemas.openxmlformats.org/officeDocument/2006/relationships/notesSlide" Target="../notesSlides/notesSlide23.xml"/></Relationships>
</file>

<file path=ppt/slides/_rels/slide56.xml.rels><?xml version="1.0" encoding="UTF-8" standalone="yes"?>
<Relationships xmlns="http://schemas.openxmlformats.org/package/2006/relationships"><Relationship Id="rId3" Type="http://schemas.openxmlformats.org/officeDocument/2006/relationships/image" Target="../media/image96.emf"/><Relationship Id="rId4" Type="http://schemas.openxmlformats.org/officeDocument/2006/relationships/image" Target="../media/image97.emf"/><Relationship Id="rId5" Type="http://schemas.openxmlformats.org/officeDocument/2006/relationships/image" Target="../media/image92.emf"/><Relationship Id="rId1" Type="http://schemas.openxmlformats.org/officeDocument/2006/relationships/slideLayout" Target="../slideLayouts/slideLayout37.xml"/><Relationship Id="rId2" Type="http://schemas.openxmlformats.org/officeDocument/2006/relationships/image" Target="../media/image95.emf"/></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image" Target="../media/image11.tiff"/></Relationships>
</file>

<file path=ppt/slides/_rels/slide58.xml.rels><?xml version="1.0" encoding="UTF-8" standalone="yes"?>
<Relationships xmlns="http://schemas.openxmlformats.org/package/2006/relationships"><Relationship Id="rId3" Type="http://schemas.openxmlformats.org/officeDocument/2006/relationships/image" Target="../media/image98.png"/><Relationship Id="rId4" Type="http://schemas.openxmlformats.org/officeDocument/2006/relationships/image" Target="../media/image99.png"/><Relationship Id="rId5" Type="http://schemas.openxmlformats.org/officeDocument/2006/relationships/image" Target="../media/image100.png"/><Relationship Id="rId1" Type="http://schemas.openxmlformats.org/officeDocument/2006/relationships/slideLayout" Target="../slideLayouts/slideLayout37.xml"/><Relationship Id="rId2" Type="http://schemas.openxmlformats.org/officeDocument/2006/relationships/image" Target="../media/image11.tiff"/></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image" Target="../media/image66.emf"/></Relationships>
</file>

<file path=ppt/slides/_rels/slide6.xml.rels><?xml version="1.0" encoding="UTF-8" standalone="yes"?>
<Relationships xmlns="http://schemas.openxmlformats.org/package/2006/relationships"><Relationship Id="rId3" Type="http://schemas.openxmlformats.org/officeDocument/2006/relationships/image" Target="../media/image30.jpeg"/><Relationship Id="rId4" Type="http://schemas.openxmlformats.org/officeDocument/2006/relationships/image" Target="../media/image31.jpeg"/><Relationship Id="rId5" Type="http://schemas.openxmlformats.org/officeDocument/2006/relationships/image" Target="../media/image11.tiff"/><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image" Target="../media/image11.tiff"/></Relationships>
</file>

<file path=ppt/slides/_rels/slide61.xml.rels><?xml version="1.0" encoding="UTF-8" standalone="yes"?>
<Relationships xmlns="http://schemas.openxmlformats.org/package/2006/relationships"><Relationship Id="rId3" Type="http://schemas.openxmlformats.org/officeDocument/2006/relationships/image" Target="../media/image76.png"/><Relationship Id="rId4" Type="http://schemas.openxmlformats.org/officeDocument/2006/relationships/image" Target="../media/image77.png"/><Relationship Id="rId5" Type="http://schemas.openxmlformats.org/officeDocument/2006/relationships/image" Target="../media/image78.png"/><Relationship Id="rId1" Type="http://schemas.openxmlformats.org/officeDocument/2006/relationships/slideLayout" Target="../slideLayouts/slideLayout37.xml"/><Relationship Id="rId2" Type="http://schemas.openxmlformats.org/officeDocument/2006/relationships/notesSlide" Target="../notesSlides/notesSlide2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image" Target="../media/image101.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image" Target="../media/image79.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image" Target="../media/image102.png"/><Relationship Id="rId3" Type="http://schemas.openxmlformats.org/officeDocument/2006/relationships/image" Target="../media/image103.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25.xml"/><Relationship Id="rId3" Type="http://schemas.openxmlformats.org/officeDocument/2006/relationships/image" Target="../media/image104.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image" Target="../media/image105.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image" Target="../media/image81.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image" Target="../media/image82.png"/><Relationship Id="rId3" Type="http://schemas.openxmlformats.org/officeDocument/2006/relationships/image" Target="../media/image83.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image" Target="../media/image84.png"/><Relationship Id="rId3" Type="http://schemas.openxmlformats.org/officeDocument/2006/relationships/image" Target="../media/image85.png"/></Relationships>
</file>

<file path=ppt/slides/_rels/slide7.xml.rels><?xml version="1.0" encoding="UTF-8" standalone="yes"?>
<Relationships xmlns="http://schemas.openxmlformats.org/package/2006/relationships"><Relationship Id="rId3" Type="http://schemas.openxmlformats.org/officeDocument/2006/relationships/image" Target="../media/image32.jpeg"/><Relationship Id="rId4" Type="http://schemas.openxmlformats.org/officeDocument/2006/relationships/image" Target="../media/image33.jpeg"/><Relationship Id="rId5" Type="http://schemas.openxmlformats.org/officeDocument/2006/relationships/image" Target="../media/image11.tiff"/><Relationship Id="rId6" Type="http://schemas.openxmlformats.org/officeDocument/2006/relationships/image" Target="../media/image34.emf"/><Relationship Id="rId7" Type="http://schemas.openxmlformats.org/officeDocument/2006/relationships/image" Target="../media/image35.png"/><Relationship Id="rId8" Type="http://schemas.openxmlformats.org/officeDocument/2006/relationships/image" Target="../media/image36.png"/><Relationship Id="rId9" Type="http://schemas.openxmlformats.org/officeDocument/2006/relationships/image" Target="../media/image37.jpeg"/><Relationship Id="rId10" Type="http://schemas.microsoft.com/office/2007/relationships/hdphoto" Target="../media/hdphoto2.wdp"/><Relationship Id="rId1" Type="http://schemas.openxmlformats.org/officeDocument/2006/relationships/slideLayout" Target="../slideLayouts/slideLayout6.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3" Type="http://schemas.openxmlformats.org/officeDocument/2006/relationships/image" Target="../media/image106.jpeg"/><Relationship Id="rId4" Type="http://schemas.openxmlformats.org/officeDocument/2006/relationships/image" Target="../media/image107.emf"/><Relationship Id="rId1" Type="http://schemas.openxmlformats.org/officeDocument/2006/relationships/slideLayout" Target="../slideLayouts/slideLayout6.xml"/><Relationship Id="rId2" Type="http://schemas.openxmlformats.org/officeDocument/2006/relationships/notesSlide" Target="../notesSlides/notesSlide26.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7.xml"/><Relationship Id="rId3" Type="http://schemas.openxmlformats.org/officeDocument/2006/relationships/image" Target="../media/image108.emf"/></Relationships>
</file>

<file path=ppt/slides/_rels/slide72.xml.rels><?xml version="1.0" encoding="UTF-8" standalone="yes"?>
<Relationships xmlns="http://schemas.openxmlformats.org/package/2006/relationships"><Relationship Id="rId3" Type="http://schemas.openxmlformats.org/officeDocument/2006/relationships/image" Target="../media/image108.emf"/><Relationship Id="rId4" Type="http://schemas.openxmlformats.org/officeDocument/2006/relationships/image" Target="../media/image109.png"/><Relationship Id="rId5" Type="http://schemas.openxmlformats.org/officeDocument/2006/relationships/image" Target="../media/image110.png"/><Relationship Id="rId6" Type="http://schemas.openxmlformats.org/officeDocument/2006/relationships/image" Target="../media/image111.png"/><Relationship Id="rId7" Type="http://schemas.openxmlformats.org/officeDocument/2006/relationships/image" Target="../media/image112.png"/><Relationship Id="rId8" Type="http://schemas.openxmlformats.org/officeDocument/2006/relationships/image" Target="../media/image113.png"/><Relationship Id="rId9" Type="http://schemas.openxmlformats.org/officeDocument/2006/relationships/image" Target="../media/image114.gif"/><Relationship Id="rId1" Type="http://schemas.openxmlformats.org/officeDocument/2006/relationships/slideLayout" Target="../slideLayouts/slideLayout8.xml"/><Relationship Id="rId2" Type="http://schemas.openxmlformats.org/officeDocument/2006/relationships/notesSlide" Target="../notesSlides/notesSlide28.xml"/></Relationships>
</file>

<file path=ppt/slides/_rels/slide73.xml.rels><?xml version="1.0" encoding="UTF-8" standalone="yes"?>
<Relationships xmlns="http://schemas.openxmlformats.org/package/2006/relationships"><Relationship Id="rId3" Type="http://schemas.openxmlformats.org/officeDocument/2006/relationships/slideLayout" Target="../slideLayouts/slideLayout6.xml"/><Relationship Id="rId4" Type="http://schemas.openxmlformats.org/officeDocument/2006/relationships/notesSlide" Target="../notesSlides/notesSlide29.xml"/><Relationship Id="rId5" Type="http://schemas.openxmlformats.org/officeDocument/2006/relationships/image" Target="../media/image2.jpg"/><Relationship Id="rId6" Type="http://schemas.openxmlformats.org/officeDocument/2006/relationships/image" Target="../media/image115.png"/><Relationship Id="rId7" Type="http://schemas.openxmlformats.org/officeDocument/2006/relationships/image" Target="../media/image116.emf"/><Relationship Id="rId1" Type="http://schemas.microsoft.com/office/2007/relationships/media" Target="../media/media3.mp4"/><Relationship Id="rId2" Type="http://schemas.openxmlformats.org/officeDocument/2006/relationships/video" Target="../media/media3.mp4"/></Relationships>
</file>

<file path=ppt/slides/_rels/slide74.xml.rels><?xml version="1.0" encoding="UTF-8" standalone="yes"?>
<Relationships xmlns="http://schemas.openxmlformats.org/package/2006/relationships"><Relationship Id="rId3" Type="http://schemas.openxmlformats.org/officeDocument/2006/relationships/image" Target="../media/image108.emf"/><Relationship Id="rId4" Type="http://schemas.openxmlformats.org/officeDocument/2006/relationships/image" Target="../media/image117.png"/><Relationship Id="rId5" Type="http://schemas.openxmlformats.org/officeDocument/2006/relationships/image" Target="../media/image118.png"/><Relationship Id="rId1" Type="http://schemas.openxmlformats.org/officeDocument/2006/relationships/slideLayout" Target="../slideLayouts/slideLayout6.xml"/><Relationship Id="rId2" Type="http://schemas.openxmlformats.org/officeDocument/2006/relationships/notesSlide" Target="../notesSlides/notesSlide30.xml"/></Relationships>
</file>

<file path=ppt/slides/_rels/slide75.xml.rels><?xml version="1.0" encoding="UTF-8" standalone="yes"?>
<Relationships xmlns="http://schemas.openxmlformats.org/package/2006/relationships"><Relationship Id="rId3" Type="http://schemas.openxmlformats.org/officeDocument/2006/relationships/image" Target="../media/image119.png"/><Relationship Id="rId4" Type="http://schemas.openxmlformats.org/officeDocument/2006/relationships/image" Target="../media/image120.png"/><Relationship Id="rId5" Type="http://schemas.openxmlformats.org/officeDocument/2006/relationships/image" Target="../media/image121.png"/><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76.xml.rels><?xml version="1.0" encoding="UTF-8" standalone="yes"?>
<Relationships xmlns="http://schemas.openxmlformats.org/package/2006/relationships"><Relationship Id="rId3" Type="http://schemas.openxmlformats.org/officeDocument/2006/relationships/image" Target="../media/image122.png"/><Relationship Id="rId4" Type="http://schemas.openxmlformats.org/officeDocument/2006/relationships/image" Target="../media/image123.png"/><Relationship Id="rId5" Type="http://schemas.openxmlformats.org/officeDocument/2006/relationships/image" Target="../media/image124.png"/><Relationship Id="rId6" Type="http://schemas.openxmlformats.org/officeDocument/2006/relationships/image" Target="../media/image125.png"/><Relationship Id="rId7" Type="http://schemas.openxmlformats.org/officeDocument/2006/relationships/image" Target="../media/image126.png"/><Relationship Id="rId1" Type="http://schemas.openxmlformats.org/officeDocument/2006/relationships/slideLayout" Target="../slideLayouts/slideLayout6.xml"/><Relationship Id="rId2" Type="http://schemas.openxmlformats.org/officeDocument/2006/relationships/notesSlide" Target="../notesSlides/notesSlide32.xml"/></Relationships>
</file>

<file path=ppt/slides/_rels/slide8.xml.rels><?xml version="1.0" encoding="UTF-8" standalone="yes"?>
<Relationships xmlns="http://schemas.openxmlformats.org/package/2006/relationships"><Relationship Id="rId11" Type="http://schemas.openxmlformats.org/officeDocument/2006/relationships/image" Target="../media/image45.png"/><Relationship Id="rId12" Type="http://schemas.openxmlformats.org/officeDocument/2006/relationships/image" Target="../media/image46.png"/><Relationship Id="rId13" Type="http://schemas.openxmlformats.org/officeDocument/2006/relationships/image" Target="../media/image47.png"/><Relationship Id="rId14" Type="http://schemas.openxmlformats.org/officeDocument/2006/relationships/image" Target="../media/image48.png"/><Relationship Id="rId15" Type="http://schemas.openxmlformats.org/officeDocument/2006/relationships/image" Target="../media/image49.png"/><Relationship Id="rId16" Type="http://schemas.openxmlformats.org/officeDocument/2006/relationships/image" Target="../media/image9.tiff"/><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11.tiff"/><Relationship Id="rId4" Type="http://schemas.openxmlformats.org/officeDocument/2006/relationships/image" Target="../media/image38.png"/><Relationship Id="rId5" Type="http://schemas.openxmlformats.org/officeDocument/2006/relationships/image" Target="../media/image39.png"/><Relationship Id="rId6" Type="http://schemas.openxmlformats.org/officeDocument/2006/relationships/image" Target="../media/image40.png"/><Relationship Id="rId7" Type="http://schemas.openxmlformats.org/officeDocument/2006/relationships/image" Target="../media/image41.png"/><Relationship Id="rId8" Type="http://schemas.openxmlformats.org/officeDocument/2006/relationships/image" Target="../media/image42.png"/><Relationship Id="rId9" Type="http://schemas.openxmlformats.org/officeDocument/2006/relationships/image" Target="../media/image43.png"/><Relationship Id="rId10" Type="http://schemas.openxmlformats.org/officeDocument/2006/relationships/image" Target="../media/image4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253" y="2053748"/>
            <a:ext cx="7391400" cy="1676400"/>
          </a:xfrm>
        </p:spPr>
        <p:txBody>
          <a:bodyPr>
            <a:noAutofit/>
          </a:bodyPr>
          <a:lstStyle/>
          <a:p>
            <a:pPr>
              <a:lnSpc>
                <a:spcPct val="90000"/>
              </a:lnSpc>
            </a:pPr>
            <a:r>
              <a:rPr lang="en-US" b="1" dirty="0" smtClean="0">
                <a:latin typeface="Raleway Light "/>
                <a:cs typeface="Raleway Light "/>
              </a:rPr>
              <a:t>  </a:t>
            </a:r>
            <a:r>
              <a:rPr lang="en-US" b="1" dirty="0">
                <a:latin typeface="Raleway Light "/>
                <a:cs typeface="Raleway Light "/>
              </a:rPr>
              <a:t/>
            </a:r>
            <a:br>
              <a:rPr lang="en-US" b="1" dirty="0">
                <a:latin typeface="Raleway Light "/>
                <a:cs typeface="Raleway Light "/>
              </a:rPr>
            </a:br>
            <a:endParaRPr lang="en-US" sz="2000" b="1" dirty="0">
              <a:latin typeface="Raleway Light "/>
              <a:cs typeface="Raleway Light "/>
            </a:endParaRPr>
          </a:p>
        </p:txBody>
      </p:sp>
      <p:sp>
        <p:nvSpPr>
          <p:cNvPr id="3" name="TextBox 2"/>
          <p:cNvSpPr txBox="1"/>
          <p:nvPr/>
        </p:nvSpPr>
        <p:spPr>
          <a:xfrm>
            <a:off x="115911" y="5583796"/>
            <a:ext cx="476518" cy="400110"/>
          </a:xfrm>
          <a:prstGeom prst="rect">
            <a:avLst/>
          </a:prstGeom>
          <a:solidFill>
            <a:schemeClr val="bg1"/>
          </a:solidFill>
        </p:spPr>
        <p:txBody>
          <a:bodyPr wrap="square" rtlCol="0">
            <a:spAutoFit/>
          </a:bodyPr>
          <a:lstStyle/>
          <a:p>
            <a:endParaRPr lang="en-US" sz="2000" dirty="0">
              <a:solidFill>
                <a:schemeClr val="bg1"/>
              </a:solidFill>
              <a:latin typeface="Gill Sans Light"/>
              <a:cs typeface="Gill Sans Light"/>
            </a:endParaRPr>
          </a:p>
        </p:txBody>
      </p:sp>
      <p:sp>
        <p:nvSpPr>
          <p:cNvPr id="4" name="TextBox 3"/>
          <p:cNvSpPr txBox="1"/>
          <p:nvPr/>
        </p:nvSpPr>
        <p:spPr>
          <a:xfrm>
            <a:off x="3727573" y="2915237"/>
            <a:ext cx="184731" cy="400110"/>
          </a:xfrm>
          <a:prstGeom prst="rect">
            <a:avLst/>
          </a:prstGeom>
          <a:noFill/>
        </p:spPr>
        <p:txBody>
          <a:bodyPr wrap="none" rtlCol="0">
            <a:spAutoFit/>
          </a:bodyPr>
          <a:lstStyle/>
          <a:p>
            <a:endParaRPr lang="en-US" sz="2000" dirty="0">
              <a:latin typeface="Gill Sans Light"/>
              <a:cs typeface="Gill Sans Light"/>
            </a:endParaRPr>
          </a:p>
        </p:txBody>
      </p:sp>
      <p:sp>
        <p:nvSpPr>
          <p:cNvPr id="7" name="Title 1"/>
          <p:cNvSpPr txBox="1">
            <a:spLocks/>
          </p:cNvSpPr>
          <p:nvPr/>
        </p:nvSpPr>
        <p:spPr>
          <a:xfrm>
            <a:off x="-207753" y="2018113"/>
            <a:ext cx="7772400" cy="1470025"/>
          </a:xfrm>
          <a:prstGeom prst="rect">
            <a:avLst/>
          </a:prstGeom>
        </p:spPr>
        <p:txBody>
          <a:bodyPr vert="horz" lIns="91439" tIns="45720" rIns="91439" bIns="45720" rtlCol="0" anchor="ctr">
            <a:normAutofit/>
          </a:bodyPr>
          <a:lstStyle>
            <a:lvl1pPr algn="ctr" defTabSz="457200" rtl="0" eaLnBrk="1" latinLnBrk="0" hangingPunct="1">
              <a:spcBef>
                <a:spcPct val="0"/>
              </a:spcBef>
              <a:buNone/>
              <a:defRPr sz="3200" b="0" kern="1200">
                <a:solidFill>
                  <a:schemeClr val="tx1"/>
                </a:solidFill>
                <a:latin typeface="Gill Sans"/>
                <a:ea typeface="+mj-ea"/>
                <a:cs typeface="Gill Sans"/>
              </a:defRPr>
            </a:lvl1pPr>
          </a:lstStyle>
          <a:p>
            <a:r>
              <a:rPr lang="en-US" dirty="0"/>
              <a:t>ACPD Incidents 2005-2015</a:t>
            </a:r>
            <a:br>
              <a:rPr lang="en-US" dirty="0"/>
            </a:br>
            <a:r>
              <a:rPr lang="en-US" dirty="0">
                <a:solidFill>
                  <a:srgbClr val="FF0000"/>
                </a:solidFill>
              </a:rPr>
              <a:t> - Preliminary Analyses -</a:t>
            </a:r>
          </a:p>
        </p:txBody>
      </p:sp>
      <p:sp>
        <p:nvSpPr>
          <p:cNvPr id="9" name="Subtitle 2"/>
          <p:cNvSpPr txBox="1">
            <a:spLocks/>
          </p:cNvSpPr>
          <p:nvPr/>
        </p:nvSpPr>
        <p:spPr>
          <a:xfrm>
            <a:off x="115911" y="3021012"/>
            <a:ext cx="8001000" cy="2743200"/>
          </a:xfrm>
          <a:prstGeom prst="rect">
            <a:avLst/>
          </a:prstGeom>
        </p:spPr>
        <p:txBody>
          <a:bodyPr vert="horz" lIns="91439" tIns="45720" rIns="91439" bIns="45720" rtlCol="0">
            <a:normAutofit/>
          </a:bodyPr>
          <a:lstStyle>
            <a:lvl1pPr marL="0" indent="0" algn="ctr" defTabSz="457200" rtl="0" eaLnBrk="1" latinLnBrk="0" hangingPunct="1">
              <a:spcBef>
                <a:spcPct val="20000"/>
              </a:spcBef>
              <a:buFont typeface="Arial"/>
              <a:buNone/>
              <a:defRPr sz="2800" kern="1200">
                <a:solidFill>
                  <a:schemeClr val="tx1">
                    <a:tint val="75000"/>
                  </a:schemeClr>
                </a:solidFill>
                <a:latin typeface="Gill Sans Light"/>
                <a:ea typeface="+mn-ea"/>
                <a:cs typeface="Gill Sans Light"/>
              </a:defRPr>
            </a:lvl1pPr>
            <a:lvl2pPr marL="457200" indent="0" algn="ctr" defTabSz="457200" rtl="0" eaLnBrk="1" latinLnBrk="0" hangingPunct="1">
              <a:spcBef>
                <a:spcPct val="20000"/>
              </a:spcBef>
              <a:buFont typeface="Arial"/>
              <a:buNone/>
              <a:defRPr sz="2400" kern="1200">
                <a:solidFill>
                  <a:schemeClr val="tx1">
                    <a:tint val="75000"/>
                  </a:schemeClr>
                </a:solidFill>
                <a:latin typeface="Gill Sans Light"/>
                <a:ea typeface="+mn-ea"/>
                <a:cs typeface="Gill Sans Light"/>
              </a:defRPr>
            </a:lvl2pPr>
            <a:lvl3pPr marL="914400" indent="0" algn="ctr" defTabSz="457200" rtl="0" eaLnBrk="1" latinLnBrk="0" hangingPunct="1">
              <a:spcBef>
                <a:spcPct val="20000"/>
              </a:spcBef>
              <a:buFont typeface="Arial"/>
              <a:buNone/>
              <a:defRPr sz="2000" kern="1200">
                <a:solidFill>
                  <a:schemeClr val="tx1">
                    <a:tint val="75000"/>
                  </a:schemeClr>
                </a:solidFill>
                <a:latin typeface="Gill Sans Light"/>
                <a:ea typeface="+mn-ea"/>
                <a:cs typeface="Gill Sans Light"/>
              </a:defRPr>
            </a:lvl3pPr>
            <a:lvl4pPr marL="1371600" indent="0" algn="ctr" defTabSz="457200" rtl="0" eaLnBrk="1" latinLnBrk="0" hangingPunct="1">
              <a:spcBef>
                <a:spcPct val="20000"/>
              </a:spcBef>
              <a:buFont typeface="Arial"/>
              <a:buNone/>
              <a:defRPr sz="2000" kern="1200">
                <a:solidFill>
                  <a:schemeClr val="tx1">
                    <a:tint val="75000"/>
                  </a:schemeClr>
                </a:solidFill>
                <a:latin typeface="Gill Sans Light"/>
                <a:ea typeface="+mn-ea"/>
                <a:cs typeface="Gill Sans Light"/>
              </a:defRPr>
            </a:lvl4pPr>
            <a:lvl5pPr marL="1828800" indent="0" algn="ctr" defTabSz="457200" rtl="0" eaLnBrk="1" latinLnBrk="0" hangingPunct="1">
              <a:spcBef>
                <a:spcPct val="20000"/>
              </a:spcBef>
              <a:buFont typeface="Arial"/>
              <a:buNone/>
              <a:defRPr sz="2000" kern="1200">
                <a:solidFill>
                  <a:schemeClr val="tx1">
                    <a:tint val="75000"/>
                  </a:schemeClr>
                </a:solidFill>
                <a:latin typeface="Gill Sans Light"/>
                <a:ea typeface="+mn-ea"/>
                <a:cs typeface="Gill Sans Light"/>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endParaRPr lang="en-US" dirty="0"/>
          </a:p>
          <a:p>
            <a:r>
              <a:rPr lang="en-US" dirty="0">
                <a:solidFill>
                  <a:schemeClr val="tx1"/>
                </a:solidFill>
              </a:rPr>
              <a:t>Madison </a:t>
            </a:r>
            <a:r>
              <a:rPr lang="en-US" dirty="0" err="1">
                <a:solidFill>
                  <a:schemeClr val="tx1"/>
                </a:solidFill>
              </a:rPr>
              <a:t>Arnsbarger</a:t>
            </a:r>
            <a:r>
              <a:rPr lang="en-US" dirty="0">
                <a:solidFill>
                  <a:schemeClr val="tx1"/>
                </a:solidFill>
              </a:rPr>
              <a:t>, Gizem Korkmaz, Vicki Lancaster, Aaron Schroeder and Stephanie Shipp</a:t>
            </a:r>
          </a:p>
          <a:p>
            <a:r>
              <a:rPr lang="en-US" dirty="0">
                <a:solidFill>
                  <a:schemeClr val="tx1"/>
                </a:solidFill>
              </a:rPr>
              <a:t>January 13, 2016</a:t>
            </a:r>
            <a:endParaRPr lang="en-US" dirty="0">
              <a:solidFill>
                <a:srgbClr val="FF0000"/>
              </a:solidFill>
            </a:endParaRPr>
          </a:p>
        </p:txBody>
      </p:sp>
    </p:spTree>
    <p:extLst>
      <p:ext uri="{BB962C8B-B14F-4D97-AF65-F5344CB8AC3E}">
        <p14:creationId xmlns:p14="http://schemas.microsoft.com/office/powerpoint/2010/main" val="1282136506"/>
      </p:ext>
    </p:extLst>
  </p:cSld>
  <p:clrMapOvr>
    <a:masterClrMapping/>
  </p:clrMapOvr>
  <p:transition spd="slow">
    <p:wip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3"/>
          <p:cNvPicPr>
            <a:picLocks noChangeAspect="1"/>
          </p:cNvPicPr>
          <p:nvPr/>
        </p:nvPicPr>
        <p:blipFill>
          <a:blip r:embed="rId2"/>
          <a:stretch>
            <a:fillRect/>
          </a:stretch>
        </p:blipFill>
        <p:spPr>
          <a:xfrm>
            <a:off x="10715" y="17757"/>
            <a:ext cx="9144000" cy="1652016"/>
          </a:xfrm>
          <a:prstGeom prst="rect">
            <a:avLst/>
          </a:prstGeom>
        </p:spPr>
      </p:pic>
      <p:sp>
        <p:nvSpPr>
          <p:cNvPr id="4" name="Rectangle 3"/>
          <p:cNvSpPr/>
          <p:nvPr/>
        </p:nvSpPr>
        <p:spPr>
          <a:xfrm>
            <a:off x="784876" y="1066800"/>
            <a:ext cx="7595678" cy="4704160"/>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200" dirty="0">
                <a:solidFill>
                  <a:schemeClr val="tx1"/>
                </a:solidFill>
              </a:rPr>
              <a:t>VT VPN (Off-Campus Users Need Additional VPN Account)</a:t>
            </a:r>
          </a:p>
        </p:txBody>
      </p:sp>
      <p:sp>
        <p:nvSpPr>
          <p:cNvPr id="5" name="Rectangle 4"/>
          <p:cNvSpPr/>
          <p:nvPr/>
        </p:nvSpPr>
        <p:spPr>
          <a:xfrm>
            <a:off x="3647777" y="3907463"/>
            <a:ext cx="1045979" cy="10459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49" dirty="0"/>
              <a:t>File</a:t>
            </a:r>
          </a:p>
          <a:p>
            <a:pPr algn="ctr"/>
            <a:r>
              <a:rPr lang="en-US" sz="1049" dirty="0"/>
              <a:t>Server</a:t>
            </a:r>
          </a:p>
          <a:p>
            <a:pPr algn="ctr"/>
            <a:r>
              <a:rPr lang="en-US" sz="1049" dirty="0"/>
              <a:t>(Encrypted Logical Volume per project)</a:t>
            </a:r>
          </a:p>
        </p:txBody>
      </p:sp>
      <p:sp>
        <p:nvSpPr>
          <p:cNvPr id="6" name="Rectangle 5"/>
          <p:cNvSpPr/>
          <p:nvPr/>
        </p:nvSpPr>
        <p:spPr>
          <a:xfrm>
            <a:off x="4977260" y="3907463"/>
            <a:ext cx="1045979" cy="10459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49" dirty="0"/>
              <a:t>Database</a:t>
            </a:r>
          </a:p>
          <a:p>
            <a:pPr algn="ctr"/>
            <a:r>
              <a:rPr lang="en-US" sz="1049" dirty="0"/>
              <a:t>Server</a:t>
            </a:r>
          </a:p>
          <a:p>
            <a:pPr algn="ctr"/>
            <a:r>
              <a:rPr lang="en-US" sz="1049" dirty="0"/>
              <a:t>(PostgreSQL)</a:t>
            </a:r>
          </a:p>
          <a:p>
            <a:pPr algn="ctr"/>
            <a:r>
              <a:rPr lang="en-US" sz="1049" dirty="0"/>
              <a:t>(4 Cores)</a:t>
            </a:r>
          </a:p>
        </p:txBody>
      </p:sp>
      <p:sp>
        <p:nvSpPr>
          <p:cNvPr id="7" name="Rectangle 6"/>
          <p:cNvSpPr/>
          <p:nvPr/>
        </p:nvSpPr>
        <p:spPr>
          <a:xfrm>
            <a:off x="1166153" y="2006903"/>
            <a:ext cx="1045979" cy="1045979"/>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49"/>
              <a:t>Authentication</a:t>
            </a:r>
          </a:p>
          <a:p>
            <a:pPr algn="ctr"/>
            <a:r>
              <a:rPr lang="en-US" sz="1049" dirty="0"/>
              <a:t>Server</a:t>
            </a:r>
          </a:p>
          <a:p>
            <a:pPr algn="ctr"/>
            <a:r>
              <a:rPr lang="en-US" sz="1049" dirty="0"/>
              <a:t>(LDAP)</a:t>
            </a:r>
          </a:p>
        </p:txBody>
      </p:sp>
      <p:sp>
        <p:nvSpPr>
          <p:cNvPr id="8" name="Rectangle 7"/>
          <p:cNvSpPr/>
          <p:nvPr/>
        </p:nvSpPr>
        <p:spPr>
          <a:xfrm>
            <a:off x="1166153" y="3237778"/>
            <a:ext cx="1045979" cy="1045979"/>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49"/>
              <a:t>Backup</a:t>
            </a:r>
          </a:p>
        </p:txBody>
      </p:sp>
      <p:sp>
        <p:nvSpPr>
          <p:cNvPr id="9" name="Rectangle 8"/>
          <p:cNvSpPr/>
          <p:nvPr/>
        </p:nvSpPr>
        <p:spPr>
          <a:xfrm>
            <a:off x="2501660" y="1843090"/>
            <a:ext cx="5695289" cy="3386138"/>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049" dirty="0">
                <a:solidFill>
                  <a:schemeClr val="tx1"/>
                </a:solidFill>
              </a:rPr>
              <a:t>SDAL Server Host</a:t>
            </a:r>
          </a:p>
        </p:txBody>
      </p:sp>
      <p:sp>
        <p:nvSpPr>
          <p:cNvPr id="10" name="TextBox 9"/>
          <p:cNvSpPr txBox="1"/>
          <p:nvPr/>
        </p:nvSpPr>
        <p:spPr>
          <a:xfrm>
            <a:off x="2876867" y="3981738"/>
            <a:ext cx="813390" cy="230832"/>
          </a:xfrm>
          <a:prstGeom prst="rect">
            <a:avLst/>
          </a:prstGeom>
          <a:noFill/>
        </p:spPr>
        <p:txBody>
          <a:bodyPr wrap="square" rtlCol="0">
            <a:spAutoFit/>
          </a:bodyPr>
          <a:lstStyle/>
          <a:p>
            <a:r>
              <a:rPr lang="en-US" sz="900" dirty="0">
                <a:solidFill>
                  <a:schemeClr val="tx1">
                    <a:lumMod val="50000"/>
                    <a:lumOff val="50000"/>
                  </a:schemeClr>
                </a:solidFill>
              </a:rPr>
              <a:t>Internal IPs</a:t>
            </a:r>
          </a:p>
        </p:txBody>
      </p:sp>
      <p:sp>
        <p:nvSpPr>
          <p:cNvPr id="11" name="Rectangle 10"/>
          <p:cNvSpPr/>
          <p:nvPr/>
        </p:nvSpPr>
        <p:spPr>
          <a:xfrm>
            <a:off x="968488" y="1843095"/>
            <a:ext cx="7228454" cy="3632597"/>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200" dirty="0">
                <a:solidFill>
                  <a:schemeClr val="tx1"/>
                </a:solidFill>
              </a:rPr>
              <a:t>BI Computing Center</a:t>
            </a:r>
          </a:p>
        </p:txBody>
      </p:sp>
      <p:sp>
        <p:nvSpPr>
          <p:cNvPr id="12" name="Rectangle 11"/>
          <p:cNvSpPr/>
          <p:nvPr/>
        </p:nvSpPr>
        <p:spPr>
          <a:xfrm>
            <a:off x="6974770" y="3930969"/>
            <a:ext cx="1045979" cy="10459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49" dirty="0"/>
              <a:t>Presentation</a:t>
            </a:r>
          </a:p>
          <a:p>
            <a:pPr algn="ctr"/>
            <a:r>
              <a:rPr lang="en-US" sz="1049" dirty="0"/>
              <a:t>Server</a:t>
            </a:r>
          </a:p>
          <a:p>
            <a:pPr algn="ctr"/>
            <a:r>
              <a:rPr lang="en-US" sz="1049" dirty="0"/>
              <a:t>(Shiny)</a:t>
            </a:r>
          </a:p>
          <a:p>
            <a:pPr algn="ctr"/>
            <a:r>
              <a:rPr lang="en-US" sz="1049" dirty="0"/>
              <a:t>(2 Cores)</a:t>
            </a:r>
          </a:p>
        </p:txBody>
      </p:sp>
      <p:cxnSp>
        <p:nvCxnSpPr>
          <p:cNvPr id="13" name="Elbow Connector 12"/>
          <p:cNvCxnSpPr>
            <a:stCxn id="7" idx="2"/>
            <a:endCxn id="6" idx="0"/>
          </p:cNvCxnSpPr>
          <p:nvPr/>
        </p:nvCxnSpPr>
        <p:spPr>
          <a:xfrm rot="16200000" flipH="1">
            <a:off x="3736965" y="3473667"/>
            <a:ext cx="227256" cy="640329"/>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14" name="Elbow Connector 13"/>
          <p:cNvCxnSpPr>
            <a:stCxn id="8" idx="2"/>
            <a:endCxn id="6" idx="0"/>
          </p:cNvCxnSpPr>
          <p:nvPr/>
        </p:nvCxnSpPr>
        <p:spPr>
          <a:xfrm rot="5400000">
            <a:off x="4385120" y="3465843"/>
            <a:ext cx="227256" cy="655978"/>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15" name="Elbow Connector 14"/>
          <p:cNvCxnSpPr>
            <a:stCxn id="9" idx="2"/>
            <a:endCxn id="6" idx="0"/>
          </p:cNvCxnSpPr>
          <p:nvPr/>
        </p:nvCxnSpPr>
        <p:spPr>
          <a:xfrm rot="5400000">
            <a:off x="5052873" y="2798088"/>
            <a:ext cx="227256" cy="1991487"/>
          </a:xfrm>
          <a:prstGeom prst="bentConnector3">
            <a:avLst/>
          </a:prstGeom>
          <a:ln>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6" name="Elbow Connector 15"/>
          <p:cNvCxnSpPr>
            <a:stCxn id="7" idx="2"/>
            <a:endCxn id="16" idx="0"/>
          </p:cNvCxnSpPr>
          <p:nvPr/>
        </p:nvCxnSpPr>
        <p:spPr>
          <a:xfrm rot="16200000" flipH="1">
            <a:off x="4401707" y="2808930"/>
            <a:ext cx="227256" cy="1969813"/>
          </a:xfrm>
          <a:prstGeom prst="bentConnector3">
            <a:avLst>
              <a:gd name="adj1" fmla="val 50000"/>
            </a:avLst>
          </a:prstGeom>
          <a:ln>
            <a:solidFill>
              <a:srgbClr val="0070C0"/>
            </a:solidFill>
            <a:prstDash val="solid"/>
          </a:ln>
        </p:spPr>
        <p:style>
          <a:lnRef idx="1">
            <a:schemeClr val="accent1"/>
          </a:lnRef>
          <a:fillRef idx="0">
            <a:schemeClr val="accent1"/>
          </a:fillRef>
          <a:effectRef idx="0">
            <a:schemeClr val="accent1"/>
          </a:effectRef>
          <a:fontRef idx="minor">
            <a:schemeClr val="tx1"/>
          </a:fontRef>
        </p:style>
      </p:cxnSp>
      <p:cxnSp>
        <p:nvCxnSpPr>
          <p:cNvPr id="17" name="Elbow Connector 16"/>
          <p:cNvCxnSpPr>
            <a:stCxn id="8" idx="2"/>
            <a:endCxn id="16" idx="0"/>
          </p:cNvCxnSpPr>
          <p:nvPr/>
        </p:nvCxnSpPr>
        <p:spPr>
          <a:xfrm rot="16200000" flipH="1">
            <a:off x="5049862" y="3457075"/>
            <a:ext cx="227256" cy="673506"/>
          </a:xfrm>
          <a:prstGeom prst="bentConnector3">
            <a:avLst>
              <a:gd name="adj1" fmla="val 50000"/>
            </a:avLst>
          </a:prstGeom>
          <a:ln>
            <a:solidFill>
              <a:srgbClr val="0070C0"/>
            </a:solidFill>
            <a:prstDash val="solid"/>
          </a:ln>
        </p:spPr>
        <p:style>
          <a:lnRef idx="1">
            <a:schemeClr val="accent1"/>
          </a:lnRef>
          <a:fillRef idx="0">
            <a:schemeClr val="accent1"/>
          </a:fillRef>
          <a:effectRef idx="0">
            <a:schemeClr val="accent1"/>
          </a:effectRef>
          <a:fontRef idx="minor">
            <a:schemeClr val="tx1"/>
          </a:fontRef>
        </p:style>
      </p:cxnSp>
      <p:cxnSp>
        <p:nvCxnSpPr>
          <p:cNvPr id="18" name="Elbow Connector 17"/>
          <p:cNvCxnSpPr>
            <a:stCxn id="9" idx="2"/>
            <a:endCxn id="16" idx="0"/>
          </p:cNvCxnSpPr>
          <p:nvPr/>
        </p:nvCxnSpPr>
        <p:spPr>
          <a:xfrm rot="5400000">
            <a:off x="5717615" y="3462832"/>
            <a:ext cx="227256" cy="662003"/>
          </a:xfrm>
          <a:prstGeom prst="bentConnector3">
            <a:avLst>
              <a:gd name="adj1" fmla="val 50000"/>
            </a:avLst>
          </a:prstGeom>
          <a:ln>
            <a:solidFill>
              <a:srgbClr val="0070C0"/>
            </a:solidFill>
            <a:prstDash val="solid"/>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a:stCxn id="16" idx="1"/>
            <a:endCxn id="6" idx="3"/>
          </p:cNvCxnSpPr>
          <p:nvPr/>
        </p:nvCxnSpPr>
        <p:spPr>
          <a:xfrm flipH="1">
            <a:off x="4693753" y="4430446"/>
            <a:ext cx="283505" cy="0"/>
          </a:xfrm>
          <a:prstGeom prst="line">
            <a:avLst/>
          </a:prstGeom>
        </p:spPr>
        <p:style>
          <a:lnRef idx="1">
            <a:schemeClr val="accent1"/>
          </a:lnRef>
          <a:fillRef idx="0">
            <a:schemeClr val="accent1"/>
          </a:fillRef>
          <a:effectRef idx="0">
            <a:schemeClr val="accent1"/>
          </a:effectRef>
          <a:fontRef idx="minor">
            <a:schemeClr val="tx1"/>
          </a:fontRef>
        </p:style>
      </p:cxnSp>
      <p:sp>
        <p:nvSpPr>
          <p:cNvPr id="20" name="Rectangle 19"/>
          <p:cNvSpPr/>
          <p:nvPr/>
        </p:nvSpPr>
        <p:spPr>
          <a:xfrm>
            <a:off x="3007448" y="2634228"/>
            <a:ext cx="1045979" cy="10459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49" dirty="0" err="1"/>
              <a:t>RStudio</a:t>
            </a:r>
            <a:endParaRPr lang="en-US" sz="1049" dirty="0"/>
          </a:p>
          <a:p>
            <a:pPr algn="ctr"/>
            <a:r>
              <a:rPr lang="en-US" sz="1049" dirty="0"/>
              <a:t>Server</a:t>
            </a:r>
          </a:p>
          <a:p>
            <a:pPr algn="ctr"/>
            <a:r>
              <a:rPr lang="en-US" sz="1049" dirty="0"/>
              <a:t>(R)</a:t>
            </a:r>
          </a:p>
          <a:p>
            <a:pPr algn="ctr"/>
            <a:r>
              <a:rPr lang="en-US" sz="1049" dirty="0"/>
              <a:t>(20 Cores)</a:t>
            </a:r>
          </a:p>
        </p:txBody>
      </p:sp>
      <p:sp>
        <p:nvSpPr>
          <p:cNvPr id="21" name="Rectangle 20"/>
          <p:cNvSpPr/>
          <p:nvPr/>
        </p:nvSpPr>
        <p:spPr>
          <a:xfrm>
            <a:off x="4303755" y="2634228"/>
            <a:ext cx="1045979" cy="10459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49" dirty="0" err="1"/>
              <a:t>SparkR</a:t>
            </a:r>
            <a:endParaRPr lang="en-US" sz="1049" dirty="0"/>
          </a:p>
          <a:p>
            <a:pPr algn="ctr"/>
            <a:r>
              <a:rPr lang="en-US" sz="1049" dirty="0"/>
              <a:t>Server</a:t>
            </a:r>
          </a:p>
          <a:p>
            <a:pPr algn="ctr"/>
            <a:r>
              <a:rPr lang="en-US" sz="1049" dirty="0"/>
              <a:t>(Apache Spark)</a:t>
            </a:r>
          </a:p>
          <a:p>
            <a:pPr algn="ctr"/>
            <a:r>
              <a:rPr lang="en-US" sz="1049" dirty="0"/>
              <a:t>(38 Cores)</a:t>
            </a:r>
          </a:p>
        </p:txBody>
      </p:sp>
      <p:sp>
        <p:nvSpPr>
          <p:cNvPr id="22" name="Rectangle 21"/>
          <p:cNvSpPr/>
          <p:nvPr/>
        </p:nvSpPr>
        <p:spPr>
          <a:xfrm>
            <a:off x="5639261" y="2634228"/>
            <a:ext cx="1045979" cy="10459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49" dirty="0"/>
              <a:t>(Testing)</a:t>
            </a:r>
          </a:p>
          <a:p>
            <a:pPr algn="ctr"/>
            <a:r>
              <a:rPr lang="en-US" sz="1049" dirty="0"/>
              <a:t>Microsoft R</a:t>
            </a:r>
          </a:p>
          <a:p>
            <a:pPr algn="ctr"/>
            <a:r>
              <a:rPr lang="en-US" sz="1049" dirty="0"/>
              <a:t>Server</a:t>
            </a:r>
          </a:p>
          <a:p>
            <a:pPr algn="ctr"/>
            <a:r>
              <a:rPr lang="en-US" sz="1049" dirty="0"/>
              <a:t>(Revolution R)</a:t>
            </a:r>
          </a:p>
          <a:p>
            <a:pPr algn="ctr"/>
            <a:r>
              <a:rPr lang="en-US" sz="1049" dirty="0"/>
              <a:t>(38 Cores)</a:t>
            </a:r>
          </a:p>
        </p:txBody>
      </p:sp>
      <p:sp>
        <p:nvSpPr>
          <p:cNvPr id="23" name="Rectangle 22"/>
          <p:cNvSpPr/>
          <p:nvPr/>
        </p:nvSpPr>
        <p:spPr>
          <a:xfrm>
            <a:off x="6974770" y="2634228"/>
            <a:ext cx="1045979" cy="10459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49" dirty="0" err="1"/>
              <a:t>Jupyterhub</a:t>
            </a:r>
            <a:endParaRPr lang="en-US" sz="1049" dirty="0"/>
          </a:p>
          <a:p>
            <a:pPr algn="ctr"/>
            <a:r>
              <a:rPr lang="en-US" sz="1049" dirty="0"/>
              <a:t>Server/</a:t>
            </a:r>
            <a:r>
              <a:rPr lang="en-US" sz="1049" dirty="0" err="1"/>
              <a:t>IPython</a:t>
            </a:r>
            <a:r>
              <a:rPr lang="en-US" sz="1049" dirty="0"/>
              <a:t> Notebooks</a:t>
            </a:r>
          </a:p>
          <a:p>
            <a:pPr algn="ctr"/>
            <a:r>
              <a:rPr lang="en-US" sz="1049" dirty="0"/>
              <a:t>(Python)</a:t>
            </a:r>
          </a:p>
          <a:p>
            <a:pPr algn="ctr"/>
            <a:r>
              <a:rPr lang="en-US" sz="1049" dirty="0"/>
              <a:t>(20 Cores)</a:t>
            </a:r>
          </a:p>
        </p:txBody>
      </p:sp>
      <p:cxnSp>
        <p:nvCxnSpPr>
          <p:cNvPr id="24" name="Elbow Connector 23"/>
          <p:cNvCxnSpPr>
            <a:stCxn id="6" idx="1"/>
            <a:endCxn id="15" idx="2"/>
          </p:cNvCxnSpPr>
          <p:nvPr/>
        </p:nvCxnSpPr>
        <p:spPr>
          <a:xfrm rot="10800000">
            <a:off x="1689143" y="4283754"/>
            <a:ext cx="1958633" cy="146697"/>
          </a:xfrm>
          <a:prstGeom prst="bentConnector2">
            <a:avLst/>
          </a:prstGeom>
          <a:ln w="50800"/>
        </p:spPr>
        <p:style>
          <a:lnRef idx="1">
            <a:schemeClr val="accent1"/>
          </a:lnRef>
          <a:fillRef idx="0">
            <a:schemeClr val="accent1"/>
          </a:fillRef>
          <a:effectRef idx="0">
            <a:schemeClr val="accent1"/>
          </a:effectRef>
          <a:fontRef idx="minor">
            <a:schemeClr val="tx1"/>
          </a:fontRef>
        </p:style>
      </p:cxnSp>
      <p:cxnSp>
        <p:nvCxnSpPr>
          <p:cNvPr id="25" name="Elbow Connector 24"/>
          <p:cNvCxnSpPr>
            <a:stCxn id="7" idx="0"/>
            <a:endCxn id="13" idx="3"/>
          </p:cNvCxnSpPr>
          <p:nvPr/>
        </p:nvCxnSpPr>
        <p:spPr>
          <a:xfrm rot="16200000" flipV="1">
            <a:off x="2819110" y="1922903"/>
            <a:ext cx="104336" cy="1318306"/>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26" name="Elbow Connector 25"/>
          <p:cNvCxnSpPr>
            <a:stCxn id="8" idx="0"/>
            <a:endCxn id="13" idx="3"/>
          </p:cNvCxnSpPr>
          <p:nvPr/>
        </p:nvCxnSpPr>
        <p:spPr>
          <a:xfrm rot="16200000" flipV="1">
            <a:off x="3467263" y="1274751"/>
            <a:ext cx="104336" cy="2614612"/>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27" name="Elbow Connector 26"/>
          <p:cNvCxnSpPr>
            <a:stCxn id="9" idx="0"/>
            <a:endCxn id="13" idx="3"/>
          </p:cNvCxnSpPr>
          <p:nvPr/>
        </p:nvCxnSpPr>
        <p:spPr>
          <a:xfrm rot="16200000" flipV="1">
            <a:off x="4135017" y="606993"/>
            <a:ext cx="104336" cy="3950120"/>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28" name="Elbow Connector 27"/>
          <p:cNvCxnSpPr>
            <a:stCxn id="13" idx="3"/>
            <a:endCxn id="11" idx="0"/>
          </p:cNvCxnSpPr>
          <p:nvPr/>
        </p:nvCxnSpPr>
        <p:spPr>
          <a:xfrm>
            <a:off x="2212131" y="2529888"/>
            <a:ext cx="5285627" cy="104336"/>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29" name="Rectangle 28"/>
          <p:cNvSpPr/>
          <p:nvPr/>
        </p:nvSpPr>
        <p:spPr>
          <a:xfrm>
            <a:off x="4170765" y="1118336"/>
            <a:ext cx="2391663" cy="612775"/>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49" dirty="0"/>
              <a:t>Campus User</a:t>
            </a:r>
          </a:p>
          <a:p>
            <a:pPr algn="ctr"/>
            <a:r>
              <a:rPr lang="en-US" sz="1049" dirty="0"/>
              <a:t>(Web Interface or Remote Desktop to Analysis Servers)</a:t>
            </a:r>
          </a:p>
        </p:txBody>
      </p:sp>
      <p:sp>
        <p:nvSpPr>
          <p:cNvPr id="30" name="Double Bracket 29"/>
          <p:cNvSpPr/>
          <p:nvPr/>
        </p:nvSpPr>
        <p:spPr>
          <a:xfrm>
            <a:off x="3668829" y="1709679"/>
            <a:ext cx="193256" cy="275793"/>
          </a:xfrm>
          <a:prstGeom prst="bracketPair">
            <a:avLst/>
          </a:prstGeom>
          <a:solidFill>
            <a:schemeClr val="bg1"/>
          </a:solidFill>
          <a:ln>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solidFill>
                <a:schemeClr val="bg1">
                  <a:lumMod val="50000"/>
                </a:schemeClr>
              </a:solidFill>
            </a:endParaRPr>
          </a:p>
        </p:txBody>
      </p:sp>
      <p:cxnSp>
        <p:nvCxnSpPr>
          <p:cNvPr id="31" name="Elbow Connector 30"/>
          <p:cNvCxnSpPr/>
          <p:nvPr/>
        </p:nvCxnSpPr>
        <p:spPr>
          <a:xfrm rot="10800000" flipV="1">
            <a:off x="3765275" y="1424718"/>
            <a:ext cx="405489" cy="1209504"/>
          </a:xfrm>
          <a:prstGeom prst="bentConnector2">
            <a:avLst/>
          </a:prstGeom>
          <a:ln>
            <a:solidFill>
              <a:srgbClr val="00B050"/>
            </a:solidFill>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3734828" y="2092286"/>
            <a:ext cx="1381440" cy="334835"/>
          </a:xfrm>
          <a:prstGeom prst="rect">
            <a:avLst/>
          </a:prstGeom>
          <a:noFill/>
        </p:spPr>
        <p:txBody>
          <a:bodyPr wrap="square" rtlCol="0">
            <a:spAutoFit/>
          </a:bodyPr>
          <a:lstStyle/>
          <a:p>
            <a:r>
              <a:rPr lang="en-US" sz="788" dirty="0">
                <a:solidFill>
                  <a:srgbClr val="00B050"/>
                </a:solidFill>
              </a:rPr>
              <a:t>Port Mapping</a:t>
            </a:r>
          </a:p>
          <a:p>
            <a:r>
              <a:rPr lang="en-US" sz="788" dirty="0">
                <a:solidFill>
                  <a:srgbClr val="00B050"/>
                </a:solidFill>
              </a:rPr>
              <a:t>Local 8787 -&gt; Server 8787</a:t>
            </a:r>
          </a:p>
        </p:txBody>
      </p:sp>
      <p:sp>
        <p:nvSpPr>
          <p:cNvPr id="33" name="TextBox 32"/>
          <p:cNvSpPr txBox="1"/>
          <p:nvPr/>
        </p:nvSpPr>
        <p:spPr>
          <a:xfrm>
            <a:off x="3892527" y="1856424"/>
            <a:ext cx="1381440" cy="213585"/>
          </a:xfrm>
          <a:prstGeom prst="rect">
            <a:avLst/>
          </a:prstGeom>
          <a:noFill/>
          <a:ln>
            <a:noFill/>
          </a:ln>
        </p:spPr>
        <p:txBody>
          <a:bodyPr wrap="square" rtlCol="0">
            <a:spAutoFit/>
          </a:bodyPr>
          <a:lstStyle/>
          <a:p>
            <a:r>
              <a:rPr lang="en-US" sz="788" dirty="0">
                <a:solidFill>
                  <a:schemeClr val="bg1">
                    <a:lumMod val="50000"/>
                  </a:schemeClr>
                </a:solidFill>
              </a:rPr>
              <a:t>Secure Multi-Hop Tunnel</a:t>
            </a:r>
          </a:p>
        </p:txBody>
      </p:sp>
      <p:sp>
        <p:nvSpPr>
          <p:cNvPr id="35" name="TextBox 34"/>
          <p:cNvSpPr txBox="1"/>
          <p:nvPr/>
        </p:nvSpPr>
        <p:spPr>
          <a:xfrm>
            <a:off x="4693753" y="240143"/>
            <a:ext cx="3983173" cy="584775"/>
          </a:xfrm>
          <a:prstGeom prst="rect">
            <a:avLst/>
          </a:prstGeom>
        </p:spPr>
        <p:txBody>
          <a:bodyPr vert="horz" lIns="91440" tIns="45720" rIns="91440" bIns="45720" rtlCol="0" anchor="ctr">
            <a:noAutofit/>
          </a:bodyPr>
          <a:lstStyle>
            <a:lvl1pPr algn="ctr" defTabSz="457169">
              <a:spcBef>
                <a:spcPct val="0"/>
              </a:spcBef>
              <a:buNone/>
              <a:defRPr sz="3200" b="1">
                <a:latin typeface="Raleway Light"/>
                <a:ea typeface="Helvetica" charset="0"/>
                <a:cs typeface="Raleway Light"/>
              </a:defRPr>
            </a:lvl1pPr>
          </a:lstStyle>
          <a:p>
            <a:r>
              <a:rPr lang="en-US" dirty="0"/>
              <a:t>Secure Data Access</a:t>
            </a:r>
          </a:p>
        </p:txBody>
      </p:sp>
    </p:spTree>
    <p:extLst>
      <p:ext uri="{BB962C8B-B14F-4D97-AF65-F5344CB8AC3E}">
        <p14:creationId xmlns:p14="http://schemas.microsoft.com/office/powerpoint/2010/main" val="3966026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stretch>
            <a:fillRect/>
          </a:stretch>
        </p:blipFill>
        <p:spPr>
          <a:xfrm>
            <a:off x="10715" y="17757"/>
            <a:ext cx="9144000" cy="1652016"/>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1808" y="1436045"/>
            <a:ext cx="7568707" cy="4665934"/>
          </a:xfrm>
          <a:prstGeom prst="rect">
            <a:avLst/>
          </a:prstGeom>
          <a:ln>
            <a:solidFill>
              <a:schemeClr val="tx1"/>
            </a:solidFill>
          </a:ln>
        </p:spPr>
      </p:pic>
      <p:sp>
        <p:nvSpPr>
          <p:cNvPr id="5" name="Oval 4"/>
          <p:cNvSpPr/>
          <p:nvPr/>
        </p:nvSpPr>
        <p:spPr>
          <a:xfrm>
            <a:off x="1276429" y="1325339"/>
            <a:ext cx="1379690" cy="653143"/>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rgbClr val="00B050"/>
              </a:solidFill>
            </a:endParaRPr>
          </a:p>
        </p:txBody>
      </p:sp>
      <p:sp>
        <p:nvSpPr>
          <p:cNvPr id="6" name="Oval 5"/>
          <p:cNvSpPr/>
          <p:nvPr/>
        </p:nvSpPr>
        <p:spPr>
          <a:xfrm>
            <a:off x="4985661" y="3448049"/>
            <a:ext cx="3341914" cy="2394858"/>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rgbClr val="00B050"/>
              </a:solidFill>
            </a:endParaRPr>
          </a:p>
        </p:txBody>
      </p:sp>
      <p:sp>
        <p:nvSpPr>
          <p:cNvPr id="7" name="TextBox 6"/>
          <p:cNvSpPr txBox="1"/>
          <p:nvPr/>
        </p:nvSpPr>
        <p:spPr>
          <a:xfrm>
            <a:off x="751124" y="1074965"/>
            <a:ext cx="2460171" cy="276999"/>
          </a:xfrm>
          <a:prstGeom prst="rect">
            <a:avLst/>
          </a:prstGeom>
          <a:noFill/>
        </p:spPr>
        <p:txBody>
          <a:bodyPr wrap="square" rtlCol="0">
            <a:spAutoFit/>
          </a:bodyPr>
          <a:lstStyle/>
          <a:p>
            <a:r>
              <a:rPr lang="en-US" sz="1200" dirty="0">
                <a:solidFill>
                  <a:srgbClr val="00B050"/>
                </a:solidFill>
              </a:rPr>
              <a:t>User accesses local machine only</a:t>
            </a:r>
          </a:p>
        </p:txBody>
      </p:sp>
      <p:sp>
        <p:nvSpPr>
          <p:cNvPr id="8" name="TextBox 7"/>
          <p:cNvSpPr txBox="1"/>
          <p:nvPr/>
        </p:nvSpPr>
        <p:spPr>
          <a:xfrm>
            <a:off x="1502235" y="5605808"/>
            <a:ext cx="4142016" cy="461665"/>
          </a:xfrm>
          <a:prstGeom prst="rect">
            <a:avLst/>
          </a:prstGeom>
          <a:noFill/>
        </p:spPr>
        <p:txBody>
          <a:bodyPr wrap="square" rtlCol="0">
            <a:spAutoFit/>
          </a:bodyPr>
          <a:lstStyle/>
          <a:p>
            <a:r>
              <a:rPr lang="en-US" sz="1200" dirty="0">
                <a:solidFill>
                  <a:srgbClr val="00B050"/>
                </a:solidFill>
              </a:rPr>
              <a:t>User works with files on file server – </a:t>
            </a:r>
            <a:r>
              <a:rPr lang="en-US" sz="1200">
                <a:solidFill>
                  <a:srgbClr val="00B050"/>
                </a:solidFill>
              </a:rPr>
              <a:t>nothing downloaded locally</a:t>
            </a:r>
            <a:endParaRPr lang="en-US" sz="1200" dirty="0">
              <a:solidFill>
                <a:srgbClr val="00B050"/>
              </a:solidFill>
            </a:endParaRPr>
          </a:p>
        </p:txBody>
      </p:sp>
      <p:sp>
        <p:nvSpPr>
          <p:cNvPr id="9" name="TextBox 8"/>
          <p:cNvSpPr txBox="1"/>
          <p:nvPr/>
        </p:nvSpPr>
        <p:spPr>
          <a:xfrm>
            <a:off x="5791200" y="240143"/>
            <a:ext cx="2885726" cy="584775"/>
          </a:xfrm>
          <a:prstGeom prst="rect">
            <a:avLst/>
          </a:prstGeom>
        </p:spPr>
        <p:txBody>
          <a:bodyPr vert="horz" lIns="91440" tIns="45720" rIns="91440" bIns="45720" rtlCol="0" anchor="ctr">
            <a:normAutofit/>
          </a:bodyPr>
          <a:lstStyle>
            <a:lvl1pPr algn="ctr" defTabSz="457169">
              <a:spcBef>
                <a:spcPct val="0"/>
              </a:spcBef>
              <a:buNone/>
              <a:defRPr sz="3200" b="1">
                <a:latin typeface="Raleway Light"/>
                <a:ea typeface="Helvetica" charset="0"/>
                <a:cs typeface="Raleway Light"/>
              </a:defRPr>
            </a:lvl1pPr>
          </a:lstStyle>
          <a:p>
            <a:r>
              <a:rPr lang="en-US" dirty="0" err="1"/>
              <a:t>RStudio</a:t>
            </a:r>
            <a:r>
              <a:rPr lang="en-US" dirty="0"/>
              <a:t> Server</a:t>
            </a:r>
          </a:p>
        </p:txBody>
      </p:sp>
    </p:spTree>
    <p:extLst>
      <p:ext uri="{BB962C8B-B14F-4D97-AF65-F5344CB8AC3E}">
        <p14:creationId xmlns:p14="http://schemas.microsoft.com/office/powerpoint/2010/main" val="15165192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stretch>
            <a:fillRect/>
          </a:stretch>
        </p:blipFill>
        <p:spPr>
          <a:xfrm>
            <a:off x="10715" y="17757"/>
            <a:ext cx="9144000" cy="1652016"/>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4400" y="1351964"/>
            <a:ext cx="7772398" cy="4817008"/>
          </a:xfrm>
          <a:prstGeom prst="rect">
            <a:avLst/>
          </a:prstGeom>
          <a:ln>
            <a:solidFill>
              <a:schemeClr val="tx1"/>
            </a:solidFill>
          </a:ln>
        </p:spPr>
      </p:pic>
      <p:sp>
        <p:nvSpPr>
          <p:cNvPr id="5" name="Oval 4"/>
          <p:cNvSpPr/>
          <p:nvPr/>
        </p:nvSpPr>
        <p:spPr>
          <a:xfrm>
            <a:off x="1276429" y="1325339"/>
            <a:ext cx="1379690" cy="653143"/>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rgbClr val="00B050"/>
              </a:solidFill>
            </a:endParaRPr>
          </a:p>
        </p:txBody>
      </p:sp>
      <p:sp>
        <p:nvSpPr>
          <p:cNvPr id="6" name="TextBox 5"/>
          <p:cNvSpPr txBox="1"/>
          <p:nvPr/>
        </p:nvSpPr>
        <p:spPr>
          <a:xfrm>
            <a:off x="609600" y="1000098"/>
            <a:ext cx="3744676" cy="338554"/>
          </a:xfrm>
          <a:prstGeom prst="rect">
            <a:avLst/>
          </a:prstGeom>
          <a:noFill/>
        </p:spPr>
        <p:txBody>
          <a:bodyPr wrap="square" rtlCol="0">
            <a:spAutoFit/>
          </a:bodyPr>
          <a:lstStyle/>
          <a:p>
            <a:r>
              <a:rPr lang="en-US" sz="1600" dirty="0">
                <a:solidFill>
                  <a:srgbClr val="00B050"/>
                </a:solidFill>
              </a:rPr>
              <a:t>User accesses local machine only</a:t>
            </a:r>
          </a:p>
        </p:txBody>
      </p:sp>
      <p:sp>
        <p:nvSpPr>
          <p:cNvPr id="7" name="TextBox 6"/>
          <p:cNvSpPr txBox="1"/>
          <p:nvPr/>
        </p:nvSpPr>
        <p:spPr>
          <a:xfrm>
            <a:off x="2819400" y="210789"/>
            <a:ext cx="6054286" cy="584775"/>
          </a:xfrm>
          <a:prstGeom prst="rect">
            <a:avLst/>
          </a:prstGeom>
          <a:noFill/>
        </p:spPr>
        <p:txBody>
          <a:bodyPr wrap="none" rtlCol="0">
            <a:spAutoFit/>
          </a:bodyPr>
          <a:lstStyle/>
          <a:p>
            <a:r>
              <a:rPr lang="en-US" sz="3200" b="1" dirty="0">
                <a:latin typeface="Raleway Light"/>
                <a:ea typeface="Helvetica" charset="0"/>
                <a:cs typeface="Raleway Light"/>
              </a:rPr>
              <a:t>PostgreSQL Server (via </a:t>
            </a:r>
            <a:r>
              <a:rPr lang="en-US" sz="3200" b="1" dirty="0" err="1">
                <a:latin typeface="Raleway Light"/>
                <a:ea typeface="Helvetica" charset="0"/>
                <a:cs typeface="Raleway Light"/>
              </a:rPr>
              <a:t>Adminer</a:t>
            </a:r>
            <a:r>
              <a:rPr lang="en-US" sz="3200" b="1" dirty="0">
                <a:latin typeface="Raleway Light"/>
                <a:ea typeface="Helvetica" charset="0"/>
                <a:cs typeface="Raleway Light"/>
              </a:rPr>
              <a:t>)</a:t>
            </a:r>
          </a:p>
        </p:txBody>
      </p:sp>
    </p:spTree>
    <p:extLst>
      <p:ext uri="{BB962C8B-B14F-4D97-AF65-F5344CB8AC3E}">
        <p14:creationId xmlns:p14="http://schemas.microsoft.com/office/powerpoint/2010/main" val="15386274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10715" y="17757"/>
            <a:ext cx="9144000" cy="1652016"/>
          </a:xfrm>
          <a:prstGeom prst="rect">
            <a:avLst/>
          </a:prstGeom>
        </p:spPr>
      </p:pic>
      <p:sp>
        <p:nvSpPr>
          <p:cNvPr id="4" name="TextBox 3"/>
          <p:cNvSpPr txBox="1"/>
          <p:nvPr/>
        </p:nvSpPr>
        <p:spPr>
          <a:xfrm>
            <a:off x="1752600" y="232270"/>
            <a:ext cx="6858000" cy="1077218"/>
          </a:xfrm>
          <a:prstGeom prst="rect">
            <a:avLst/>
          </a:prstGeom>
          <a:noFill/>
        </p:spPr>
        <p:txBody>
          <a:bodyPr wrap="square" rtlCol="0">
            <a:spAutoFit/>
          </a:bodyPr>
          <a:lstStyle/>
          <a:p>
            <a:r>
              <a:rPr lang="en-US" sz="3200" b="1" dirty="0">
                <a:latin typeface="Raleway Light"/>
                <a:ea typeface="Helvetica" charset="0"/>
                <a:cs typeface="Raleway Light"/>
              </a:rPr>
              <a:t>Remote Desktop to </a:t>
            </a:r>
            <a:r>
              <a:rPr lang="en-US" sz="3200" b="1" dirty="0" err="1">
                <a:latin typeface="Raleway Light"/>
                <a:ea typeface="Helvetica" charset="0"/>
                <a:cs typeface="Raleway Light"/>
              </a:rPr>
              <a:t>RStudio</a:t>
            </a:r>
            <a:r>
              <a:rPr lang="en-US" sz="3200" b="1" dirty="0">
                <a:latin typeface="Raleway Light"/>
                <a:ea typeface="Helvetica" charset="0"/>
                <a:cs typeface="Raleway Light"/>
              </a:rPr>
              <a:t> Server (via x2go)</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7800" y="1524000"/>
            <a:ext cx="6695826" cy="5173751"/>
          </a:xfrm>
          <a:prstGeom prst="rect">
            <a:avLst/>
          </a:prstGeom>
        </p:spPr>
      </p:pic>
    </p:spTree>
    <p:extLst>
      <p:ext uri="{BB962C8B-B14F-4D97-AF65-F5344CB8AC3E}">
        <p14:creationId xmlns:p14="http://schemas.microsoft.com/office/powerpoint/2010/main" val="2438544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10715" y="17757"/>
            <a:ext cx="9144000" cy="1652016"/>
          </a:xfrm>
          <a:prstGeom prst="rect">
            <a:avLst/>
          </a:prstGeom>
        </p:spPr>
      </p:pic>
      <p:sp>
        <p:nvSpPr>
          <p:cNvPr id="4" name="TextBox 3"/>
          <p:cNvSpPr txBox="1"/>
          <p:nvPr/>
        </p:nvSpPr>
        <p:spPr>
          <a:xfrm>
            <a:off x="1752600" y="232270"/>
            <a:ext cx="6858000" cy="584775"/>
          </a:xfrm>
          <a:prstGeom prst="rect">
            <a:avLst/>
          </a:prstGeom>
          <a:noFill/>
        </p:spPr>
        <p:txBody>
          <a:bodyPr wrap="square" rtlCol="0">
            <a:spAutoFit/>
          </a:bodyPr>
          <a:lstStyle/>
          <a:p>
            <a:pPr algn="ctr"/>
            <a:r>
              <a:rPr lang="en-US" sz="3200" b="1" dirty="0">
                <a:latin typeface="Raleway Light"/>
                <a:ea typeface="Helvetica" charset="0"/>
                <a:cs typeface="Raleway Light"/>
              </a:rPr>
              <a:t>SSH –X Command Line Access </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 y="1143000"/>
            <a:ext cx="7103073" cy="5181600"/>
          </a:xfrm>
          <a:prstGeom prst="rect">
            <a:avLst/>
          </a:prstGeom>
          <a:ln>
            <a:solidFill>
              <a:schemeClr val="tx1"/>
            </a:solidFill>
          </a:ln>
        </p:spPr>
      </p:pic>
    </p:spTree>
    <p:extLst>
      <p:ext uri="{BB962C8B-B14F-4D97-AF65-F5344CB8AC3E}">
        <p14:creationId xmlns:p14="http://schemas.microsoft.com/office/powerpoint/2010/main" val="20866383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0715" y="17757"/>
            <a:ext cx="9144000" cy="1652016"/>
          </a:xfrm>
          <a:prstGeom prst="rect">
            <a:avLst/>
          </a:prstGeom>
        </p:spPr>
      </p:pic>
      <p:sp>
        <p:nvSpPr>
          <p:cNvPr id="4" name="Content Placeholder 2"/>
          <p:cNvSpPr>
            <a:spLocks noGrp="1"/>
          </p:cNvSpPr>
          <p:nvPr>
            <p:ph idx="1"/>
          </p:nvPr>
        </p:nvSpPr>
        <p:spPr>
          <a:xfrm>
            <a:off x="467915" y="1669773"/>
            <a:ext cx="8229600" cy="4525963"/>
          </a:xfrm>
        </p:spPr>
        <p:txBody>
          <a:bodyPr/>
          <a:lstStyle/>
          <a:p>
            <a:r>
              <a:rPr lang="en-US" dirty="0" smtClean="0"/>
              <a:t>RSYNC</a:t>
            </a:r>
          </a:p>
          <a:p>
            <a:r>
              <a:rPr lang="en-US" dirty="0" smtClean="0"/>
              <a:t>SCP</a:t>
            </a:r>
          </a:p>
          <a:p>
            <a:r>
              <a:rPr lang="en-US" dirty="0" smtClean="0"/>
              <a:t>SSHFS local mount of remote drive</a:t>
            </a:r>
          </a:p>
          <a:p>
            <a:r>
              <a:rPr lang="en-US" dirty="0"/>
              <a:t>SFTP (ACPD File Transfer</a:t>
            </a:r>
            <a:r>
              <a:rPr lang="en-US" dirty="0" smtClean="0"/>
              <a:t>)</a:t>
            </a:r>
            <a:endParaRPr lang="en-US" dirty="0"/>
          </a:p>
        </p:txBody>
      </p:sp>
      <p:sp>
        <p:nvSpPr>
          <p:cNvPr id="6" name="Title 1"/>
          <p:cNvSpPr>
            <a:spLocks noGrp="1"/>
          </p:cNvSpPr>
          <p:nvPr>
            <p:ph type="title"/>
          </p:nvPr>
        </p:nvSpPr>
        <p:spPr>
          <a:xfrm>
            <a:off x="5334000" y="-76200"/>
            <a:ext cx="4104085" cy="1143000"/>
          </a:xfrm>
        </p:spPr>
        <p:txBody>
          <a:bodyPr>
            <a:normAutofit/>
          </a:bodyPr>
          <a:lstStyle/>
          <a:p>
            <a:r>
              <a:rPr lang="en-US" dirty="0">
                <a:latin typeface="Raleway Light"/>
                <a:ea typeface="Helvetica" charset="0"/>
                <a:cs typeface="Raleway Light"/>
              </a:rPr>
              <a:t>File Transfer</a:t>
            </a:r>
          </a:p>
        </p:txBody>
      </p:sp>
    </p:spTree>
    <p:extLst>
      <p:ext uri="{BB962C8B-B14F-4D97-AF65-F5344CB8AC3E}">
        <p14:creationId xmlns:p14="http://schemas.microsoft.com/office/powerpoint/2010/main" val="12250809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 y="2362200"/>
            <a:ext cx="7391400" cy="1676400"/>
          </a:xfrm>
        </p:spPr>
        <p:txBody>
          <a:bodyPr>
            <a:noAutofit/>
          </a:bodyPr>
          <a:lstStyle/>
          <a:p>
            <a:pPr>
              <a:lnSpc>
                <a:spcPct val="90000"/>
              </a:lnSpc>
            </a:pPr>
            <a:r>
              <a:rPr lang="en-US" b="1" dirty="0" smtClean="0">
                <a:latin typeface="Raleway Light "/>
                <a:cs typeface="Raleway Light "/>
              </a:rPr>
              <a:t>  </a:t>
            </a:r>
            <a:r>
              <a:rPr lang="en-US" b="1" dirty="0">
                <a:latin typeface="Raleway Light "/>
                <a:cs typeface="Raleway Light "/>
              </a:rPr>
              <a:t/>
            </a:r>
            <a:br>
              <a:rPr lang="en-US" b="1" dirty="0">
                <a:latin typeface="Raleway Light "/>
                <a:cs typeface="Raleway Light "/>
              </a:rPr>
            </a:br>
            <a:endParaRPr lang="en-US" sz="2000" b="1" dirty="0">
              <a:latin typeface="Raleway Light "/>
              <a:cs typeface="Raleway Light "/>
            </a:endParaRPr>
          </a:p>
        </p:txBody>
      </p:sp>
      <p:sp>
        <p:nvSpPr>
          <p:cNvPr id="3" name="TextBox 2"/>
          <p:cNvSpPr txBox="1"/>
          <p:nvPr/>
        </p:nvSpPr>
        <p:spPr>
          <a:xfrm>
            <a:off x="115911" y="5583796"/>
            <a:ext cx="476518" cy="400110"/>
          </a:xfrm>
          <a:prstGeom prst="rect">
            <a:avLst/>
          </a:prstGeom>
          <a:solidFill>
            <a:schemeClr val="bg1"/>
          </a:solidFill>
        </p:spPr>
        <p:txBody>
          <a:bodyPr wrap="square" rtlCol="0">
            <a:spAutoFit/>
          </a:bodyPr>
          <a:lstStyle/>
          <a:p>
            <a:endParaRPr lang="en-US" sz="2000" dirty="0">
              <a:solidFill>
                <a:schemeClr val="bg1"/>
              </a:solidFill>
              <a:latin typeface="Gill Sans Light"/>
              <a:cs typeface="Gill Sans Light"/>
            </a:endParaRPr>
          </a:p>
        </p:txBody>
      </p:sp>
      <p:sp>
        <p:nvSpPr>
          <p:cNvPr id="4" name="TextBox 3"/>
          <p:cNvSpPr txBox="1"/>
          <p:nvPr/>
        </p:nvSpPr>
        <p:spPr>
          <a:xfrm>
            <a:off x="3727573" y="2915237"/>
            <a:ext cx="184731" cy="400110"/>
          </a:xfrm>
          <a:prstGeom prst="rect">
            <a:avLst/>
          </a:prstGeom>
          <a:noFill/>
        </p:spPr>
        <p:txBody>
          <a:bodyPr wrap="none" rtlCol="0">
            <a:spAutoFit/>
          </a:bodyPr>
          <a:lstStyle/>
          <a:p>
            <a:endParaRPr lang="en-US" sz="2000" dirty="0">
              <a:latin typeface="Gill Sans Light"/>
              <a:cs typeface="Gill Sans Light"/>
            </a:endParaRPr>
          </a:p>
        </p:txBody>
      </p:sp>
      <p:sp>
        <p:nvSpPr>
          <p:cNvPr id="7" name="Title 1"/>
          <p:cNvSpPr txBox="1">
            <a:spLocks/>
          </p:cNvSpPr>
          <p:nvPr/>
        </p:nvSpPr>
        <p:spPr>
          <a:xfrm>
            <a:off x="-342900" y="2286001"/>
            <a:ext cx="7772400" cy="1470025"/>
          </a:xfrm>
          <a:prstGeom prst="rect">
            <a:avLst/>
          </a:prstGeom>
        </p:spPr>
        <p:txBody>
          <a:bodyPr vert="horz" lIns="91439" tIns="45720" rIns="91439" bIns="45720" rtlCol="0" anchor="ctr">
            <a:normAutofit/>
          </a:bodyPr>
          <a:lstStyle>
            <a:lvl1pPr algn="ctr" defTabSz="457200" rtl="0" eaLnBrk="1" latinLnBrk="0" hangingPunct="1">
              <a:spcBef>
                <a:spcPct val="0"/>
              </a:spcBef>
              <a:buNone/>
              <a:defRPr sz="3200" b="0" kern="1200">
                <a:solidFill>
                  <a:schemeClr val="tx1"/>
                </a:solidFill>
                <a:latin typeface="Gill Sans"/>
                <a:ea typeface="+mj-ea"/>
                <a:cs typeface="Gill Sans"/>
              </a:defRPr>
            </a:lvl1pPr>
          </a:lstStyle>
          <a:p>
            <a:r>
              <a:rPr lang="en-US" dirty="0"/>
              <a:t>SDAL RESEARCH MODEL</a:t>
            </a:r>
            <a:endParaRPr lang="en-US" dirty="0">
              <a:solidFill>
                <a:srgbClr val="FF0000"/>
              </a:solidFill>
            </a:endParaRPr>
          </a:p>
        </p:txBody>
      </p:sp>
    </p:spTree>
    <p:extLst>
      <p:ext uri="{BB962C8B-B14F-4D97-AF65-F5344CB8AC3E}">
        <p14:creationId xmlns:p14="http://schemas.microsoft.com/office/powerpoint/2010/main" val="839671969"/>
      </p:ext>
    </p:extLst>
  </p:cSld>
  <p:clrMapOvr>
    <a:masterClrMapping/>
  </p:clrMapOvr>
  <p:transition spd="slow">
    <p:wip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0715" y="17757"/>
            <a:ext cx="9144000" cy="1652016"/>
          </a:xfrm>
          <a:prstGeom prst="rect">
            <a:avLst/>
          </a:prstGeom>
        </p:spPr>
      </p:pic>
      <p:sp>
        <p:nvSpPr>
          <p:cNvPr id="6" name="Title 1"/>
          <p:cNvSpPr>
            <a:spLocks noGrp="1"/>
          </p:cNvSpPr>
          <p:nvPr>
            <p:ph type="title"/>
          </p:nvPr>
        </p:nvSpPr>
        <p:spPr>
          <a:xfrm>
            <a:off x="4953000" y="-76200"/>
            <a:ext cx="4104085" cy="1143000"/>
          </a:xfrm>
        </p:spPr>
        <p:txBody>
          <a:bodyPr>
            <a:normAutofit/>
          </a:bodyPr>
          <a:lstStyle/>
          <a:p>
            <a:r>
              <a:rPr lang="en-US" smtClean="0">
                <a:latin typeface="Raleway Light"/>
                <a:ea typeface="Helvetica" charset="0"/>
                <a:cs typeface="Raleway Light"/>
              </a:rPr>
              <a:t>DATA PROCESS</a:t>
            </a:r>
            <a:endParaRPr lang="en-US" dirty="0">
              <a:latin typeface="Raleway Light"/>
              <a:ea typeface="Helvetica" charset="0"/>
              <a:cs typeface="Raleway Light"/>
            </a:endParaRPr>
          </a:p>
        </p:txBody>
      </p:sp>
      <p:pic>
        <p:nvPicPr>
          <p:cNvPr id="7" name="Picture 6"/>
          <p:cNvPicPr>
            <a:picLocks noChangeAspect="1"/>
          </p:cNvPicPr>
          <p:nvPr/>
        </p:nvPicPr>
        <p:blipFill>
          <a:blip r:embed="rId3"/>
          <a:stretch>
            <a:fillRect/>
          </a:stretch>
        </p:blipFill>
        <p:spPr>
          <a:xfrm>
            <a:off x="1066800" y="1219200"/>
            <a:ext cx="7180144" cy="4850363"/>
          </a:xfrm>
          <a:prstGeom prst="rect">
            <a:avLst/>
          </a:prstGeom>
          <a:ln w="28575" cmpd="sng">
            <a:solidFill>
              <a:schemeClr val="tx1"/>
            </a:solidFill>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8804185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0715" y="17757"/>
            <a:ext cx="9144000" cy="1652016"/>
          </a:xfrm>
          <a:prstGeom prst="rect">
            <a:avLst/>
          </a:prstGeom>
        </p:spPr>
      </p:pic>
      <p:sp>
        <p:nvSpPr>
          <p:cNvPr id="6" name="Title 1"/>
          <p:cNvSpPr>
            <a:spLocks noGrp="1"/>
          </p:cNvSpPr>
          <p:nvPr>
            <p:ph type="title"/>
          </p:nvPr>
        </p:nvSpPr>
        <p:spPr>
          <a:xfrm>
            <a:off x="4953000" y="-76200"/>
            <a:ext cx="4104085" cy="1143000"/>
          </a:xfrm>
        </p:spPr>
        <p:txBody>
          <a:bodyPr>
            <a:normAutofit/>
          </a:bodyPr>
          <a:lstStyle/>
          <a:p>
            <a:r>
              <a:rPr lang="en-US" dirty="0" smtClean="0">
                <a:latin typeface="Raleway Light"/>
                <a:ea typeface="Helvetica" charset="0"/>
                <a:cs typeface="Raleway Light"/>
              </a:rPr>
              <a:t>Data Structure</a:t>
            </a:r>
            <a:endParaRPr lang="en-US" dirty="0">
              <a:latin typeface="Raleway Light"/>
              <a:ea typeface="Helvetica" charset="0"/>
              <a:cs typeface="Raleway Light"/>
            </a:endParaRPr>
          </a:p>
        </p:txBody>
      </p:sp>
      <p:cxnSp>
        <p:nvCxnSpPr>
          <p:cNvPr id="8" name="Elbow Connector 7"/>
          <p:cNvCxnSpPr/>
          <p:nvPr/>
        </p:nvCxnSpPr>
        <p:spPr>
          <a:xfrm>
            <a:off x="1816723" y="3055076"/>
            <a:ext cx="983999" cy="910437"/>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 name="Elbow Connector 8"/>
          <p:cNvCxnSpPr/>
          <p:nvPr/>
        </p:nvCxnSpPr>
        <p:spPr>
          <a:xfrm flipV="1">
            <a:off x="2188704" y="3041322"/>
            <a:ext cx="2525204" cy="238021"/>
          </a:xfrm>
          <a:prstGeom prst="bentConnector3">
            <a:avLst/>
          </a:prstGeom>
          <a:ln>
            <a:solidFill>
              <a:srgbClr val="00B050"/>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0" name="Elbow Connector 9"/>
          <p:cNvCxnSpPr/>
          <p:nvPr/>
        </p:nvCxnSpPr>
        <p:spPr>
          <a:xfrm>
            <a:off x="6350000" y="3041312"/>
            <a:ext cx="804405" cy="338034"/>
          </a:xfrm>
          <a:prstGeom prst="bentConnector3">
            <a:avLst/>
          </a:prstGeom>
          <a:ln>
            <a:solidFill>
              <a:srgbClr val="00B050"/>
            </a:solidFill>
            <a:headEnd type="none"/>
            <a:tailEnd type="none"/>
          </a:ln>
        </p:spPr>
        <p:style>
          <a:lnRef idx="2">
            <a:schemeClr val="accent1"/>
          </a:lnRef>
          <a:fillRef idx="0">
            <a:schemeClr val="accent1"/>
          </a:fillRef>
          <a:effectRef idx="1">
            <a:schemeClr val="accent1"/>
          </a:effectRef>
          <a:fontRef idx="minor">
            <a:schemeClr val="tx1"/>
          </a:fontRef>
        </p:style>
      </p:cxnSp>
      <p:pic>
        <p:nvPicPr>
          <p:cNvPr id="11" name="Picture 10"/>
          <p:cNvPicPr>
            <a:picLocks noChangeAspect="1"/>
          </p:cNvPicPr>
          <p:nvPr/>
        </p:nvPicPr>
        <p:blipFill>
          <a:blip r:embed="rId3"/>
          <a:stretch>
            <a:fillRect/>
          </a:stretch>
        </p:blipFill>
        <p:spPr>
          <a:xfrm>
            <a:off x="2783762" y="3351638"/>
            <a:ext cx="1663700" cy="2108200"/>
          </a:xfrm>
          <a:prstGeom prst="rect">
            <a:avLst/>
          </a:prstGeom>
        </p:spPr>
      </p:pic>
      <p:pic>
        <p:nvPicPr>
          <p:cNvPr id="12" name="Picture 11"/>
          <p:cNvPicPr>
            <a:picLocks noChangeAspect="1"/>
          </p:cNvPicPr>
          <p:nvPr/>
        </p:nvPicPr>
        <p:blipFill>
          <a:blip r:embed="rId4"/>
          <a:stretch>
            <a:fillRect/>
          </a:stretch>
        </p:blipFill>
        <p:spPr>
          <a:xfrm>
            <a:off x="425609" y="2484509"/>
            <a:ext cx="1752600" cy="3733800"/>
          </a:xfrm>
          <a:prstGeom prst="rect">
            <a:avLst/>
          </a:prstGeom>
        </p:spPr>
      </p:pic>
      <p:pic>
        <p:nvPicPr>
          <p:cNvPr id="13" name="Picture 12"/>
          <p:cNvPicPr>
            <a:picLocks noChangeAspect="1"/>
          </p:cNvPicPr>
          <p:nvPr/>
        </p:nvPicPr>
        <p:blipFill>
          <a:blip r:embed="rId5"/>
          <a:stretch>
            <a:fillRect/>
          </a:stretch>
        </p:blipFill>
        <p:spPr>
          <a:xfrm>
            <a:off x="4724400" y="2456182"/>
            <a:ext cx="1625600" cy="3733800"/>
          </a:xfrm>
          <a:prstGeom prst="rect">
            <a:avLst/>
          </a:prstGeom>
        </p:spPr>
      </p:pic>
      <p:sp>
        <p:nvSpPr>
          <p:cNvPr id="14" name="TextBox 13"/>
          <p:cNvSpPr txBox="1"/>
          <p:nvPr/>
        </p:nvSpPr>
        <p:spPr>
          <a:xfrm>
            <a:off x="3402823" y="3021830"/>
            <a:ext cx="776175" cy="276999"/>
          </a:xfrm>
          <a:prstGeom prst="rect">
            <a:avLst/>
          </a:prstGeom>
          <a:noFill/>
        </p:spPr>
        <p:txBody>
          <a:bodyPr wrap="none" rtlCol="0">
            <a:spAutoFit/>
          </a:bodyPr>
          <a:lstStyle/>
          <a:p>
            <a:r>
              <a:rPr lang="en-US" sz="1200">
                <a:latin typeface="Gill Sans Light"/>
                <a:cs typeface="Gill Sans Light"/>
              </a:rPr>
              <a:t>(250,290)</a:t>
            </a:r>
            <a:endParaRPr lang="en-US" sz="1200" dirty="0">
              <a:latin typeface="Gill Sans Light"/>
              <a:cs typeface="Gill Sans Light"/>
            </a:endParaRPr>
          </a:p>
        </p:txBody>
      </p:sp>
      <p:sp>
        <p:nvSpPr>
          <p:cNvPr id="15" name="TextBox 14"/>
          <p:cNvSpPr txBox="1"/>
          <p:nvPr/>
        </p:nvSpPr>
        <p:spPr>
          <a:xfrm>
            <a:off x="6216817" y="3379354"/>
            <a:ext cx="776175" cy="276999"/>
          </a:xfrm>
          <a:prstGeom prst="rect">
            <a:avLst/>
          </a:prstGeom>
          <a:noFill/>
        </p:spPr>
        <p:txBody>
          <a:bodyPr wrap="none" rtlCol="0">
            <a:spAutoFit/>
          </a:bodyPr>
          <a:lstStyle/>
          <a:p>
            <a:r>
              <a:rPr lang="en-US" sz="1200" dirty="0">
                <a:latin typeface="Gill Sans Light"/>
                <a:cs typeface="Gill Sans Light"/>
              </a:rPr>
              <a:t>(130,573)</a:t>
            </a:r>
          </a:p>
        </p:txBody>
      </p:sp>
      <p:pic>
        <p:nvPicPr>
          <p:cNvPr id="16" name="Picture 15"/>
          <p:cNvPicPr>
            <a:picLocks noChangeAspect="1"/>
          </p:cNvPicPr>
          <p:nvPr/>
        </p:nvPicPr>
        <p:blipFill>
          <a:blip r:embed="rId6"/>
          <a:stretch>
            <a:fillRect/>
          </a:stretch>
        </p:blipFill>
        <p:spPr>
          <a:xfrm>
            <a:off x="6932371" y="2582325"/>
            <a:ext cx="1961712" cy="1895213"/>
          </a:xfrm>
          <a:prstGeom prst="rect">
            <a:avLst/>
          </a:prstGeom>
        </p:spPr>
      </p:pic>
      <p:sp>
        <p:nvSpPr>
          <p:cNvPr id="2" name="Rectangle 1"/>
          <p:cNvSpPr/>
          <p:nvPr/>
        </p:nvSpPr>
        <p:spPr>
          <a:xfrm>
            <a:off x="497762" y="830045"/>
            <a:ext cx="6495230" cy="1507720"/>
          </a:xfrm>
          <a:prstGeom prst="rect">
            <a:avLst/>
          </a:prstGeom>
        </p:spPr>
        <p:txBody>
          <a:bodyPr wrap="square">
            <a:spAutoFit/>
          </a:bodyPr>
          <a:lstStyle/>
          <a:p>
            <a:pPr marL="804808" lvl="1" indent="-457169">
              <a:spcBef>
                <a:spcPts val="0"/>
              </a:spcBef>
              <a:buFont typeface="Arial" charset="0"/>
              <a:buChar char="•"/>
            </a:pPr>
            <a:r>
              <a:rPr lang="en-US" sz="1998" dirty="0"/>
              <a:t>Seven data tables:</a:t>
            </a:r>
          </a:p>
          <a:p>
            <a:pPr marL="1606470" lvl="3" indent="-457169">
              <a:buFont typeface="Arial" charset="0"/>
              <a:buChar char="•"/>
            </a:pPr>
            <a:r>
              <a:rPr lang="en-US" sz="1601" dirty="0"/>
              <a:t>Two Calls For Service (</a:t>
            </a:r>
            <a:r>
              <a:rPr lang="en-US" sz="1601" dirty="0" err="1"/>
              <a:t>cfs</a:t>
            </a:r>
            <a:r>
              <a:rPr lang="en-US" sz="1601" dirty="0"/>
              <a:t>) tables</a:t>
            </a:r>
          </a:p>
          <a:p>
            <a:pPr marL="1606470" lvl="3" indent="-457169">
              <a:buFont typeface="Arial" charset="0"/>
              <a:buChar char="•"/>
            </a:pPr>
            <a:r>
              <a:rPr lang="en-US" sz="1601" dirty="0"/>
              <a:t>Five Master Incident (</a:t>
            </a:r>
            <a:r>
              <a:rPr lang="en-US" sz="1601" dirty="0" err="1"/>
              <a:t>inmast</a:t>
            </a:r>
            <a:r>
              <a:rPr lang="en-US" sz="1601" dirty="0"/>
              <a:t>) tables</a:t>
            </a:r>
          </a:p>
          <a:p>
            <a:pPr marL="804808" lvl="1" indent="-457169">
              <a:spcBef>
                <a:spcPts val="0"/>
              </a:spcBef>
              <a:buFont typeface="Arial" charset="0"/>
              <a:buChar char="•"/>
            </a:pPr>
            <a:r>
              <a:rPr lang="en-US" sz="1998" dirty="0"/>
              <a:t>Years: 2005 – 2015</a:t>
            </a:r>
          </a:p>
          <a:p>
            <a:pPr marL="804808" lvl="1" indent="-457169">
              <a:spcBef>
                <a:spcPts val="0"/>
              </a:spcBef>
              <a:buFont typeface="Arial" charset="0"/>
              <a:buChar char="•"/>
            </a:pPr>
            <a:r>
              <a:rPr lang="en-US" sz="2000" dirty="0"/>
              <a:t>Translation Tables</a:t>
            </a:r>
          </a:p>
        </p:txBody>
      </p:sp>
    </p:spTree>
    <p:extLst>
      <p:ext uri="{BB962C8B-B14F-4D97-AF65-F5344CB8AC3E}">
        <p14:creationId xmlns:p14="http://schemas.microsoft.com/office/powerpoint/2010/main" val="20937810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0715" y="17757"/>
            <a:ext cx="9144000" cy="1652016"/>
          </a:xfrm>
          <a:prstGeom prst="rect">
            <a:avLst/>
          </a:prstGeom>
        </p:spPr>
      </p:pic>
      <p:sp>
        <p:nvSpPr>
          <p:cNvPr id="6" name="Title 1"/>
          <p:cNvSpPr>
            <a:spLocks noGrp="1"/>
          </p:cNvSpPr>
          <p:nvPr>
            <p:ph type="title"/>
          </p:nvPr>
        </p:nvSpPr>
        <p:spPr>
          <a:xfrm>
            <a:off x="4953000" y="-76200"/>
            <a:ext cx="4104085" cy="1143000"/>
          </a:xfrm>
        </p:spPr>
        <p:txBody>
          <a:bodyPr>
            <a:normAutofit/>
          </a:bodyPr>
          <a:lstStyle/>
          <a:p>
            <a:r>
              <a:rPr lang="en-US" dirty="0" smtClean="0">
                <a:latin typeface="Raleway Light"/>
                <a:ea typeface="Helvetica" charset="0"/>
                <a:cs typeface="Raleway Light"/>
              </a:rPr>
              <a:t>Data Structure</a:t>
            </a:r>
            <a:endParaRPr lang="en-US" dirty="0">
              <a:latin typeface="Raleway Light"/>
              <a:ea typeface="Helvetica" charset="0"/>
              <a:cs typeface="Raleway Light"/>
            </a:endParaRPr>
          </a:p>
        </p:txBody>
      </p:sp>
      <p:pic>
        <p:nvPicPr>
          <p:cNvPr id="17" name="Picture 16"/>
          <p:cNvPicPr>
            <a:picLocks noChangeAspect="1"/>
          </p:cNvPicPr>
          <p:nvPr/>
        </p:nvPicPr>
        <p:blipFill>
          <a:blip r:embed="rId3"/>
          <a:stretch>
            <a:fillRect/>
          </a:stretch>
        </p:blipFill>
        <p:spPr>
          <a:xfrm>
            <a:off x="767837" y="1388829"/>
            <a:ext cx="1816100" cy="3937000"/>
          </a:xfrm>
          <a:prstGeom prst="rect">
            <a:avLst/>
          </a:prstGeom>
        </p:spPr>
      </p:pic>
      <p:cxnSp>
        <p:nvCxnSpPr>
          <p:cNvPr id="18" name="Elbow Connector 17"/>
          <p:cNvCxnSpPr/>
          <p:nvPr/>
        </p:nvCxnSpPr>
        <p:spPr>
          <a:xfrm rot="10800000">
            <a:off x="2583942" y="1973032"/>
            <a:ext cx="965708" cy="12700"/>
          </a:xfrm>
          <a:prstGeom prst="bentConnector3">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pic>
        <p:nvPicPr>
          <p:cNvPr id="19" name="Picture 18"/>
          <p:cNvPicPr>
            <a:picLocks noChangeAspect="1"/>
          </p:cNvPicPr>
          <p:nvPr/>
        </p:nvPicPr>
        <p:blipFill>
          <a:blip r:embed="rId4"/>
          <a:stretch>
            <a:fillRect/>
          </a:stretch>
        </p:blipFill>
        <p:spPr>
          <a:xfrm>
            <a:off x="3505200" y="1371600"/>
            <a:ext cx="1625600" cy="3733800"/>
          </a:xfrm>
          <a:prstGeom prst="rect">
            <a:avLst/>
          </a:prstGeom>
        </p:spPr>
      </p:pic>
      <p:pic>
        <p:nvPicPr>
          <p:cNvPr id="20" name="Picture 19"/>
          <p:cNvPicPr>
            <a:picLocks noChangeAspect="1"/>
          </p:cNvPicPr>
          <p:nvPr/>
        </p:nvPicPr>
        <p:blipFill>
          <a:blip r:embed="rId5"/>
          <a:stretch>
            <a:fillRect/>
          </a:stretch>
        </p:blipFill>
        <p:spPr>
          <a:xfrm>
            <a:off x="6197595" y="1340234"/>
            <a:ext cx="1866900" cy="2514600"/>
          </a:xfrm>
          <a:prstGeom prst="rect">
            <a:avLst/>
          </a:prstGeom>
        </p:spPr>
      </p:pic>
      <p:cxnSp>
        <p:nvCxnSpPr>
          <p:cNvPr id="21" name="Elbow Connector 20"/>
          <p:cNvCxnSpPr/>
          <p:nvPr/>
        </p:nvCxnSpPr>
        <p:spPr>
          <a:xfrm flipV="1">
            <a:off x="5130801" y="1896830"/>
            <a:ext cx="1066801" cy="76200"/>
          </a:xfrm>
          <a:prstGeom prst="bentConnector3">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pic>
        <p:nvPicPr>
          <p:cNvPr id="22" name="Picture 21"/>
          <p:cNvPicPr>
            <a:picLocks noChangeAspect="1"/>
          </p:cNvPicPr>
          <p:nvPr/>
        </p:nvPicPr>
        <p:blipFill>
          <a:blip r:embed="rId6"/>
          <a:stretch>
            <a:fillRect/>
          </a:stretch>
        </p:blipFill>
        <p:spPr>
          <a:xfrm>
            <a:off x="6203441" y="4013207"/>
            <a:ext cx="1955800" cy="1295401"/>
          </a:xfrm>
          <a:prstGeom prst="rect">
            <a:avLst/>
          </a:prstGeom>
        </p:spPr>
      </p:pic>
      <p:cxnSp>
        <p:nvCxnSpPr>
          <p:cNvPr id="23" name="Straight Arrow Connector 22"/>
          <p:cNvCxnSpPr/>
          <p:nvPr/>
        </p:nvCxnSpPr>
        <p:spPr>
          <a:xfrm>
            <a:off x="5136644" y="1985732"/>
            <a:ext cx="1066801" cy="2675173"/>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sp>
        <p:nvSpPr>
          <p:cNvPr id="24" name="TextBox 23"/>
          <p:cNvSpPr txBox="1"/>
          <p:nvPr/>
        </p:nvSpPr>
        <p:spPr>
          <a:xfrm>
            <a:off x="2616470" y="1972870"/>
            <a:ext cx="776175" cy="276999"/>
          </a:xfrm>
          <a:prstGeom prst="rect">
            <a:avLst/>
          </a:prstGeom>
          <a:noFill/>
        </p:spPr>
        <p:txBody>
          <a:bodyPr wrap="none" rtlCol="0">
            <a:spAutoFit/>
          </a:bodyPr>
          <a:lstStyle/>
          <a:p>
            <a:r>
              <a:rPr lang="en-US" sz="1200" dirty="0">
                <a:latin typeface="Gill Sans Light"/>
                <a:cs typeface="Gill Sans Light"/>
              </a:rPr>
              <a:t>(147,811)</a:t>
            </a:r>
          </a:p>
        </p:txBody>
      </p:sp>
      <p:sp>
        <p:nvSpPr>
          <p:cNvPr id="25" name="TextBox 24"/>
          <p:cNvSpPr txBox="1"/>
          <p:nvPr/>
        </p:nvSpPr>
        <p:spPr>
          <a:xfrm>
            <a:off x="5263638" y="1959425"/>
            <a:ext cx="699230" cy="276999"/>
          </a:xfrm>
          <a:prstGeom prst="rect">
            <a:avLst/>
          </a:prstGeom>
          <a:noFill/>
        </p:spPr>
        <p:txBody>
          <a:bodyPr wrap="none" rtlCol="0">
            <a:spAutoFit/>
          </a:bodyPr>
          <a:lstStyle>
            <a:defPPr>
              <a:defRPr lang="en-US"/>
            </a:defPPr>
            <a:lvl1pPr>
              <a:defRPr sz="1200">
                <a:latin typeface="Gill Sans Light"/>
                <a:cs typeface="Gill Sans Light"/>
              </a:defRPr>
            </a:lvl1pPr>
          </a:lstStyle>
          <a:p>
            <a:r>
              <a:rPr lang="en-US" dirty="0"/>
              <a:t>(78,601)</a:t>
            </a:r>
          </a:p>
        </p:txBody>
      </p:sp>
      <p:sp>
        <p:nvSpPr>
          <p:cNvPr id="26" name="TextBox 25"/>
          <p:cNvSpPr txBox="1"/>
          <p:nvPr/>
        </p:nvSpPr>
        <p:spPr>
          <a:xfrm>
            <a:off x="5386578" y="4016024"/>
            <a:ext cx="699230" cy="276999"/>
          </a:xfrm>
          <a:prstGeom prst="rect">
            <a:avLst/>
          </a:prstGeom>
          <a:noFill/>
        </p:spPr>
        <p:txBody>
          <a:bodyPr wrap="none" rtlCol="0">
            <a:spAutoFit/>
          </a:bodyPr>
          <a:lstStyle>
            <a:defPPr>
              <a:defRPr lang="en-US"/>
            </a:defPPr>
            <a:lvl1pPr>
              <a:defRPr sz="1200">
                <a:latin typeface="Gill Sans Light"/>
                <a:cs typeface="Gill Sans Light"/>
              </a:defRPr>
            </a:lvl1pPr>
          </a:lstStyle>
          <a:p>
            <a:r>
              <a:rPr lang="en-US" dirty="0"/>
              <a:t>(74,746)</a:t>
            </a:r>
          </a:p>
        </p:txBody>
      </p:sp>
    </p:spTree>
    <p:extLst>
      <p:ext uri="{BB962C8B-B14F-4D97-AF65-F5344CB8AC3E}">
        <p14:creationId xmlns:p14="http://schemas.microsoft.com/office/powerpoint/2010/main" val="4141608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stretch>
            <a:fillRect/>
          </a:stretch>
        </p:blipFill>
        <p:spPr>
          <a:xfrm>
            <a:off x="6825172" y="5791200"/>
            <a:ext cx="2014028" cy="731553"/>
          </a:xfrm>
          <a:prstGeom prst="rect">
            <a:avLst/>
          </a:prstGeom>
        </p:spPr>
      </p:pic>
      <p:sp>
        <p:nvSpPr>
          <p:cNvPr id="6" name="TextBox 5"/>
          <p:cNvSpPr txBox="1"/>
          <p:nvPr/>
        </p:nvSpPr>
        <p:spPr>
          <a:xfrm>
            <a:off x="8677968" y="5712026"/>
            <a:ext cx="466035" cy="307777"/>
          </a:xfrm>
          <a:prstGeom prst="rect">
            <a:avLst/>
          </a:prstGeom>
          <a:noFill/>
        </p:spPr>
        <p:txBody>
          <a:bodyPr wrap="square" rtlCol="0">
            <a:spAutoFit/>
          </a:bodyPr>
          <a:lstStyle/>
          <a:p>
            <a:r>
              <a:rPr lang="en-US" sz="1400" dirty="0">
                <a:solidFill>
                  <a:srgbClr val="FFFFFF"/>
                </a:solidFill>
                <a:latin typeface="Helvetica Light"/>
                <a:cs typeface="Helvetica Light"/>
              </a:rPr>
              <a:t> </a:t>
            </a:r>
            <a:fld id="{BE4ADB18-4F7F-3148-9308-57FE0344DEC6}" type="slidenum">
              <a:rPr lang="en-US" sz="1400">
                <a:solidFill>
                  <a:srgbClr val="FFFFFF"/>
                </a:solidFill>
                <a:latin typeface="Helvetica Light"/>
                <a:cs typeface="Helvetica Light"/>
              </a:rPr>
              <a:t>2</a:t>
            </a:fld>
            <a:endParaRPr lang="en-US" sz="1400" dirty="0">
              <a:solidFill>
                <a:srgbClr val="FFFFFF"/>
              </a:solidFill>
              <a:latin typeface="Helvetica Light"/>
              <a:cs typeface="Helvetica Light"/>
            </a:endParaRPr>
          </a:p>
        </p:txBody>
      </p:sp>
      <p:pic>
        <p:nvPicPr>
          <p:cNvPr id="4" name="Picture 3" descr="Untitled.png"/>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a:ext>
            </a:extLst>
          </a:blip>
          <a:stretch>
            <a:fillRect/>
          </a:stretch>
        </p:blipFill>
        <p:spPr>
          <a:xfrm>
            <a:off x="0" y="3795460"/>
            <a:ext cx="9220199" cy="2070454"/>
          </a:xfrm>
          <a:prstGeom prst="rect">
            <a:avLst/>
          </a:prstGeom>
        </p:spPr>
      </p:pic>
      <p:pic>
        <p:nvPicPr>
          <p:cNvPr id="7" name="Picture 6"/>
          <p:cNvPicPr>
            <a:picLocks noChangeAspect="1"/>
          </p:cNvPicPr>
          <p:nvPr/>
        </p:nvPicPr>
        <p:blipFill>
          <a:blip r:embed="rId6"/>
          <a:stretch>
            <a:fillRect/>
          </a:stretch>
        </p:blipFill>
        <p:spPr>
          <a:xfrm>
            <a:off x="0" y="12734"/>
            <a:ext cx="9144000" cy="1652016"/>
          </a:xfrm>
          <a:prstGeom prst="rect">
            <a:avLst/>
          </a:prstGeom>
        </p:spPr>
      </p:pic>
      <p:sp>
        <p:nvSpPr>
          <p:cNvPr id="2" name="Title 1"/>
          <p:cNvSpPr>
            <a:spLocks noGrp="1"/>
          </p:cNvSpPr>
          <p:nvPr>
            <p:ph type="title"/>
          </p:nvPr>
        </p:nvSpPr>
        <p:spPr>
          <a:xfrm>
            <a:off x="381000" y="-152400"/>
            <a:ext cx="8229600" cy="1143000"/>
          </a:xfrm>
        </p:spPr>
        <p:txBody>
          <a:bodyPr/>
          <a:lstStyle/>
          <a:p>
            <a:r>
              <a:rPr lang="en-US" b="1" dirty="0">
                <a:latin typeface="Raleway Light"/>
                <a:cs typeface="Raleway Light"/>
              </a:rPr>
              <a:t>Biocomplexity Institute of  Virginia Tech</a:t>
            </a:r>
          </a:p>
        </p:txBody>
      </p:sp>
      <p:sp>
        <p:nvSpPr>
          <p:cNvPr id="3" name="Content Placeholder 2"/>
          <p:cNvSpPr>
            <a:spLocks noGrp="1"/>
          </p:cNvSpPr>
          <p:nvPr>
            <p:ph idx="4294967295"/>
          </p:nvPr>
        </p:nvSpPr>
        <p:spPr>
          <a:xfrm>
            <a:off x="228604" y="1169124"/>
            <a:ext cx="8991600" cy="3394075"/>
          </a:xfrm>
        </p:spPr>
        <p:txBody>
          <a:bodyPr>
            <a:normAutofit/>
          </a:bodyPr>
          <a:lstStyle/>
          <a:p>
            <a:r>
              <a:rPr lang="en-US" sz="2399" dirty="0"/>
              <a:t>The study of life and environment as a </a:t>
            </a:r>
            <a:r>
              <a:rPr lang="en-US" sz="2399" b="1" dirty="0">
                <a:solidFill>
                  <a:srgbClr val="4775A4"/>
                </a:solidFill>
                <a:effectLst>
                  <a:outerShdw blurRad="50800" dist="38100" dir="2700000" algn="tl" rotWithShape="0">
                    <a:srgbClr val="000000">
                      <a:alpha val="43000"/>
                    </a:srgbClr>
                  </a:outerShdw>
                </a:effectLst>
              </a:rPr>
              <a:t>complex system</a:t>
            </a:r>
          </a:p>
          <a:p>
            <a:r>
              <a:rPr lang="en-US" sz="2399" dirty="0"/>
              <a:t>Understanding biology </a:t>
            </a:r>
            <a:r>
              <a:rPr lang="en-US" sz="2399" b="1" dirty="0">
                <a:solidFill>
                  <a:srgbClr val="4775A4"/>
                </a:solidFill>
                <a:effectLst>
                  <a:outerShdw blurRad="50800" dist="38100" dir="2700000" algn="tl" rotWithShape="0">
                    <a:srgbClr val="000000">
                      <a:alpha val="43000"/>
                    </a:srgbClr>
                  </a:outerShdw>
                </a:effectLst>
              </a:rPr>
              <a:t>in the context of </a:t>
            </a:r>
            <a:r>
              <a:rPr lang="en-US" sz="2399" dirty="0"/>
              <a:t>ecosystems</a:t>
            </a:r>
            <a:br>
              <a:rPr lang="en-US" sz="2399" dirty="0"/>
            </a:br>
            <a:r>
              <a:rPr lang="en-US" sz="2399" dirty="0"/>
              <a:t> and human-created systems</a:t>
            </a:r>
          </a:p>
          <a:p>
            <a:r>
              <a:rPr lang="en-US" sz="2399" b="1" dirty="0">
                <a:solidFill>
                  <a:srgbClr val="4775A4"/>
                </a:solidFill>
                <a:effectLst>
                  <a:outerShdw blurRad="50800" dist="38100" dir="2700000" algn="tl" rotWithShape="0">
                    <a:srgbClr val="000000">
                      <a:alpha val="43000"/>
                    </a:srgbClr>
                  </a:outerShdw>
                </a:effectLst>
              </a:rPr>
              <a:t>Transdisciplinary</a:t>
            </a:r>
            <a:r>
              <a:rPr lang="en-US" sz="2399" dirty="0">
                <a:solidFill>
                  <a:srgbClr val="000000"/>
                </a:solidFill>
              </a:rPr>
              <a:t> t</a:t>
            </a:r>
            <a:r>
              <a:rPr lang="en-US" sz="2399" dirty="0"/>
              <a:t>eam science</a:t>
            </a:r>
          </a:p>
          <a:p>
            <a:pPr marL="0" indent="0" algn="ctr">
              <a:buNone/>
            </a:pPr>
            <a:r>
              <a:rPr lang="en-US" b="1" dirty="0" smtClean="0">
                <a:solidFill>
                  <a:srgbClr val="4775A4"/>
                </a:solidFill>
                <a:effectLst>
                  <a:outerShdw blurRad="50800" dist="38100" dir="2700000" algn="tl" rotWithShape="0">
                    <a:srgbClr val="000000">
                      <a:alpha val="43000"/>
                    </a:srgbClr>
                  </a:outerShdw>
                </a:effectLst>
              </a:rPr>
              <a:t>“From </a:t>
            </a:r>
            <a:r>
              <a:rPr lang="en-US" b="1" dirty="0">
                <a:solidFill>
                  <a:srgbClr val="4775A4"/>
                </a:solidFill>
                <a:effectLst>
                  <a:outerShdw blurRad="50800" dist="38100" dir="2700000" algn="tl" rotWithShape="0">
                    <a:srgbClr val="000000">
                      <a:alpha val="43000"/>
                    </a:srgbClr>
                  </a:outerShdw>
                </a:effectLst>
              </a:rPr>
              <a:t>molecules to </a:t>
            </a:r>
            <a:r>
              <a:rPr lang="en-US" b="1" dirty="0" smtClean="0">
                <a:solidFill>
                  <a:srgbClr val="4775A4"/>
                </a:solidFill>
                <a:effectLst>
                  <a:outerShdw blurRad="50800" dist="38100" dir="2700000" algn="tl" rotWithShape="0">
                    <a:srgbClr val="000000">
                      <a:alpha val="43000"/>
                    </a:srgbClr>
                  </a:outerShdw>
                </a:effectLst>
              </a:rPr>
              <a:t>policy”</a:t>
            </a:r>
            <a:endParaRPr lang="en-US" b="1" dirty="0">
              <a:solidFill>
                <a:srgbClr val="4775A4"/>
              </a:solidFill>
              <a:effectLst>
                <a:outerShdw blurRad="50800" dist="38100" dir="2700000" algn="tl" rotWithShape="0">
                  <a:srgbClr val="000000">
                    <a:alpha val="43000"/>
                  </a:srgbClr>
                </a:outerShdw>
              </a:effectLst>
            </a:endParaRPr>
          </a:p>
          <a:p>
            <a:pPr marL="338114" indent="0">
              <a:buNone/>
            </a:pPr>
            <a:endParaRPr lang="en-US" sz="2399" dirty="0"/>
          </a:p>
        </p:txBody>
      </p:sp>
    </p:spTree>
    <p:extLst>
      <p:ext uri="{BB962C8B-B14F-4D97-AF65-F5344CB8AC3E}">
        <p14:creationId xmlns:p14="http://schemas.microsoft.com/office/powerpoint/2010/main" val="2879125922"/>
      </p:ext>
    </p:extLst>
  </p:cSld>
  <p:clrMapOvr>
    <a:masterClrMapping/>
  </p:clrMapOvr>
  <p:transition spd="slow">
    <p:wip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0715" y="17757"/>
            <a:ext cx="9144000" cy="1652016"/>
          </a:xfrm>
          <a:prstGeom prst="rect">
            <a:avLst/>
          </a:prstGeom>
        </p:spPr>
      </p:pic>
      <p:sp>
        <p:nvSpPr>
          <p:cNvPr id="6" name="Title 1"/>
          <p:cNvSpPr>
            <a:spLocks noGrp="1"/>
          </p:cNvSpPr>
          <p:nvPr>
            <p:ph type="title"/>
          </p:nvPr>
        </p:nvSpPr>
        <p:spPr>
          <a:xfrm>
            <a:off x="4419600" y="-76200"/>
            <a:ext cx="4637485" cy="1143000"/>
          </a:xfrm>
        </p:spPr>
        <p:txBody>
          <a:bodyPr>
            <a:normAutofit/>
          </a:bodyPr>
          <a:lstStyle/>
          <a:p>
            <a:r>
              <a:rPr lang="en-US" dirty="0" smtClean="0">
                <a:latin typeface="Raleway Light"/>
                <a:ea typeface="Helvetica" charset="0"/>
                <a:cs typeface="Raleway Light"/>
              </a:rPr>
              <a:t>Profiling: Data Quality</a:t>
            </a:r>
            <a:endParaRPr lang="en-US" dirty="0">
              <a:latin typeface="Raleway Light"/>
              <a:ea typeface="Helvetica" charset="0"/>
              <a:cs typeface="Raleway Light"/>
            </a:endParaRPr>
          </a:p>
        </p:txBody>
      </p:sp>
      <p:sp>
        <p:nvSpPr>
          <p:cNvPr id="14" name="Content Placeholder 5"/>
          <p:cNvSpPr>
            <a:spLocks noGrp="1"/>
          </p:cNvSpPr>
          <p:nvPr>
            <p:ph idx="1"/>
          </p:nvPr>
        </p:nvSpPr>
        <p:spPr>
          <a:xfrm>
            <a:off x="457200" y="914400"/>
            <a:ext cx="7797800" cy="5410200"/>
          </a:xfrm>
        </p:spPr>
        <p:txBody>
          <a:bodyPr>
            <a:normAutofit fontScale="92500" lnSpcReduction="20000"/>
          </a:bodyPr>
          <a:lstStyle/>
          <a:p>
            <a:r>
              <a:rPr lang="en-US" dirty="0" smtClean="0"/>
              <a:t>Determination of quality of data and utility </a:t>
            </a:r>
            <a:r>
              <a:rPr lang="en-US" b="1" dirty="0" smtClean="0">
                <a:solidFill>
                  <a:srgbClr val="800000"/>
                </a:solidFill>
                <a:effectLst>
                  <a:outerShdw blurRad="50800" dist="38100" dir="2700000" algn="tl" rotWithShape="0">
                    <a:srgbClr val="000000">
                      <a:alpha val="43000"/>
                    </a:srgbClr>
                  </a:outerShdw>
                </a:effectLst>
              </a:rPr>
              <a:t>to project at hand</a:t>
            </a:r>
          </a:p>
          <a:p>
            <a:pPr lvl="1"/>
            <a:r>
              <a:rPr lang="en-US" dirty="0" smtClean="0"/>
              <a:t>Data Quality</a:t>
            </a:r>
          </a:p>
          <a:p>
            <a:pPr lvl="1"/>
            <a:r>
              <a:rPr lang="en-US" dirty="0" smtClean="0"/>
              <a:t>Data Structure</a:t>
            </a:r>
          </a:p>
          <a:p>
            <a:pPr lvl="1"/>
            <a:r>
              <a:rPr lang="en-US" dirty="0" smtClean="0"/>
              <a:t>Metadata and Provenance</a:t>
            </a:r>
          </a:p>
          <a:p>
            <a:r>
              <a:rPr lang="en-US" dirty="0"/>
              <a:t>Issues </a:t>
            </a:r>
            <a:r>
              <a:rPr lang="en-US" b="1" dirty="0">
                <a:solidFill>
                  <a:srgbClr val="800000"/>
                </a:solidFill>
                <a:effectLst>
                  <a:outerShdw blurRad="50800" dist="38100" dir="2700000" algn="tl" rotWithShape="0">
                    <a:srgbClr val="000000">
                      <a:alpha val="43000"/>
                    </a:srgbClr>
                  </a:outerShdw>
                </a:effectLst>
              </a:rPr>
              <a:t>are discovered but not fixed</a:t>
            </a:r>
            <a:r>
              <a:rPr lang="en-US" dirty="0"/>
              <a:t>, fix depends on research </a:t>
            </a:r>
            <a:r>
              <a:rPr lang="en-US" dirty="0" smtClean="0"/>
              <a:t>need</a:t>
            </a:r>
          </a:p>
          <a:p>
            <a:r>
              <a:rPr lang="en-US" sz="2399" dirty="0"/>
              <a:t>Data Quality Measures – Typology emerged</a:t>
            </a:r>
          </a:p>
          <a:p>
            <a:pPr lvl="1"/>
            <a:r>
              <a:rPr lang="en-US" sz="2000" b="1" dirty="0">
                <a:solidFill>
                  <a:srgbClr val="800000"/>
                </a:solidFill>
                <a:effectLst>
                  <a:outerShdw blurRad="50800" dist="38100" dir="2700000" algn="tl" rotWithShape="0">
                    <a:srgbClr val="000000">
                      <a:alpha val="43000"/>
                    </a:srgbClr>
                  </a:outerShdw>
                </a:effectLst>
              </a:rPr>
              <a:t>Completeness:</a:t>
            </a:r>
            <a:r>
              <a:rPr lang="en-US" sz="2000" dirty="0"/>
              <a:t> characterization is application specific</a:t>
            </a:r>
          </a:p>
          <a:p>
            <a:pPr lvl="1"/>
            <a:r>
              <a:rPr lang="en-US" sz="2000" b="1" dirty="0">
                <a:solidFill>
                  <a:srgbClr val="800000"/>
                </a:solidFill>
                <a:effectLst>
                  <a:outerShdw blurRad="50800" dist="38100" dir="2700000" algn="tl" rotWithShape="0">
                    <a:srgbClr val="000000">
                      <a:alpha val="43000"/>
                    </a:srgbClr>
                  </a:outerShdw>
                </a:effectLst>
              </a:rPr>
              <a:t>Value validity</a:t>
            </a:r>
            <a:r>
              <a:rPr lang="en-US" sz="2000" dirty="0"/>
              <a:t>: proper values</a:t>
            </a:r>
          </a:p>
          <a:p>
            <a:pPr lvl="1"/>
            <a:r>
              <a:rPr lang="en-US" sz="2000" b="1" dirty="0">
                <a:solidFill>
                  <a:srgbClr val="800000"/>
                </a:solidFill>
                <a:effectLst>
                  <a:outerShdw blurRad="50800" dist="38100" dir="2700000" algn="tl" rotWithShape="0">
                    <a:srgbClr val="000000">
                      <a:alpha val="43000"/>
                    </a:srgbClr>
                  </a:outerShdw>
                </a:effectLst>
              </a:rPr>
              <a:t>Consistency</a:t>
            </a:r>
            <a:r>
              <a:rPr lang="en-US" sz="2000" dirty="0"/>
              <a:t>: logical agreement between record fields in one or   more sources</a:t>
            </a:r>
          </a:p>
          <a:p>
            <a:pPr lvl="2"/>
            <a:r>
              <a:rPr lang="en-US" sz="1800" dirty="0"/>
              <a:t>E.g., locally derived information has no master list/file like student records</a:t>
            </a:r>
          </a:p>
          <a:p>
            <a:pPr lvl="1"/>
            <a:r>
              <a:rPr lang="en-US" sz="2000" b="1" dirty="0">
                <a:solidFill>
                  <a:srgbClr val="800000"/>
                </a:solidFill>
                <a:effectLst>
                  <a:outerShdw blurRad="50800" dist="38100" dir="2700000" algn="tl" rotWithShape="0">
                    <a:srgbClr val="000000">
                      <a:alpha val="43000"/>
                    </a:srgbClr>
                  </a:outerShdw>
                </a:effectLst>
              </a:rPr>
              <a:t>Uniqueness/heterogeneity </a:t>
            </a:r>
            <a:r>
              <a:rPr lang="en-US" sz="2000" dirty="0"/>
              <a:t>: </a:t>
            </a:r>
          </a:p>
          <a:p>
            <a:pPr lvl="2"/>
            <a:r>
              <a:rPr lang="en-US" sz="1800" dirty="0"/>
              <a:t>Not generally associated with data quality but for research variety and richness of data values is of paramount importance</a:t>
            </a:r>
          </a:p>
          <a:p>
            <a:pPr lvl="1"/>
            <a:r>
              <a:rPr lang="en-US" sz="2000" b="1" dirty="0">
                <a:solidFill>
                  <a:srgbClr val="800000"/>
                </a:solidFill>
                <a:effectLst>
                  <a:outerShdw blurRad="50800" dist="38100" dir="2700000" algn="tl" rotWithShape="0">
                    <a:srgbClr val="000000">
                      <a:alpha val="43000"/>
                    </a:srgbClr>
                  </a:outerShdw>
                </a:effectLst>
              </a:rPr>
              <a:t>Duplication</a:t>
            </a:r>
            <a:r>
              <a:rPr lang="en-US" sz="2000" dirty="0"/>
              <a:t>: degree of replicated observational units </a:t>
            </a:r>
          </a:p>
          <a:p>
            <a:endParaRPr lang="en-US" dirty="0"/>
          </a:p>
          <a:p>
            <a:endParaRPr lang="en-US" dirty="0" smtClean="0"/>
          </a:p>
          <a:p>
            <a:pPr marL="742898" lvl="1" indent="0">
              <a:buNone/>
            </a:pPr>
            <a:endParaRPr lang="en-US" sz="2800" dirty="0"/>
          </a:p>
        </p:txBody>
      </p:sp>
    </p:spTree>
    <p:extLst>
      <p:ext uri="{BB962C8B-B14F-4D97-AF65-F5344CB8AC3E}">
        <p14:creationId xmlns:p14="http://schemas.microsoft.com/office/powerpoint/2010/main" val="3996771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0715" y="17757"/>
            <a:ext cx="9144000" cy="1652016"/>
          </a:xfrm>
          <a:prstGeom prst="rect">
            <a:avLst/>
          </a:prstGeom>
        </p:spPr>
      </p:pic>
      <p:sp>
        <p:nvSpPr>
          <p:cNvPr id="6" name="Title 1"/>
          <p:cNvSpPr>
            <a:spLocks noGrp="1"/>
          </p:cNvSpPr>
          <p:nvPr>
            <p:ph type="title"/>
          </p:nvPr>
        </p:nvSpPr>
        <p:spPr>
          <a:xfrm>
            <a:off x="4419600" y="-76200"/>
            <a:ext cx="4637485" cy="1143000"/>
          </a:xfrm>
        </p:spPr>
        <p:txBody>
          <a:bodyPr>
            <a:normAutofit/>
          </a:bodyPr>
          <a:lstStyle/>
          <a:p>
            <a:r>
              <a:rPr lang="en-US" dirty="0" smtClean="0">
                <a:latin typeface="Raleway Light"/>
                <a:ea typeface="Helvetica" charset="0"/>
                <a:cs typeface="Raleway Light"/>
              </a:rPr>
              <a:t>Profiling: Data Quality</a:t>
            </a:r>
            <a:endParaRPr lang="en-US" dirty="0">
              <a:latin typeface="Raleway Light"/>
              <a:ea typeface="Helvetica" charset="0"/>
              <a:cs typeface="Raleway Light"/>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243" y="1512920"/>
            <a:ext cx="3924300" cy="4826000"/>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37608" y="997603"/>
            <a:ext cx="5258792" cy="3693980"/>
          </a:xfrm>
          <a:prstGeom prst="rect">
            <a:avLst/>
          </a:prstGeom>
        </p:spPr>
      </p:pic>
      <p:sp>
        <p:nvSpPr>
          <p:cNvPr id="9" name="TextBox 8"/>
          <p:cNvSpPr txBox="1"/>
          <p:nvPr/>
        </p:nvSpPr>
        <p:spPr>
          <a:xfrm>
            <a:off x="628223" y="819990"/>
            <a:ext cx="1914370" cy="400110"/>
          </a:xfrm>
          <a:prstGeom prst="rect">
            <a:avLst/>
          </a:prstGeom>
          <a:noFill/>
        </p:spPr>
        <p:txBody>
          <a:bodyPr wrap="none" rtlCol="0">
            <a:spAutoFit/>
          </a:bodyPr>
          <a:lstStyle/>
          <a:p>
            <a:r>
              <a:rPr lang="en-US" sz="2000" b="1" dirty="0" smtClean="0">
                <a:solidFill>
                  <a:schemeClr val="accent6">
                    <a:lumMod val="75000"/>
                  </a:schemeClr>
                </a:solidFill>
                <a:latin typeface="Gill Sans Light"/>
                <a:cs typeface="Gill Sans Light"/>
              </a:rPr>
              <a:t>Variable: Age</a:t>
            </a:r>
            <a:endParaRPr lang="en-US" sz="2000" b="1" dirty="0">
              <a:solidFill>
                <a:schemeClr val="accent6">
                  <a:lumMod val="75000"/>
                </a:schemeClr>
              </a:solidFill>
              <a:latin typeface="Gill Sans Light"/>
              <a:cs typeface="Gill Sans Light"/>
            </a:endParaRPr>
          </a:p>
        </p:txBody>
      </p:sp>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47800" y="4984403"/>
            <a:ext cx="8087597" cy="1821220"/>
          </a:xfrm>
          <a:prstGeom prst="rect">
            <a:avLst/>
          </a:prstGeom>
        </p:spPr>
      </p:pic>
      <p:sp>
        <p:nvSpPr>
          <p:cNvPr id="10" name="TextBox 9"/>
          <p:cNvSpPr txBox="1"/>
          <p:nvPr/>
        </p:nvSpPr>
        <p:spPr>
          <a:xfrm>
            <a:off x="10715" y="1238757"/>
            <a:ext cx="1282723" cy="338554"/>
          </a:xfrm>
          <a:prstGeom prst="rect">
            <a:avLst/>
          </a:prstGeom>
          <a:noFill/>
        </p:spPr>
        <p:txBody>
          <a:bodyPr wrap="none" rtlCol="0">
            <a:spAutoFit/>
          </a:bodyPr>
          <a:lstStyle/>
          <a:p>
            <a:r>
              <a:rPr lang="en-US" sz="1600" b="1" smtClean="0">
                <a:latin typeface="Gill Sans Light"/>
                <a:cs typeface="Gill Sans Light"/>
              </a:rPr>
              <a:t>Definition:</a:t>
            </a:r>
            <a:endParaRPr lang="en-US" sz="1600" b="1" dirty="0">
              <a:latin typeface="Gill Sans Light"/>
              <a:cs typeface="Gill Sans Light"/>
            </a:endParaRPr>
          </a:p>
        </p:txBody>
      </p:sp>
    </p:spTree>
    <p:extLst>
      <p:ext uri="{BB962C8B-B14F-4D97-AF65-F5344CB8AC3E}">
        <p14:creationId xmlns:p14="http://schemas.microsoft.com/office/powerpoint/2010/main" val="9121841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10715" y="17757"/>
            <a:ext cx="9144000" cy="1652016"/>
          </a:xfrm>
          <a:prstGeom prst="rect">
            <a:avLst/>
          </a:prstGeom>
        </p:spPr>
      </p:pic>
      <p:sp>
        <p:nvSpPr>
          <p:cNvPr id="2" name="Title 1"/>
          <p:cNvSpPr>
            <a:spLocks noGrp="1"/>
          </p:cNvSpPr>
          <p:nvPr>
            <p:ph type="title"/>
          </p:nvPr>
        </p:nvSpPr>
        <p:spPr>
          <a:xfrm>
            <a:off x="593970" y="152400"/>
            <a:ext cx="8229600" cy="609600"/>
          </a:xfrm>
        </p:spPr>
        <p:txBody>
          <a:bodyPr/>
          <a:lstStyle/>
          <a:p>
            <a:pPr algn="r"/>
            <a:r>
              <a:rPr lang="en-US" dirty="0" smtClean="0"/>
              <a:t>Data Challenges</a:t>
            </a:r>
            <a:endParaRPr lang="en-US" dirty="0"/>
          </a:p>
        </p:txBody>
      </p:sp>
      <p:sp>
        <p:nvSpPr>
          <p:cNvPr id="4" name="Text Placeholder 3"/>
          <p:cNvSpPr>
            <a:spLocks noGrp="1"/>
          </p:cNvSpPr>
          <p:nvPr>
            <p:ph type="body" idx="2"/>
          </p:nvPr>
        </p:nvSpPr>
        <p:spPr>
          <a:xfrm>
            <a:off x="239315" y="990600"/>
            <a:ext cx="8686800" cy="5105400"/>
          </a:xfrm>
        </p:spPr>
        <p:txBody>
          <a:bodyPr>
            <a:noAutofit/>
          </a:bodyPr>
          <a:lstStyle/>
          <a:p>
            <a:pPr marL="342900" indent="-342900">
              <a:spcBef>
                <a:spcPts val="0"/>
              </a:spcBef>
            </a:pPr>
            <a:r>
              <a:rPr lang="en-US" sz="1800" b="1" dirty="0">
                <a:solidFill>
                  <a:schemeClr val="accent6">
                    <a:lumMod val="75000"/>
                  </a:schemeClr>
                </a:solidFill>
                <a:latin typeface="+mn-lt"/>
              </a:rPr>
              <a:t>Date/Time Variables</a:t>
            </a:r>
          </a:p>
          <a:p>
            <a:pPr marL="690562" lvl="1" indent="-342900">
              <a:spcBef>
                <a:spcPts val="0"/>
              </a:spcBef>
            </a:pPr>
            <a:r>
              <a:rPr lang="en-US" sz="1800" dirty="0">
                <a:latin typeface="+mn-lt"/>
              </a:rPr>
              <a:t>Contain quotation marks and “AM/PM”</a:t>
            </a:r>
          </a:p>
          <a:p>
            <a:pPr marL="347662" lvl="1" indent="0" algn="ctr">
              <a:spcBef>
                <a:spcPts val="0"/>
              </a:spcBef>
              <a:buNone/>
            </a:pPr>
            <a:r>
              <a:rPr lang="is-IS" sz="1800" dirty="0">
                <a:latin typeface="+mn-lt"/>
              </a:rPr>
              <a:t>01/01/2005" "12:00:29 AM </a:t>
            </a:r>
            <a:r>
              <a:rPr lang="is-IS" sz="1800" dirty="0">
                <a:latin typeface="+mn-lt"/>
                <a:sym typeface="Wingdings"/>
              </a:rPr>
              <a:t> </a:t>
            </a:r>
            <a:r>
              <a:rPr lang="is-IS" sz="1800" dirty="0">
                <a:latin typeface="+mn-lt"/>
              </a:rPr>
              <a:t>2005-01-01 00:00:29</a:t>
            </a:r>
          </a:p>
          <a:p>
            <a:pPr marL="342900" indent="-342900">
              <a:spcBef>
                <a:spcPts val="0"/>
              </a:spcBef>
            </a:pPr>
            <a:r>
              <a:rPr lang="en-US" sz="1800" b="1" dirty="0" smtClean="0">
                <a:solidFill>
                  <a:schemeClr val="accent6">
                    <a:lumMod val="75000"/>
                  </a:schemeClr>
                </a:solidFill>
                <a:latin typeface="+mn-lt"/>
              </a:rPr>
              <a:t>Age Variable</a:t>
            </a:r>
          </a:p>
          <a:p>
            <a:pPr marL="690562" lvl="1" indent="-342900">
              <a:spcBef>
                <a:spcPts val="0"/>
              </a:spcBef>
            </a:pPr>
            <a:r>
              <a:rPr lang="en-US" sz="1800" dirty="0" smtClean="0">
                <a:latin typeface="+mn-lt"/>
              </a:rPr>
              <a:t>Impossible ages:</a:t>
            </a:r>
          </a:p>
          <a:p>
            <a:pPr marL="1035050" lvl="2" indent="-342900">
              <a:spcBef>
                <a:spcPts val="0"/>
              </a:spcBef>
            </a:pPr>
            <a:r>
              <a:rPr lang="en-US" sz="1800" dirty="0">
                <a:latin typeface="+mn-lt"/>
              </a:rPr>
              <a:t>202, 305, 405, 509, 600, 602 all exist in the dataset</a:t>
            </a:r>
            <a:endParaRPr lang="en-US" sz="1800" dirty="0" smtClean="0">
              <a:latin typeface="+mn-lt"/>
            </a:endParaRPr>
          </a:p>
          <a:p>
            <a:pPr marL="690562" lvl="1" indent="-342900">
              <a:spcBef>
                <a:spcPts val="0"/>
              </a:spcBef>
            </a:pPr>
            <a:r>
              <a:rPr lang="en-US" sz="1800" dirty="0" smtClean="0">
                <a:latin typeface="+mn-lt"/>
              </a:rPr>
              <a:t>Age 0 recorded for </a:t>
            </a:r>
            <a:r>
              <a:rPr lang="is-IS" sz="1800" dirty="0" smtClean="0">
                <a:latin typeface="+mn-lt"/>
              </a:rPr>
              <a:t>93,556 </a:t>
            </a:r>
            <a:r>
              <a:rPr lang="en-US" sz="1800" dirty="0" smtClean="0">
                <a:latin typeface="+mn-lt"/>
              </a:rPr>
              <a:t>rows</a:t>
            </a:r>
          </a:p>
          <a:p>
            <a:pPr marL="1035050" lvl="2" indent="-342900">
              <a:spcBef>
                <a:spcPts val="0"/>
              </a:spcBef>
            </a:pPr>
            <a:r>
              <a:rPr lang="en-US" sz="1800" dirty="0">
                <a:latin typeface="+mn-lt"/>
              </a:rPr>
              <a:t>Some could be legitimate (i.e</a:t>
            </a:r>
            <a:r>
              <a:rPr lang="en-US" sz="1800" dirty="0" smtClean="0">
                <a:latin typeface="+mn-lt"/>
              </a:rPr>
              <a:t>., </a:t>
            </a:r>
            <a:r>
              <a:rPr lang="en-US" sz="1800" dirty="0">
                <a:latin typeface="+mn-lt"/>
              </a:rPr>
              <a:t>victims under the age of </a:t>
            </a:r>
            <a:r>
              <a:rPr lang="en-US" sz="1800" dirty="0" smtClean="0">
                <a:latin typeface="+mn-lt"/>
              </a:rPr>
              <a:t>1?)</a:t>
            </a:r>
          </a:p>
          <a:p>
            <a:pPr marL="342900" indent="-342900">
              <a:spcBef>
                <a:spcPts val="0"/>
              </a:spcBef>
            </a:pPr>
            <a:r>
              <a:rPr lang="en-US" sz="1800" b="1" dirty="0" smtClean="0">
                <a:solidFill>
                  <a:schemeClr val="accent6">
                    <a:lumMod val="75000"/>
                  </a:schemeClr>
                </a:solidFill>
                <a:latin typeface="+mn-lt"/>
              </a:rPr>
              <a:t>Map </a:t>
            </a:r>
            <a:r>
              <a:rPr lang="en-US" sz="1800" b="1" dirty="0">
                <a:solidFill>
                  <a:schemeClr val="accent6">
                    <a:lumMod val="75000"/>
                  </a:schemeClr>
                </a:solidFill>
                <a:latin typeface="+mn-lt"/>
              </a:rPr>
              <a:t>Coordinates</a:t>
            </a:r>
          </a:p>
          <a:p>
            <a:pPr marL="690562" lvl="1" indent="-342900">
              <a:spcBef>
                <a:spcPts val="0"/>
              </a:spcBef>
            </a:pPr>
            <a:r>
              <a:rPr lang="en-US" sz="1800" dirty="0">
                <a:latin typeface="+mn-lt"/>
              </a:rPr>
              <a:t>Format varies between and within tables</a:t>
            </a:r>
          </a:p>
          <a:p>
            <a:pPr marL="690562" lvl="1" indent="-342900">
              <a:spcBef>
                <a:spcPts val="0"/>
              </a:spcBef>
            </a:pPr>
            <a:r>
              <a:rPr lang="en-US" sz="1800" dirty="0">
                <a:latin typeface="+mn-lt"/>
              </a:rPr>
              <a:t>Five coordinate formats in the data</a:t>
            </a:r>
          </a:p>
          <a:p>
            <a:pPr marL="977900" lvl="2" indent="-285750">
              <a:spcBef>
                <a:spcPts val="0"/>
              </a:spcBef>
            </a:pPr>
            <a:r>
              <a:rPr lang="en-US" sz="1800" dirty="0" err="1">
                <a:latin typeface="+mn-lt"/>
              </a:rPr>
              <a:t>longlat</a:t>
            </a:r>
            <a:r>
              <a:rPr lang="en-US" sz="1800" dirty="0">
                <a:latin typeface="+mn-lt"/>
              </a:rPr>
              <a:t>, </a:t>
            </a:r>
            <a:r>
              <a:rPr lang="en-US" sz="1800" dirty="0" err="1">
                <a:latin typeface="+mn-lt"/>
              </a:rPr>
              <a:t>lat</a:t>
            </a:r>
            <a:r>
              <a:rPr lang="en-US" sz="1800" dirty="0">
                <a:latin typeface="+mn-lt"/>
              </a:rPr>
              <a:t>/long, long/</a:t>
            </a:r>
            <a:r>
              <a:rPr lang="en-US" sz="1800" dirty="0" err="1">
                <a:latin typeface="+mn-lt"/>
              </a:rPr>
              <a:t>lat</a:t>
            </a:r>
            <a:r>
              <a:rPr lang="en-US" sz="1800" dirty="0">
                <a:latin typeface="+mn-lt"/>
              </a:rPr>
              <a:t>, </a:t>
            </a:r>
            <a:r>
              <a:rPr lang="en-US" sz="1800" dirty="0" err="1">
                <a:latin typeface="+mn-lt"/>
              </a:rPr>
              <a:t>xy</a:t>
            </a:r>
            <a:r>
              <a:rPr lang="en-US" sz="1800" dirty="0">
                <a:latin typeface="+mn-lt"/>
              </a:rPr>
              <a:t>(</a:t>
            </a:r>
            <a:r>
              <a:rPr lang="en-US" sz="1800" dirty="0" err="1">
                <a:latin typeface="+mn-lt"/>
              </a:rPr>
              <a:t>stateplane</a:t>
            </a:r>
            <a:r>
              <a:rPr lang="en-US" sz="1800" dirty="0">
                <a:latin typeface="+mn-lt"/>
              </a:rPr>
              <a:t>), </a:t>
            </a:r>
            <a:r>
              <a:rPr lang="en-US" sz="1800" dirty="0" err="1">
                <a:latin typeface="+mn-lt"/>
              </a:rPr>
              <a:t>yx</a:t>
            </a:r>
            <a:r>
              <a:rPr lang="en-US" sz="1800" dirty="0">
                <a:latin typeface="+mn-lt"/>
              </a:rPr>
              <a:t>(</a:t>
            </a:r>
            <a:r>
              <a:rPr lang="en-US" sz="1800" dirty="0" err="1">
                <a:latin typeface="+mn-lt"/>
              </a:rPr>
              <a:t>stateplane</a:t>
            </a:r>
            <a:r>
              <a:rPr lang="en-US" sz="1800" dirty="0">
                <a:latin typeface="+mn-lt"/>
              </a:rPr>
              <a:t>)</a:t>
            </a:r>
          </a:p>
          <a:p>
            <a:pPr marL="1438244" lvl="3" indent="-285750">
              <a:spcBef>
                <a:spcPts val="0"/>
              </a:spcBef>
              <a:defRPr/>
            </a:pPr>
            <a:r>
              <a:rPr lang="en-US" sz="1600" dirty="0" err="1" smtClean="0">
                <a:latin typeface="+mn-lt"/>
              </a:rPr>
              <a:t>Stateplane</a:t>
            </a:r>
            <a:r>
              <a:rPr lang="en-US" sz="1600" dirty="0">
                <a:latin typeface="+mn-lt"/>
              </a:rPr>
              <a:t>:</a:t>
            </a:r>
          </a:p>
          <a:p>
            <a:pPr marL="1438244" lvl="3" indent="-285750">
              <a:spcBef>
                <a:spcPts val="0"/>
              </a:spcBef>
              <a:defRPr/>
            </a:pPr>
            <a:r>
              <a:rPr lang="de-DE" sz="1600" dirty="0">
                <a:latin typeface="+mn-lt"/>
              </a:rPr>
              <a:t>	(11890321, 06994400) </a:t>
            </a:r>
            <a:r>
              <a:rPr lang="de-DE" sz="1600" dirty="0">
                <a:latin typeface="+mn-lt"/>
                <a:sym typeface="Wingdings"/>
              </a:rPr>
              <a:t> (</a:t>
            </a:r>
            <a:r>
              <a:rPr lang="hr-HR" sz="1600" dirty="0">
                <a:latin typeface="+mn-lt"/>
              </a:rPr>
              <a:t>-77.0961, 38.88664)</a:t>
            </a:r>
          </a:p>
          <a:p>
            <a:pPr marL="1438244" lvl="3" indent="-285750">
              <a:spcBef>
                <a:spcPts val="0"/>
              </a:spcBef>
              <a:defRPr/>
            </a:pPr>
            <a:r>
              <a:rPr lang="en-US" sz="1600" dirty="0" err="1" smtClean="0">
                <a:latin typeface="+mn-lt"/>
              </a:rPr>
              <a:t>Longlat</a:t>
            </a:r>
            <a:r>
              <a:rPr lang="en-US" sz="1600" dirty="0">
                <a:latin typeface="+mn-lt"/>
              </a:rPr>
              <a:t>:</a:t>
            </a:r>
          </a:p>
          <a:p>
            <a:pPr marL="1438244" lvl="3" indent="-285750">
              <a:spcBef>
                <a:spcPts val="0"/>
              </a:spcBef>
              <a:defRPr/>
            </a:pPr>
            <a:r>
              <a:rPr lang="is-IS" sz="1600" dirty="0">
                <a:latin typeface="+mn-lt"/>
              </a:rPr>
              <a:t>	 -77.04041338.874868 </a:t>
            </a:r>
            <a:r>
              <a:rPr lang="is-IS" sz="1600" dirty="0">
                <a:latin typeface="+mn-lt"/>
                <a:sym typeface="Wingdings"/>
              </a:rPr>
              <a:t> (</a:t>
            </a:r>
            <a:r>
              <a:rPr lang="is-IS" sz="1600" dirty="0">
                <a:latin typeface="+mn-lt"/>
              </a:rPr>
              <a:t>-77.040413, 38.874868)</a:t>
            </a:r>
          </a:p>
          <a:p>
            <a:pPr marL="1438244" lvl="3" indent="-285750">
              <a:spcBef>
                <a:spcPts val="0"/>
              </a:spcBef>
              <a:defRPr/>
            </a:pPr>
            <a:r>
              <a:rPr lang="en-US" sz="1600" dirty="0" smtClean="0">
                <a:latin typeface="+mn-lt"/>
              </a:rPr>
              <a:t>Long/</a:t>
            </a:r>
            <a:r>
              <a:rPr lang="en-US" sz="1600" dirty="0" err="1" smtClean="0">
                <a:latin typeface="+mn-lt"/>
              </a:rPr>
              <a:t>Lat</a:t>
            </a:r>
            <a:r>
              <a:rPr lang="en-US" sz="1600" dirty="0">
                <a:latin typeface="+mn-lt"/>
              </a:rPr>
              <a:t>:</a:t>
            </a:r>
          </a:p>
          <a:p>
            <a:pPr marL="1438244" lvl="3" indent="-285750">
              <a:spcBef>
                <a:spcPts val="0"/>
              </a:spcBef>
              <a:defRPr/>
            </a:pPr>
            <a:r>
              <a:rPr lang="hr-HR" sz="1600" dirty="0">
                <a:latin typeface="+mn-lt"/>
              </a:rPr>
              <a:t>	-77.084561/38.863888 </a:t>
            </a:r>
            <a:r>
              <a:rPr lang="hr-HR" sz="1600" dirty="0">
                <a:latin typeface="+mn-lt"/>
                <a:sym typeface="Wingdings"/>
              </a:rPr>
              <a:t> (</a:t>
            </a:r>
            <a:r>
              <a:rPr lang="hr-HR" sz="1600" dirty="0">
                <a:latin typeface="+mn-lt"/>
              </a:rPr>
              <a:t>-77.084561, 38.863888)</a:t>
            </a:r>
            <a:endParaRPr lang="en-US" sz="1600" dirty="0">
              <a:latin typeface="+mn-lt"/>
            </a:endParaRPr>
          </a:p>
          <a:p>
            <a:pPr marL="342948" indent="-342900">
              <a:spcBef>
                <a:spcPts val="0"/>
              </a:spcBef>
            </a:pPr>
            <a:endParaRPr lang="en-US" sz="1800" dirty="0">
              <a:latin typeface="+mn-lt"/>
            </a:endParaRPr>
          </a:p>
          <a:p>
            <a:pPr marL="342900" indent="-342900">
              <a:spcBef>
                <a:spcPts val="0"/>
              </a:spcBef>
            </a:pPr>
            <a:endParaRPr lang="en-US" sz="1800" dirty="0">
              <a:latin typeface="+mn-lt"/>
            </a:endParaRPr>
          </a:p>
        </p:txBody>
      </p:sp>
    </p:spTree>
    <p:extLst>
      <p:ext uri="{BB962C8B-B14F-4D97-AF65-F5344CB8AC3E}">
        <p14:creationId xmlns:p14="http://schemas.microsoft.com/office/powerpoint/2010/main" val="122959134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 y="2362200"/>
            <a:ext cx="7391400" cy="1676400"/>
          </a:xfrm>
        </p:spPr>
        <p:txBody>
          <a:bodyPr>
            <a:noAutofit/>
          </a:bodyPr>
          <a:lstStyle/>
          <a:p>
            <a:pPr>
              <a:lnSpc>
                <a:spcPct val="90000"/>
              </a:lnSpc>
            </a:pPr>
            <a:r>
              <a:rPr lang="en-US" b="1" dirty="0" smtClean="0">
                <a:latin typeface="Raleway Light "/>
                <a:cs typeface="Raleway Light "/>
              </a:rPr>
              <a:t>  </a:t>
            </a:r>
            <a:r>
              <a:rPr lang="en-US" b="1" dirty="0">
                <a:latin typeface="Raleway Light "/>
                <a:cs typeface="Raleway Light "/>
              </a:rPr>
              <a:t/>
            </a:r>
            <a:br>
              <a:rPr lang="en-US" b="1" dirty="0">
                <a:latin typeface="Raleway Light "/>
                <a:cs typeface="Raleway Light "/>
              </a:rPr>
            </a:br>
            <a:endParaRPr lang="en-US" sz="2000" b="1" dirty="0">
              <a:latin typeface="Raleway Light "/>
              <a:cs typeface="Raleway Light "/>
            </a:endParaRPr>
          </a:p>
        </p:txBody>
      </p:sp>
      <p:sp>
        <p:nvSpPr>
          <p:cNvPr id="3" name="TextBox 2"/>
          <p:cNvSpPr txBox="1"/>
          <p:nvPr/>
        </p:nvSpPr>
        <p:spPr>
          <a:xfrm>
            <a:off x="115911" y="5583796"/>
            <a:ext cx="476518" cy="400110"/>
          </a:xfrm>
          <a:prstGeom prst="rect">
            <a:avLst/>
          </a:prstGeom>
          <a:solidFill>
            <a:schemeClr val="bg1"/>
          </a:solidFill>
        </p:spPr>
        <p:txBody>
          <a:bodyPr wrap="square" rtlCol="0">
            <a:spAutoFit/>
          </a:bodyPr>
          <a:lstStyle/>
          <a:p>
            <a:endParaRPr lang="en-US" sz="2000" dirty="0">
              <a:solidFill>
                <a:schemeClr val="bg1"/>
              </a:solidFill>
              <a:latin typeface="Gill Sans Light"/>
              <a:cs typeface="Gill Sans Light"/>
            </a:endParaRPr>
          </a:p>
        </p:txBody>
      </p:sp>
      <p:sp>
        <p:nvSpPr>
          <p:cNvPr id="4" name="TextBox 3"/>
          <p:cNvSpPr txBox="1"/>
          <p:nvPr/>
        </p:nvSpPr>
        <p:spPr>
          <a:xfrm>
            <a:off x="3727573" y="2915237"/>
            <a:ext cx="184731" cy="400110"/>
          </a:xfrm>
          <a:prstGeom prst="rect">
            <a:avLst/>
          </a:prstGeom>
          <a:noFill/>
        </p:spPr>
        <p:txBody>
          <a:bodyPr wrap="none" rtlCol="0">
            <a:spAutoFit/>
          </a:bodyPr>
          <a:lstStyle/>
          <a:p>
            <a:endParaRPr lang="en-US" sz="2000" dirty="0">
              <a:latin typeface="Gill Sans Light"/>
              <a:cs typeface="Gill Sans Light"/>
            </a:endParaRPr>
          </a:p>
        </p:txBody>
      </p:sp>
      <p:sp>
        <p:nvSpPr>
          <p:cNvPr id="7" name="Title 1"/>
          <p:cNvSpPr txBox="1">
            <a:spLocks/>
          </p:cNvSpPr>
          <p:nvPr/>
        </p:nvSpPr>
        <p:spPr>
          <a:xfrm>
            <a:off x="110160" y="2057400"/>
            <a:ext cx="6781800" cy="1470025"/>
          </a:xfrm>
          <a:prstGeom prst="rect">
            <a:avLst/>
          </a:prstGeom>
        </p:spPr>
        <p:txBody>
          <a:bodyPr vert="horz" lIns="91439" tIns="45720" rIns="91439" bIns="45720" rtlCol="0" anchor="ctr">
            <a:normAutofit lnSpcReduction="10000"/>
          </a:bodyPr>
          <a:lstStyle>
            <a:lvl1pPr algn="ctr" defTabSz="457200" rtl="0" eaLnBrk="1" latinLnBrk="0" hangingPunct="1">
              <a:spcBef>
                <a:spcPct val="0"/>
              </a:spcBef>
              <a:buNone/>
              <a:defRPr sz="3200" b="0" kern="1200">
                <a:solidFill>
                  <a:schemeClr val="tx1"/>
                </a:solidFill>
                <a:latin typeface="Gill Sans"/>
                <a:ea typeface="+mj-ea"/>
                <a:cs typeface="Gill Sans"/>
              </a:defRPr>
            </a:lvl1pPr>
          </a:lstStyle>
          <a:p>
            <a:r>
              <a:rPr lang="en-US" dirty="0" smtClean="0">
                <a:solidFill>
                  <a:srgbClr val="FF0000"/>
                </a:solidFill>
              </a:rPr>
              <a:t>Data Exploration:</a:t>
            </a:r>
          </a:p>
          <a:p>
            <a:r>
              <a:rPr lang="en-US" dirty="0" smtClean="0"/>
              <a:t>What </a:t>
            </a:r>
            <a:r>
              <a:rPr lang="en-US" dirty="0"/>
              <a:t>are trends in total incidents,       by hour of day, day of week, by month? </a:t>
            </a:r>
            <a:endParaRPr lang="en-US" dirty="0">
              <a:solidFill>
                <a:srgbClr val="FF0000"/>
              </a:solidFill>
            </a:endParaRPr>
          </a:p>
        </p:txBody>
      </p:sp>
    </p:spTree>
    <p:extLst>
      <p:ext uri="{BB962C8B-B14F-4D97-AF65-F5344CB8AC3E}">
        <p14:creationId xmlns:p14="http://schemas.microsoft.com/office/powerpoint/2010/main" val="1509756642"/>
      </p:ext>
    </p:extLst>
  </p:cSld>
  <p:clrMapOvr>
    <a:masterClrMapping/>
  </p:clrMapOvr>
  <p:transition spd="slow">
    <p:wip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0715" y="17757"/>
            <a:ext cx="9144000" cy="1652016"/>
          </a:xfrm>
          <a:prstGeom prst="rect">
            <a:avLst/>
          </a:prstGeom>
        </p:spPr>
      </p:pic>
      <p:sp>
        <p:nvSpPr>
          <p:cNvPr id="6" name="Title 1"/>
          <p:cNvSpPr>
            <a:spLocks noGrp="1"/>
          </p:cNvSpPr>
          <p:nvPr>
            <p:ph type="title"/>
          </p:nvPr>
        </p:nvSpPr>
        <p:spPr>
          <a:xfrm>
            <a:off x="838200" y="-76200"/>
            <a:ext cx="8218885" cy="1143000"/>
          </a:xfrm>
        </p:spPr>
        <p:txBody>
          <a:bodyPr>
            <a:normAutofit/>
          </a:bodyPr>
          <a:lstStyle/>
          <a:p>
            <a:r>
              <a:rPr lang="en-US" dirty="0" smtClean="0">
                <a:latin typeface="Raleway Light"/>
                <a:ea typeface="Helvetica" charset="0"/>
                <a:cs typeface="Raleway Light"/>
              </a:rPr>
              <a:t>Total Call Counts (</a:t>
            </a:r>
            <a:r>
              <a:rPr lang="en-US" dirty="0" err="1" smtClean="0">
                <a:latin typeface="Raleway Light"/>
                <a:ea typeface="Helvetica" charset="0"/>
                <a:cs typeface="Raleway Light"/>
              </a:rPr>
              <a:t>cfs</a:t>
            </a:r>
            <a:r>
              <a:rPr lang="en-US" dirty="0" smtClean="0">
                <a:latin typeface="Raleway Light"/>
                <a:ea typeface="Helvetica" charset="0"/>
                <a:cs typeface="Raleway Light"/>
              </a:rPr>
              <a:t>) by Week and by Year</a:t>
            </a:r>
            <a:endParaRPr lang="en-US" dirty="0">
              <a:latin typeface="Raleway Light"/>
              <a:ea typeface="Helvetica" charset="0"/>
              <a:cs typeface="Raleway Light"/>
            </a:endParaRPr>
          </a:p>
        </p:txBody>
      </p:sp>
      <p:pic>
        <p:nvPicPr>
          <p:cNvPr id="7"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30826" y="1160757"/>
            <a:ext cx="8508374" cy="5088175"/>
          </a:xfrm>
        </p:spPr>
      </p:pic>
    </p:spTree>
    <p:extLst>
      <p:ext uri="{BB962C8B-B14F-4D97-AF65-F5344CB8AC3E}">
        <p14:creationId xmlns:p14="http://schemas.microsoft.com/office/powerpoint/2010/main" val="13978732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10715" y="17757"/>
            <a:ext cx="9144000" cy="1652016"/>
          </a:xfrm>
          <a:prstGeom prst="rect">
            <a:avLst/>
          </a:prstGeom>
        </p:spPr>
      </p:pic>
      <p:sp>
        <p:nvSpPr>
          <p:cNvPr id="6" name="Title 1"/>
          <p:cNvSpPr>
            <a:spLocks noGrp="1"/>
          </p:cNvSpPr>
          <p:nvPr>
            <p:ph type="title"/>
          </p:nvPr>
        </p:nvSpPr>
        <p:spPr>
          <a:xfrm>
            <a:off x="3581400" y="-76200"/>
            <a:ext cx="5475685" cy="1143000"/>
          </a:xfrm>
        </p:spPr>
        <p:txBody>
          <a:bodyPr>
            <a:normAutofit/>
          </a:bodyPr>
          <a:lstStyle/>
          <a:p>
            <a:r>
              <a:rPr lang="en-US" dirty="0" smtClean="0">
                <a:latin typeface="Raleway Light"/>
                <a:ea typeface="Helvetica" charset="0"/>
                <a:cs typeface="Raleway Light"/>
              </a:rPr>
              <a:t>Top Calls across Years</a:t>
            </a:r>
            <a:endParaRPr lang="en-US" dirty="0">
              <a:latin typeface="Raleway Light"/>
              <a:ea typeface="Helvetica" charset="0"/>
              <a:cs typeface="Raleway Light"/>
            </a:endParaRPr>
          </a:p>
        </p:txBody>
      </p:sp>
      <p:graphicFrame>
        <p:nvGraphicFramePr>
          <p:cNvPr id="3" name="Table 2"/>
          <p:cNvGraphicFramePr>
            <a:graphicFrameLocks noGrp="1"/>
          </p:cNvGraphicFramePr>
          <p:nvPr>
            <p:extLst>
              <p:ext uri="{D42A27DB-BD31-4B8C-83A1-F6EECF244321}">
                <p14:modId xmlns:p14="http://schemas.microsoft.com/office/powerpoint/2010/main" val="933772283"/>
              </p:ext>
            </p:extLst>
          </p:nvPr>
        </p:nvGraphicFramePr>
        <p:xfrm>
          <a:off x="685800" y="990600"/>
          <a:ext cx="7456885" cy="5762914"/>
        </p:xfrm>
        <a:graphic>
          <a:graphicData uri="http://schemas.openxmlformats.org/drawingml/2006/table">
            <a:tbl>
              <a:tblPr/>
              <a:tblGrid>
                <a:gridCol w="2438400"/>
                <a:gridCol w="1447800"/>
                <a:gridCol w="1219200"/>
                <a:gridCol w="1066800"/>
                <a:gridCol w="1284685"/>
              </a:tblGrid>
              <a:tr h="452596">
                <a:tc>
                  <a:txBody>
                    <a:bodyPr/>
                    <a:lstStyle/>
                    <a:p>
                      <a:r>
                        <a:rPr lang="en-US" sz="1600" b="1" dirty="0" smtClean="0">
                          <a:solidFill>
                            <a:schemeClr val="accent6">
                              <a:lumMod val="75000"/>
                            </a:schemeClr>
                          </a:solidFill>
                          <a:effectLst/>
                        </a:rPr>
                        <a:t>Original</a:t>
                      </a:r>
                      <a:r>
                        <a:rPr lang="en-US" sz="1600" b="1" baseline="0" dirty="0" smtClean="0">
                          <a:solidFill>
                            <a:schemeClr val="accent6">
                              <a:lumMod val="75000"/>
                            </a:schemeClr>
                          </a:solidFill>
                          <a:effectLst/>
                        </a:rPr>
                        <a:t> Call</a:t>
                      </a:r>
                      <a:endParaRPr lang="en-US" sz="1600" b="1" dirty="0">
                        <a:solidFill>
                          <a:schemeClr val="accent6">
                            <a:lumMod val="75000"/>
                          </a:schemeClr>
                        </a:solidFill>
                        <a:effectLst/>
                      </a:endParaRPr>
                    </a:p>
                  </a:txBody>
                  <a:tcPr marL="44199" marR="44199" marT="35359" marB="35359"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a:noFill/>
                    </a:lnT>
                    <a:lnB w="12700" cap="flat" cmpd="sng" algn="ctr">
                      <a:solidFill>
                        <a:srgbClr val="CFD4D8"/>
                      </a:solidFill>
                      <a:prstDash val="solid"/>
                      <a:round/>
                      <a:headEnd type="none" w="med" len="med"/>
                      <a:tailEnd type="none" w="med" len="med"/>
                    </a:lnB>
                    <a:solidFill>
                      <a:srgbClr val="FFFFFF"/>
                    </a:solidFill>
                  </a:tcPr>
                </a:tc>
                <a:tc>
                  <a:txBody>
                    <a:bodyPr/>
                    <a:lstStyle/>
                    <a:p>
                      <a:pPr marL="0" marR="0" indent="0" algn="r" defTabSz="457169" rtl="0" eaLnBrk="1" fontAlgn="auto" latinLnBrk="0" hangingPunct="1">
                        <a:lnSpc>
                          <a:spcPct val="100000"/>
                        </a:lnSpc>
                        <a:spcBef>
                          <a:spcPts val="0"/>
                        </a:spcBef>
                        <a:spcAft>
                          <a:spcPts val="0"/>
                        </a:spcAft>
                        <a:buClrTx/>
                        <a:buSzTx/>
                        <a:buFontTx/>
                        <a:buNone/>
                        <a:tabLst/>
                        <a:defRPr/>
                      </a:pPr>
                      <a:r>
                        <a:rPr lang="en-US" sz="1600" dirty="0" smtClean="0"/>
                        <a:t>Number of calls (2005-2015)</a:t>
                      </a:r>
                    </a:p>
                  </a:txBody>
                  <a:tcPr marL="53172" marR="53172" marT="42537" marB="42537"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a:noFill/>
                    </a:lnT>
                    <a:lnB w="12700" cap="flat" cmpd="sng" algn="ctr">
                      <a:solidFill>
                        <a:srgbClr val="CFD4D8"/>
                      </a:solidFill>
                      <a:prstDash val="solid"/>
                      <a:round/>
                      <a:headEnd type="none" w="med" len="med"/>
                      <a:tailEnd type="none" w="med" len="med"/>
                    </a:lnB>
                    <a:solidFill>
                      <a:srgbClr val="FFFFFF"/>
                    </a:solidFill>
                  </a:tcPr>
                </a:tc>
                <a:tc>
                  <a:txBody>
                    <a:bodyPr/>
                    <a:lstStyle/>
                    <a:p>
                      <a:pPr marL="0" marR="0" indent="0" algn="r" defTabSz="457169" rtl="0" eaLnBrk="1" fontAlgn="auto" latinLnBrk="0" hangingPunct="1">
                        <a:lnSpc>
                          <a:spcPct val="100000"/>
                        </a:lnSpc>
                        <a:spcBef>
                          <a:spcPts val="0"/>
                        </a:spcBef>
                        <a:spcAft>
                          <a:spcPts val="0"/>
                        </a:spcAft>
                        <a:buClrTx/>
                        <a:buSzTx/>
                        <a:buFontTx/>
                        <a:buNone/>
                        <a:tabLst/>
                        <a:defRPr/>
                      </a:pPr>
                      <a:r>
                        <a:rPr lang="en-US" sz="1600" dirty="0" smtClean="0"/>
                        <a:t>Number of calls (2005)</a:t>
                      </a:r>
                    </a:p>
                  </a:txBody>
                  <a:tcPr marL="53172" marR="53172" marT="42537" marB="42537"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a:noFill/>
                    </a:lnT>
                    <a:lnB w="12700" cap="flat" cmpd="sng" algn="ctr">
                      <a:solidFill>
                        <a:srgbClr val="CFD4D8"/>
                      </a:solidFill>
                      <a:prstDash val="solid"/>
                      <a:round/>
                      <a:headEnd type="none" w="med" len="med"/>
                      <a:tailEnd type="none" w="med" len="med"/>
                    </a:lnB>
                    <a:solidFill>
                      <a:srgbClr val="FFFFFF"/>
                    </a:solidFill>
                  </a:tcPr>
                </a:tc>
                <a:tc>
                  <a:txBody>
                    <a:bodyPr/>
                    <a:lstStyle/>
                    <a:p>
                      <a:pPr marL="0" marR="0" indent="0" algn="r" defTabSz="457169" rtl="0" eaLnBrk="1" fontAlgn="auto" latinLnBrk="0" hangingPunct="1">
                        <a:lnSpc>
                          <a:spcPct val="100000"/>
                        </a:lnSpc>
                        <a:spcBef>
                          <a:spcPts val="0"/>
                        </a:spcBef>
                        <a:spcAft>
                          <a:spcPts val="0"/>
                        </a:spcAft>
                        <a:buClrTx/>
                        <a:buSzTx/>
                        <a:buFontTx/>
                        <a:buNone/>
                        <a:tabLst/>
                        <a:defRPr/>
                      </a:pPr>
                      <a:r>
                        <a:rPr lang="en-US" sz="1600" kern="1200" dirty="0" smtClean="0">
                          <a:solidFill>
                            <a:schemeClr val="tx1"/>
                          </a:solidFill>
                          <a:latin typeface="+mn-lt"/>
                          <a:ea typeface="+mn-ea"/>
                          <a:cs typeface="+mn-cs"/>
                        </a:rPr>
                        <a:t>Number of calls (2010)</a:t>
                      </a:r>
                    </a:p>
                  </a:txBody>
                  <a:tcPr marL="53172" marR="53172" marT="42537" marB="42537"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a:noFill/>
                    </a:lnT>
                    <a:lnB w="12700" cap="flat" cmpd="sng" algn="ctr">
                      <a:solidFill>
                        <a:srgbClr val="CFD4D8"/>
                      </a:solidFill>
                      <a:prstDash val="solid"/>
                      <a:round/>
                      <a:headEnd type="none" w="med" len="med"/>
                      <a:tailEnd type="none" w="med" len="med"/>
                    </a:lnB>
                    <a:solidFill>
                      <a:srgbClr val="FFFFFF"/>
                    </a:solidFill>
                  </a:tcPr>
                </a:tc>
                <a:tc>
                  <a:txBody>
                    <a:bodyPr/>
                    <a:lstStyle/>
                    <a:p>
                      <a:pPr marL="0" marR="0" indent="0" algn="r" defTabSz="457169" rtl="0" eaLnBrk="1" fontAlgn="auto" latinLnBrk="0" hangingPunct="1">
                        <a:lnSpc>
                          <a:spcPct val="100000"/>
                        </a:lnSpc>
                        <a:spcBef>
                          <a:spcPts val="0"/>
                        </a:spcBef>
                        <a:spcAft>
                          <a:spcPts val="0"/>
                        </a:spcAft>
                        <a:buClrTx/>
                        <a:buSzTx/>
                        <a:buFontTx/>
                        <a:buNone/>
                        <a:tabLst/>
                        <a:defRPr/>
                      </a:pPr>
                      <a:r>
                        <a:rPr lang="en-US" sz="1600" kern="1200" dirty="0" smtClean="0">
                          <a:solidFill>
                            <a:schemeClr val="tx1"/>
                          </a:solidFill>
                          <a:latin typeface="+mn-lt"/>
                          <a:ea typeface="+mn-ea"/>
                          <a:cs typeface="+mn-cs"/>
                        </a:rPr>
                        <a:t>Number of calls (2015)</a:t>
                      </a:r>
                    </a:p>
                  </a:txBody>
                  <a:tcPr marL="53172" marR="53172" marT="42537" marB="42537"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a:noFill/>
                    </a:lnT>
                    <a:lnB w="12700" cap="flat" cmpd="sng" algn="ctr">
                      <a:solidFill>
                        <a:srgbClr val="CFD4D8"/>
                      </a:solidFill>
                      <a:prstDash val="solid"/>
                      <a:round/>
                      <a:headEnd type="none" w="med" len="med"/>
                      <a:tailEnd type="none" w="med" len="med"/>
                    </a:lnB>
                    <a:solidFill>
                      <a:srgbClr val="FFFFFF"/>
                    </a:solidFill>
                  </a:tcPr>
                </a:tc>
              </a:tr>
              <a:tr h="452596">
                <a:tc>
                  <a:txBody>
                    <a:bodyPr/>
                    <a:lstStyle/>
                    <a:p>
                      <a:r>
                        <a:rPr lang="en-US" sz="1600" dirty="0" smtClean="0">
                          <a:effectLst/>
                        </a:rPr>
                        <a:t>T </a:t>
                      </a:r>
                      <a:r>
                        <a:rPr lang="mr-IN" sz="1600" dirty="0" smtClean="0">
                          <a:effectLst/>
                        </a:rPr>
                        <a:t>–</a:t>
                      </a:r>
                      <a:r>
                        <a:rPr lang="en-US" sz="1600" dirty="0" smtClean="0">
                          <a:effectLst/>
                        </a:rPr>
                        <a:t> Traffic Stop</a:t>
                      </a:r>
                      <a:endParaRPr lang="en-US" sz="1600" dirty="0">
                        <a:effectLst/>
                      </a:endParaRPr>
                    </a:p>
                  </a:txBody>
                  <a:tcPr marL="44199" marR="44199" marT="35359" marB="35359"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FFFFF"/>
                    </a:solidFill>
                  </a:tcPr>
                </a:tc>
                <a:tc>
                  <a:txBody>
                    <a:bodyPr/>
                    <a:lstStyle/>
                    <a:p>
                      <a:pPr algn="r"/>
                      <a:r>
                        <a:rPr lang="is-IS" sz="1600" dirty="0" smtClean="0">
                          <a:effectLst/>
                        </a:rPr>
                        <a:t>210,560</a:t>
                      </a:r>
                      <a:endParaRPr lang="is-IS" sz="1600" dirty="0">
                        <a:effectLst/>
                      </a:endParaRPr>
                    </a:p>
                  </a:txBody>
                  <a:tcPr marL="44199" marR="44199" marT="35359" marB="35359"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FFFFF"/>
                    </a:solidFill>
                  </a:tcPr>
                </a:tc>
                <a:tc>
                  <a:txBody>
                    <a:bodyPr/>
                    <a:lstStyle/>
                    <a:p>
                      <a:pPr algn="r"/>
                      <a:r>
                        <a:rPr lang="fi-FI" sz="1600" dirty="0" smtClean="0">
                          <a:effectLst/>
                        </a:rPr>
                        <a:t>15,877</a:t>
                      </a:r>
                      <a:endParaRPr lang="fi-FI" sz="1600" dirty="0">
                        <a:effectLst/>
                      </a:endParaRPr>
                    </a:p>
                  </a:txBody>
                  <a:tcPr marL="44199" marR="44199" marT="35359" marB="35359"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FFFFF"/>
                    </a:solidFill>
                  </a:tcPr>
                </a:tc>
                <a:tc>
                  <a:txBody>
                    <a:bodyPr/>
                    <a:lstStyle/>
                    <a:p>
                      <a:pPr algn="r"/>
                      <a:r>
                        <a:rPr lang="is-IS" sz="1600" dirty="0" smtClean="0">
                          <a:effectLst/>
                        </a:rPr>
                        <a:t>18,201</a:t>
                      </a:r>
                      <a:endParaRPr lang="is-IS" sz="1600" dirty="0">
                        <a:effectLst/>
                      </a:endParaRPr>
                    </a:p>
                  </a:txBody>
                  <a:tcPr marL="44199" marR="44199" marT="35359" marB="35359"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FFFFF"/>
                    </a:solidFill>
                  </a:tcPr>
                </a:tc>
                <a:tc>
                  <a:txBody>
                    <a:bodyPr/>
                    <a:lstStyle/>
                    <a:p>
                      <a:pPr algn="r"/>
                      <a:r>
                        <a:rPr lang="en-US" sz="1600" dirty="0" smtClean="0">
                          <a:effectLst/>
                        </a:rPr>
                        <a:t>19,840</a:t>
                      </a:r>
                      <a:endParaRPr lang="en-US" sz="1600" dirty="0">
                        <a:effectLst/>
                      </a:endParaRPr>
                    </a:p>
                  </a:txBody>
                  <a:tcPr marL="44199" marR="44199" marT="35359" marB="35359"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FFFFF"/>
                    </a:solidFill>
                  </a:tcPr>
                </a:tc>
              </a:tr>
              <a:tr h="452596">
                <a:tc>
                  <a:txBody>
                    <a:bodyPr/>
                    <a:lstStyle/>
                    <a:p>
                      <a:r>
                        <a:rPr lang="cs-CZ" sz="1600" dirty="0" smtClean="0">
                          <a:effectLst/>
                        </a:rPr>
                        <a:t>911 </a:t>
                      </a:r>
                      <a:r>
                        <a:rPr lang="mr-IN" sz="1600" dirty="0" smtClean="0">
                          <a:effectLst/>
                        </a:rPr>
                        <a:t>–</a:t>
                      </a:r>
                      <a:r>
                        <a:rPr lang="cs-CZ" sz="1600" dirty="0" smtClean="0">
                          <a:effectLst/>
                        </a:rPr>
                        <a:t> </a:t>
                      </a:r>
                      <a:r>
                        <a:rPr lang="cs-CZ" sz="1600" dirty="0" err="1" smtClean="0">
                          <a:effectLst/>
                        </a:rPr>
                        <a:t>Suspicious</a:t>
                      </a:r>
                      <a:r>
                        <a:rPr lang="cs-CZ" sz="1600" dirty="0" smtClean="0">
                          <a:effectLst/>
                        </a:rPr>
                        <a:t> </a:t>
                      </a:r>
                      <a:r>
                        <a:rPr lang="cs-CZ" sz="1600" dirty="0" err="1" smtClean="0">
                          <a:effectLst/>
                        </a:rPr>
                        <a:t>Circumstances</a:t>
                      </a:r>
                      <a:endParaRPr lang="cs-CZ" sz="1600" dirty="0">
                        <a:effectLst/>
                      </a:endParaRPr>
                    </a:p>
                  </a:txBody>
                  <a:tcPr marL="44199" marR="44199" marT="35359" marB="35359"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DFDFD"/>
                    </a:solidFill>
                  </a:tcPr>
                </a:tc>
                <a:tc>
                  <a:txBody>
                    <a:bodyPr/>
                    <a:lstStyle/>
                    <a:p>
                      <a:pPr algn="r"/>
                      <a:r>
                        <a:rPr lang="cs-CZ" sz="1600" dirty="0" smtClean="0">
                          <a:effectLst/>
                        </a:rPr>
                        <a:t>65,883</a:t>
                      </a:r>
                      <a:endParaRPr lang="cs-CZ" sz="1600" dirty="0">
                        <a:effectLst/>
                      </a:endParaRPr>
                    </a:p>
                  </a:txBody>
                  <a:tcPr marL="44199" marR="44199" marT="35359" marB="35359"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DFDFD"/>
                    </a:solidFill>
                  </a:tcPr>
                </a:tc>
                <a:tc>
                  <a:txBody>
                    <a:bodyPr/>
                    <a:lstStyle/>
                    <a:p>
                      <a:pPr algn="r"/>
                      <a:r>
                        <a:rPr lang="is-IS" sz="1600" dirty="0" smtClean="0">
                          <a:effectLst/>
                        </a:rPr>
                        <a:t>5,413</a:t>
                      </a:r>
                      <a:endParaRPr lang="is-IS" sz="1600" dirty="0">
                        <a:effectLst/>
                      </a:endParaRPr>
                    </a:p>
                  </a:txBody>
                  <a:tcPr marL="44199" marR="44199" marT="35359" marB="35359"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DFDFD"/>
                    </a:solidFill>
                  </a:tcPr>
                </a:tc>
                <a:tc>
                  <a:txBody>
                    <a:bodyPr/>
                    <a:lstStyle/>
                    <a:p>
                      <a:pPr algn="r"/>
                      <a:r>
                        <a:rPr lang="en-US" sz="1600" dirty="0" smtClean="0">
                          <a:effectLst/>
                        </a:rPr>
                        <a:t>7,030</a:t>
                      </a:r>
                      <a:endParaRPr lang="en-US" sz="1600" dirty="0">
                        <a:effectLst/>
                      </a:endParaRPr>
                    </a:p>
                  </a:txBody>
                  <a:tcPr marL="44199" marR="44199" marT="35359" marB="35359"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DFDFD"/>
                    </a:solidFill>
                  </a:tcPr>
                </a:tc>
                <a:tc>
                  <a:txBody>
                    <a:bodyPr/>
                    <a:lstStyle/>
                    <a:p>
                      <a:pPr algn="r"/>
                      <a:r>
                        <a:rPr lang="is-IS" sz="1600" dirty="0" smtClean="0">
                          <a:effectLst/>
                        </a:rPr>
                        <a:t>5,070</a:t>
                      </a:r>
                      <a:endParaRPr lang="is-IS" sz="1600" dirty="0">
                        <a:effectLst/>
                      </a:endParaRPr>
                    </a:p>
                  </a:txBody>
                  <a:tcPr marL="44199" marR="44199" marT="35359" marB="35359"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DFDFD"/>
                    </a:solidFill>
                  </a:tcPr>
                </a:tc>
              </a:tr>
              <a:tr h="452596">
                <a:tc>
                  <a:txBody>
                    <a:bodyPr/>
                    <a:lstStyle/>
                    <a:p>
                      <a:r>
                        <a:rPr lang="en-US" sz="1600" dirty="0" smtClean="0">
                          <a:effectLst/>
                        </a:rPr>
                        <a:t>PARK </a:t>
                      </a:r>
                      <a:r>
                        <a:rPr lang="mr-IN" sz="1600" dirty="0" smtClean="0">
                          <a:effectLst/>
                        </a:rPr>
                        <a:t>–</a:t>
                      </a:r>
                      <a:r>
                        <a:rPr lang="en-US" sz="1600" dirty="0" smtClean="0">
                          <a:effectLst/>
                        </a:rPr>
                        <a:t> Parking</a:t>
                      </a:r>
                      <a:r>
                        <a:rPr lang="en-US" sz="1600" baseline="0" dirty="0" smtClean="0">
                          <a:effectLst/>
                        </a:rPr>
                        <a:t> Complaint</a:t>
                      </a:r>
                      <a:endParaRPr lang="en-US" sz="1600" dirty="0">
                        <a:effectLst/>
                      </a:endParaRPr>
                    </a:p>
                  </a:txBody>
                  <a:tcPr marL="44199" marR="44199" marT="35359" marB="35359"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FFFFF"/>
                    </a:solidFill>
                  </a:tcPr>
                </a:tc>
                <a:tc>
                  <a:txBody>
                    <a:bodyPr/>
                    <a:lstStyle/>
                    <a:p>
                      <a:pPr algn="r"/>
                      <a:r>
                        <a:rPr lang="uk-UA" sz="1600" dirty="0" smtClean="0">
                          <a:effectLst/>
                        </a:rPr>
                        <a:t>59</a:t>
                      </a:r>
                      <a:r>
                        <a:rPr lang="en-US" sz="1600" dirty="0" smtClean="0">
                          <a:effectLst/>
                        </a:rPr>
                        <a:t>,</a:t>
                      </a:r>
                      <a:r>
                        <a:rPr lang="uk-UA" sz="1600" dirty="0" smtClean="0">
                          <a:effectLst/>
                        </a:rPr>
                        <a:t>391</a:t>
                      </a:r>
                      <a:endParaRPr lang="uk-UA" sz="1600" dirty="0">
                        <a:effectLst/>
                      </a:endParaRPr>
                    </a:p>
                  </a:txBody>
                  <a:tcPr marL="44199" marR="44199" marT="35359" marB="35359"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FFFFF"/>
                    </a:solidFill>
                  </a:tcPr>
                </a:tc>
                <a:tc>
                  <a:txBody>
                    <a:bodyPr/>
                    <a:lstStyle/>
                    <a:p>
                      <a:pPr algn="r"/>
                      <a:r>
                        <a:rPr lang="is-IS" sz="1600" dirty="0" smtClean="0">
                          <a:effectLst/>
                        </a:rPr>
                        <a:t>5,676</a:t>
                      </a:r>
                      <a:endParaRPr lang="is-IS" sz="1600" dirty="0">
                        <a:effectLst/>
                      </a:endParaRPr>
                    </a:p>
                  </a:txBody>
                  <a:tcPr marL="44199" marR="44199" marT="35359" marB="35359"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FFFFF"/>
                    </a:solidFill>
                  </a:tcPr>
                </a:tc>
                <a:tc>
                  <a:txBody>
                    <a:bodyPr/>
                    <a:lstStyle/>
                    <a:p>
                      <a:pPr algn="r"/>
                      <a:r>
                        <a:rPr lang="is-IS" sz="1600" dirty="0" smtClean="0">
                          <a:effectLst/>
                        </a:rPr>
                        <a:t>5,048</a:t>
                      </a:r>
                      <a:endParaRPr lang="is-IS" sz="1600" dirty="0">
                        <a:effectLst/>
                      </a:endParaRPr>
                    </a:p>
                  </a:txBody>
                  <a:tcPr marL="44199" marR="44199" marT="35359" marB="35359"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FFFFF"/>
                    </a:solidFill>
                  </a:tcPr>
                </a:tc>
                <a:tc>
                  <a:txBody>
                    <a:bodyPr/>
                    <a:lstStyle/>
                    <a:p>
                      <a:pPr algn="r"/>
                      <a:r>
                        <a:rPr lang="is-IS" sz="1600" dirty="0" smtClean="0">
                          <a:effectLst/>
                        </a:rPr>
                        <a:t>6,003</a:t>
                      </a:r>
                      <a:endParaRPr lang="is-IS" sz="1600" dirty="0">
                        <a:effectLst/>
                      </a:endParaRPr>
                    </a:p>
                  </a:txBody>
                  <a:tcPr marL="44199" marR="44199" marT="35359" marB="35359"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FFFFF"/>
                    </a:solidFill>
                  </a:tcPr>
                </a:tc>
              </a:tr>
              <a:tr h="452596">
                <a:tc>
                  <a:txBody>
                    <a:bodyPr/>
                    <a:lstStyle/>
                    <a:p>
                      <a:r>
                        <a:rPr lang="en-US" sz="1600" dirty="0" smtClean="0">
                          <a:effectLst/>
                        </a:rPr>
                        <a:t>PDO </a:t>
                      </a:r>
                      <a:r>
                        <a:rPr lang="mr-IN" sz="1600" dirty="0" smtClean="0">
                          <a:effectLst/>
                        </a:rPr>
                        <a:t>–</a:t>
                      </a:r>
                      <a:r>
                        <a:rPr lang="en-US" sz="1600" dirty="0" smtClean="0">
                          <a:effectLst/>
                        </a:rPr>
                        <a:t> Accident Property Damage</a:t>
                      </a:r>
                      <a:endParaRPr lang="en-US" sz="1600" dirty="0">
                        <a:effectLst/>
                      </a:endParaRPr>
                    </a:p>
                  </a:txBody>
                  <a:tcPr marL="44199" marR="44199" marT="35359" marB="35359"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DFDFD"/>
                    </a:solidFill>
                  </a:tcPr>
                </a:tc>
                <a:tc>
                  <a:txBody>
                    <a:bodyPr/>
                    <a:lstStyle/>
                    <a:p>
                      <a:pPr algn="r"/>
                      <a:r>
                        <a:rPr lang="is-IS" sz="1600" dirty="0" smtClean="0">
                          <a:effectLst/>
                        </a:rPr>
                        <a:t>58,260</a:t>
                      </a:r>
                      <a:endParaRPr lang="is-IS" sz="1600" dirty="0">
                        <a:effectLst/>
                      </a:endParaRPr>
                    </a:p>
                  </a:txBody>
                  <a:tcPr marL="44199" marR="44199" marT="35359" marB="35359"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DFDFD"/>
                    </a:solidFill>
                  </a:tcPr>
                </a:tc>
                <a:tc>
                  <a:txBody>
                    <a:bodyPr/>
                    <a:lstStyle/>
                    <a:p>
                      <a:pPr algn="r"/>
                      <a:r>
                        <a:rPr lang="is-IS" sz="1600" dirty="0" smtClean="0">
                          <a:effectLst/>
                        </a:rPr>
                        <a:t>6,012</a:t>
                      </a:r>
                      <a:endParaRPr lang="is-IS" sz="1600" dirty="0">
                        <a:effectLst/>
                      </a:endParaRPr>
                    </a:p>
                  </a:txBody>
                  <a:tcPr marL="44199" marR="44199" marT="35359" marB="35359"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DFDFD"/>
                    </a:solidFill>
                  </a:tcPr>
                </a:tc>
                <a:tc>
                  <a:txBody>
                    <a:bodyPr/>
                    <a:lstStyle/>
                    <a:p>
                      <a:pPr algn="r"/>
                      <a:r>
                        <a:rPr lang="cs-CZ" sz="1600" dirty="0" smtClean="0">
                          <a:effectLst/>
                        </a:rPr>
                        <a:t>4,964</a:t>
                      </a:r>
                      <a:endParaRPr lang="cs-CZ" sz="1600" dirty="0">
                        <a:effectLst/>
                      </a:endParaRPr>
                    </a:p>
                  </a:txBody>
                  <a:tcPr marL="44199" marR="44199" marT="35359" marB="35359"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DFDFD"/>
                    </a:solidFill>
                  </a:tcPr>
                </a:tc>
                <a:tc>
                  <a:txBody>
                    <a:bodyPr/>
                    <a:lstStyle/>
                    <a:p>
                      <a:pPr algn="r"/>
                      <a:r>
                        <a:rPr lang="uk-UA" sz="1600" dirty="0" smtClean="0">
                          <a:effectLst/>
                        </a:rPr>
                        <a:t>5</a:t>
                      </a:r>
                      <a:r>
                        <a:rPr lang="en-US" sz="1600" dirty="0" smtClean="0">
                          <a:effectLst/>
                        </a:rPr>
                        <a:t>,</a:t>
                      </a:r>
                      <a:r>
                        <a:rPr lang="uk-UA" sz="1600" dirty="0" smtClean="0">
                          <a:effectLst/>
                        </a:rPr>
                        <a:t>514</a:t>
                      </a:r>
                      <a:endParaRPr lang="uk-UA" sz="1600" dirty="0">
                        <a:effectLst/>
                      </a:endParaRPr>
                    </a:p>
                  </a:txBody>
                  <a:tcPr marL="44199" marR="44199" marT="35359" marB="35359"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DFDFD"/>
                    </a:solidFill>
                  </a:tcPr>
                </a:tc>
              </a:tr>
              <a:tr h="452596">
                <a:tc>
                  <a:txBody>
                    <a:bodyPr/>
                    <a:lstStyle/>
                    <a:p>
                      <a:r>
                        <a:rPr lang="en-US" sz="1600" dirty="0" smtClean="0">
                          <a:effectLst/>
                        </a:rPr>
                        <a:t>BEAL </a:t>
                      </a:r>
                      <a:r>
                        <a:rPr lang="mr-IN" sz="1600" dirty="0" smtClean="0">
                          <a:effectLst/>
                        </a:rPr>
                        <a:t>–</a:t>
                      </a:r>
                      <a:r>
                        <a:rPr lang="en-US" sz="1600" dirty="0" smtClean="0">
                          <a:effectLst/>
                        </a:rPr>
                        <a:t> Burglary, Alarm</a:t>
                      </a:r>
                      <a:endParaRPr lang="en-US" sz="1600" dirty="0">
                        <a:effectLst/>
                      </a:endParaRPr>
                    </a:p>
                  </a:txBody>
                  <a:tcPr marL="44199" marR="44199" marT="35359" marB="35359"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FFFFF"/>
                    </a:solidFill>
                  </a:tcPr>
                </a:tc>
                <a:tc>
                  <a:txBody>
                    <a:bodyPr/>
                    <a:lstStyle/>
                    <a:p>
                      <a:pPr algn="r"/>
                      <a:r>
                        <a:rPr lang="is-IS" sz="1600" dirty="0" smtClean="0">
                          <a:effectLst/>
                        </a:rPr>
                        <a:t>45,504</a:t>
                      </a:r>
                      <a:endParaRPr lang="is-IS" sz="1600" dirty="0">
                        <a:effectLst/>
                      </a:endParaRPr>
                    </a:p>
                  </a:txBody>
                  <a:tcPr marL="44199" marR="44199" marT="35359" marB="35359"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FFFFF"/>
                    </a:solidFill>
                  </a:tcPr>
                </a:tc>
                <a:tc>
                  <a:txBody>
                    <a:bodyPr/>
                    <a:lstStyle/>
                    <a:p>
                      <a:pPr algn="r"/>
                      <a:r>
                        <a:rPr lang="is-IS" sz="1600" dirty="0" smtClean="0">
                          <a:effectLst/>
                        </a:rPr>
                        <a:t>5,162</a:t>
                      </a:r>
                      <a:endParaRPr lang="is-IS" sz="1600" dirty="0">
                        <a:effectLst/>
                      </a:endParaRPr>
                    </a:p>
                  </a:txBody>
                  <a:tcPr marL="44199" marR="44199" marT="35359" marB="35359"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FFFFF"/>
                    </a:solidFill>
                  </a:tcPr>
                </a:tc>
                <a:tc>
                  <a:txBody>
                    <a:bodyPr/>
                    <a:lstStyle/>
                    <a:p>
                      <a:pPr algn="r"/>
                      <a:r>
                        <a:rPr lang="is-IS" sz="1600" dirty="0" smtClean="0">
                          <a:effectLst/>
                        </a:rPr>
                        <a:t>4,072</a:t>
                      </a:r>
                      <a:endParaRPr lang="is-IS" sz="1600" dirty="0">
                        <a:effectLst/>
                      </a:endParaRPr>
                    </a:p>
                  </a:txBody>
                  <a:tcPr marL="44199" marR="44199" marT="35359" marB="35359"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FFFFF"/>
                    </a:solidFill>
                  </a:tcPr>
                </a:tc>
                <a:tc>
                  <a:txBody>
                    <a:bodyPr/>
                    <a:lstStyle/>
                    <a:p>
                      <a:pPr algn="r"/>
                      <a:r>
                        <a:rPr lang="is-IS" sz="1600" dirty="0" smtClean="0">
                          <a:effectLst/>
                        </a:rPr>
                        <a:t>3,437</a:t>
                      </a:r>
                      <a:endParaRPr lang="is-IS" sz="1600" dirty="0">
                        <a:effectLst/>
                      </a:endParaRPr>
                    </a:p>
                  </a:txBody>
                  <a:tcPr marL="44199" marR="44199" marT="35359" marB="35359"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FFFFF"/>
                    </a:solidFill>
                  </a:tcPr>
                </a:tc>
              </a:tr>
              <a:tr h="452596">
                <a:tc>
                  <a:txBody>
                    <a:bodyPr/>
                    <a:lstStyle/>
                    <a:p>
                      <a:r>
                        <a:rPr lang="en-US" sz="1600" dirty="0" smtClean="0">
                          <a:effectLst/>
                        </a:rPr>
                        <a:t>TRAF </a:t>
                      </a:r>
                      <a:r>
                        <a:rPr lang="mr-IN" sz="1600" dirty="0" smtClean="0">
                          <a:effectLst/>
                        </a:rPr>
                        <a:t>–</a:t>
                      </a:r>
                      <a:r>
                        <a:rPr lang="en-US" sz="1600" dirty="0" smtClean="0">
                          <a:effectLst/>
                        </a:rPr>
                        <a:t> Traffic Complaints</a:t>
                      </a:r>
                      <a:endParaRPr lang="en-US" sz="1600" dirty="0">
                        <a:effectLst/>
                      </a:endParaRPr>
                    </a:p>
                  </a:txBody>
                  <a:tcPr marL="44199" marR="44199" marT="35359" marB="35359"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DFDFD"/>
                    </a:solidFill>
                  </a:tcPr>
                </a:tc>
                <a:tc>
                  <a:txBody>
                    <a:bodyPr/>
                    <a:lstStyle/>
                    <a:p>
                      <a:pPr algn="r"/>
                      <a:r>
                        <a:rPr lang="is-IS" sz="1600" dirty="0" smtClean="0">
                          <a:effectLst/>
                        </a:rPr>
                        <a:t>44,805</a:t>
                      </a:r>
                      <a:endParaRPr lang="is-IS" sz="1600" dirty="0">
                        <a:effectLst/>
                      </a:endParaRPr>
                    </a:p>
                  </a:txBody>
                  <a:tcPr marL="44199" marR="44199" marT="35359" marB="35359"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DFDFD"/>
                    </a:solidFill>
                  </a:tcPr>
                </a:tc>
                <a:tc>
                  <a:txBody>
                    <a:bodyPr/>
                    <a:lstStyle/>
                    <a:p>
                      <a:pPr algn="r"/>
                      <a:r>
                        <a:rPr lang="ru-RU" sz="1600" dirty="0" smtClean="0">
                          <a:effectLst/>
                        </a:rPr>
                        <a:t>5</a:t>
                      </a:r>
                      <a:r>
                        <a:rPr lang="en-US" sz="1600" dirty="0" smtClean="0">
                          <a:effectLst/>
                        </a:rPr>
                        <a:t>,</a:t>
                      </a:r>
                      <a:r>
                        <a:rPr lang="ru-RU" sz="1600" dirty="0" smtClean="0">
                          <a:effectLst/>
                        </a:rPr>
                        <a:t>816</a:t>
                      </a:r>
                      <a:endParaRPr lang="ru-RU" sz="1600" dirty="0">
                        <a:effectLst/>
                      </a:endParaRPr>
                    </a:p>
                  </a:txBody>
                  <a:tcPr marL="44199" marR="44199" marT="35359" marB="35359"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DFDFD"/>
                    </a:solidFill>
                  </a:tcPr>
                </a:tc>
                <a:tc>
                  <a:txBody>
                    <a:bodyPr/>
                    <a:lstStyle/>
                    <a:p>
                      <a:pPr algn="r"/>
                      <a:r>
                        <a:rPr lang="is-IS" sz="1600" dirty="0" smtClean="0">
                          <a:effectLst/>
                        </a:rPr>
                        <a:t>4,178</a:t>
                      </a:r>
                      <a:endParaRPr lang="is-IS" sz="1600" dirty="0">
                        <a:effectLst/>
                      </a:endParaRPr>
                    </a:p>
                  </a:txBody>
                  <a:tcPr marL="44199" marR="44199" marT="35359" marB="35359"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DFDFD"/>
                    </a:solidFill>
                  </a:tcPr>
                </a:tc>
                <a:tc>
                  <a:txBody>
                    <a:bodyPr/>
                    <a:lstStyle/>
                    <a:p>
                      <a:pPr algn="r"/>
                      <a:r>
                        <a:rPr lang="is-IS" sz="1600" dirty="0" smtClean="0">
                          <a:effectLst/>
                        </a:rPr>
                        <a:t>3,412</a:t>
                      </a:r>
                      <a:endParaRPr lang="is-IS" sz="1600" dirty="0">
                        <a:effectLst/>
                      </a:endParaRPr>
                    </a:p>
                  </a:txBody>
                  <a:tcPr marL="44199" marR="44199" marT="35359" marB="35359"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DFDFD"/>
                    </a:solidFill>
                  </a:tcPr>
                </a:tc>
              </a:tr>
              <a:tr h="452596">
                <a:tc>
                  <a:txBody>
                    <a:bodyPr/>
                    <a:lstStyle/>
                    <a:p>
                      <a:r>
                        <a:rPr lang="en-US" sz="1600" dirty="0" smtClean="0">
                          <a:effectLst/>
                        </a:rPr>
                        <a:t>LOUD </a:t>
                      </a:r>
                      <a:r>
                        <a:rPr lang="mr-IN" sz="1600" dirty="0" smtClean="0">
                          <a:effectLst/>
                        </a:rPr>
                        <a:t>–</a:t>
                      </a:r>
                      <a:r>
                        <a:rPr lang="en-US" sz="1600" dirty="0" smtClean="0">
                          <a:effectLst/>
                        </a:rPr>
                        <a:t> Loud Music or</a:t>
                      </a:r>
                      <a:r>
                        <a:rPr lang="en-US" sz="1600" baseline="0" dirty="0" smtClean="0">
                          <a:effectLst/>
                        </a:rPr>
                        <a:t> Party</a:t>
                      </a:r>
                      <a:endParaRPr lang="en-US" sz="1600" dirty="0">
                        <a:effectLst/>
                      </a:endParaRPr>
                    </a:p>
                  </a:txBody>
                  <a:tcPr marL="44199" marR="44199" marT="35359" marB="35359"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FFFFF"/>
                    </a:solidFill>
                  </a:tcPr>
                </a:tc>
                <a:tc>
                  <a:txBody>
                    <a:bodyPr/>
                    <a:lstStyle/>
                    <a:p>
                      <a:pPr algn="r"/>
                      <a:r>
                        <a:rPr lang="cs-CZ" sz="1600" dirty="0" smtClean="0">
                          <a:effectLst/>
                        </a:rPr>
                        <a:t>33,893</a:t>
                      </a:r>
                      <a:endParaRPr lang="cs-CZ" sz="1600" dirty="0">
                        <a:effectLst/>
                      </a:endParaRPr>
                    </a:p>
                  </a:txBody>
                  <a:tcPr marL="44199" marR="44199" marT="35359" marB="35359"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FFFFF"/>
                    </a:solidFill>
                  </a:tcPr>
                </a:tc>
                <a:tc>
                  <a:txBody>
                    <a:bodyPr/>
                    <a:lstStyle/>
                    <a:p>
                      <a:pPr algn="r"/>
                      <a:r>
                        <a:rPr lang="is-IS" sz="1600" dirty="0" smtClean="0">
                          <a:effectLst/>
                        </a:rPr>
                        <a:t>3,253</a:t>
                      </a:r>
                      <a:endParaRPr lang="is-IS" sz="1600" dirty="0">
                        <a:effectLst/>
                      </a:endParaRPr>
                    </a:p>
                  </a:txBody>
                  <a:tcPr marL="44199" marR="44199" marT="35359" marB="35359"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FFFFF"/>
                    </a:solidFill>
                  </a:tcPr>
                </a:tc>
                <a:tc>
                  <a:txBody>
                    <a:bodyPr/>
                    <a:lstStyle/>
                    <a:p>
                      <a:pPr algn="r"/>
                      <a:r>
                        <a:rPr lang="is-IS" sz="1600" dirty="0" smtClean="0">
                          <a:effectLst/>
                        </a:rPr>
                        <a:t>3,095</a:t>
                      </a:r>
                      <a:endParaRPr lang="is-IS" sz="1600" dirty="0">
                        <a:effectLst/>
                      </a:endParaRPr>
                    </a:p>
                  </a:txBody>
                  <a:tcPr marL="44199" marR="44199" marT="35359" marB="35359"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FFFFF"/>
                    </a:solidFill>
                  </a:tcPr>
                </a:tc>
                <a:tc>
                  <a:txBody>
                    <a:bodyPr/>
                    <a:lstStyle/>
                    <a:p>
                      <a:pPr algn="r"/>
                      <a:r>
                        <a:rPr lang="is-IS" sz="1600" dirty="0" smtClean="0">
                          <a:effectLst/>
                        </a:rPr>
                        <a:t>2,746</a:t>
                      </a:r>
                      <a:endParaRPr lang="is-IS" sz="1600" dirty="0">
                        <a:effectLst/>
                      </a:endParaRPr>
                    </a:p>
                  </a:txBody>
                  <a:tcPr marL="44199" marR="44199" marT="35359" marB="35359"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FFFFF"/>
                    </a:solidFill>
                  </a:tcPr>
                </a:tc>
              </a:tr>
              <a:tr h="452596">
                <a:tc>
                  <a:txBody>
                    <a:bodyPr/>
                    <a:lstStyle/>
                    <a:p>
                      <a:r>
                        <a:rPr lang="en-US" sz="1600" dirty="0" smtClean="0">
                          <a:effectLst/>
                        </a:rPr>
                        <a:t>LARC </a:t>
                      </a:r>
                      <a:r>
                        <a:rPr lang="mr-IN" sz="1600" dirty="0" smtClean="0">
                          <a:effectLst/>
                        </a:rPr>
                        <a:t>–</a:t>
                      </a:r>
                      <a:r>
                        <a:rPr lang="en-US" sz="1600" dirty="0" smtClean="0">
                          <a:effectLst/>
                        </a:rPr>
                        <a:t> Larceny, Late</a:t>
                      </a:r>
                      <a:endParaRPr lang="en-US" sz="1600" dirty="0">
                        <a:effectLst/>
                      </a:endParaRPr>
                    </a:p>
                  </a:txBody>
                  <a:tcPr marL="44199" marR="44199" marT="35359" marB="35359"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DFDFD"/>
                    </a:solidFill>
                  </a:tcPr>
                </a:tc>
                <a:tc>
                  <a:txBody>
                    <a:bodyPr/>
                    <a:lstStyle/>
                    <a:p>
                      <a:pPr algn="r"/>
                      <a:r>
                        <a:rPr lang="is-IS" sz="1600" dirty="0" smtClean="0">
                          <a:effectLst/>
                        </a:rPr>
                        <a:t>26,522</a:t>
                      </a:r>
                      <a:endParaRPr lang="is-IS" sz="1600" dirty="0">
                        <a:effectLst/>
                      </a:endParaRPr>
                    </a:p>
                  </a:txBody>
                  <a:tcPr marL="44199" marR="44199" marT="35359" marB="35359"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DFDFD"/>
                    </a:solidFill>
                  </a:tcPr>
                </a:tc>
                <a:tc>
                  <a:txBody>
                    <a:bodyPr/>
                    <a:lstStyle/>
                    <a:p>
                      <a:pPr algn="r"/>
                      <a:r>
                        <a:rPr lang="is-IS" sz="1600" dirty="0" smtClean="0">
                          <a:effectLst/>
                        </a:rPr>
                        <a:t>3,099</a:t>
                      </a:r>
                      <a:endParaRPr lang="is-IS" sz="1600" dirty="0">
                        <a:effectLst/>
                      </a:endParaRPr>
                    </a:p>
                  </a:txBody>
                  <a:tcPr marL="44199" marR="44199" marT="35359" marB="35359"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DFDFD"/>
                    </a:solidFill>
                  </a:tcPr>
                </a:tc>
                <a:tc>
                  <a:txBody>
                    <a:bodyPr/>
                    <a:lstStyle/>
                    <a:p>
                      <a:pPr algn="r"/>
                      <a:r>
                        <a:rPr lang="is-IS" sz="1600" dirty="0" smtClean="0">
                          <a:effectLst/>
                        </a:rPr>
                        <a:t>2,359</a:t>
                      </a:r>
                      <a:endParaRPr lang="is-IS" sz="1600" dirty="0">
                        <a:effectLst/>
                      </a:endParaRPr>
                    </a:p>
                  </a:txBody>
                  <a:tcPr marL="44199" marR="44199" marT="35359" marB="35359"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DFDFD"/>
                    </a:solidFill>
                  </a:tcPr>
                </a:tc>
                <a:tc>
                  <a:txBody>
                    <a:bodyPr/>
                    <a:lstStyle/>
                    <a:p>
                      <a:pPr algn="r"/>
                      <a:r>
                        <a:rPr lang="is-IS" sz="1600" dirty="0" smtClean="0">
                          <a:effectLst/>
                        </a:rPr>
                        <a:t>1,912</a:t>
                      </a:r>
                      <a:endParaRPr lang="is-IS" sz="1600" dirty="0">
                        <a:effectLst/>
                      </a:endParaRPr>
                    </a:p>
                  </a:txBody>
                  <a:tcPr marL="44199" marR="44199" marT="35359" marB="35359"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DFDFD"/>
                    </a:solidFill>
                  </a:tcPr>
                </a:tc>
              </a:tr>
              <a:tr h="452596">
                <a:tc>
                  <a:txBody>
                    <a:bodyPr/>
                    <a:lstStyle/>
                    <a:p>
                      <a:r>
                        <a:rPr lang="en-US" sz="1600" dirty="0" smtClean="0">
                          <a:effectLst/>
                        </a:rPr>
                        <a:t>DOME </a:t>
                      </a:r>
                      <a:r>
                        <a:rPr lang="mr-IN" sz="1600" dirty="0" smtClean="0">
                          <a:effectLst/>
                        </a:rPr>
                        <a:t>–</a:t>
                      </a:r>
                      <a:r>
                        <a:rPr lang="en-US" sz="1600" dirty="0" smtClean="0">
                          <a:effectLst/>
                        </a:rPr>
                        <a:t> Domestic Dispute</a:t>
                      </a:r>
                      <a:endParaRPr lang="en-US" sz="1600" dirty="0">
                        <a:effectLst/>
                      </a:endParaRPr>
                    </a:p>
                  </a:txBody>
                  <a:tcPr marL="44199" marR="44199" marT="35359" marB="35359"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FFFFF"/>
                    </a:solidFill>
                  </a:tcPr>
                </a:tc>
                <a:tc>
                  <a:txBody>
                    <a:bodyPr/>
                    <a:lstStyle/>
                    <a:p>
                      <a:pPr algn="r"/>
                      <a:r>
                        <a:rPr lang="fi-FI" sz="1600" dirty="0" smtClean="0">
                          <a:effectLst/>
                        </a:rPr>
                        <a:t>24,379</a:t>
                      </a:r>
                      <a:endParaRPr lang="fi-FI" sz="1600" dirty="0">
                        <a:effectLst/>
                      </a:endParaRPr>
                    </a:p>
                  </a:txBody>
                  <a:tcPr marL="44199" marR="44199" marT="35359" marB="35359"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FFFFF"/>
                    </a:solidFill>
                  </a:tcPr>
                </a:tc>
                <a:tc>
                  <a:txBody>
                    <a:bodyPr/>
                    <a:lstStyle/>
                    <a:p>
                      <a:pPr algn="r"/>
                      <a:r>
                        <a:rPr lang="is-IS" sz="1600" dirty="0" smtClean="0">
                          <a:effectLst/>
                        </a:rPr>
                        <a:t>2,293</a:t>
                      </a:r>
                      <a:endParaRPr lang="is-IS" sz="1600" dirty="0">
                        <a:effectLst/>
                      </a:endParaRPr>
                    </a:p>
                  </a:txBody>
                  <a:tcPr marL="44199" marR="44199" marT="35359" marB="35359"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FFFFF"/>
                    </a:solidFill>
                  </a:tcPr>
                </a:tc>
                <a:tc>
                  <a:txBody>
                    <a:bodyPr/>
                    <a:lstStyle/>
                    <a:p>
                      <a:pPr algn="r"/>
                      <a:r>
                        <a:rPr lang="is-IS" sz="1600" dirty="0" smtClean="0">
                          <a:effectLst/>
                        </a:rPr>
                        <a:t>2,396</a:t>
                      </a:r>
                      <a:endParaRPr lang="is-IS" sz="1600" dirty="0">
                        <a:effectLst/>
                      </a:endParaRPr>
                    </a:p>
                  </a:txBody>
                  <a:tcPr marL="44199" marR="44199" marT="35359" marB="35359"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FFFFF"/>
                    </a:solidFill>
                  </a:tcPr>
                </a:tc>
                <a:tc>
                  <a:txBody>
                    <a:bodyPr/>
                    <a:lstStyle/>
                    <a:p>
                      <a:pPr algn="r"/>
                      <a:r>
                        <a:rPr lang="is-IS" sz="1600" dirty="0" smtClean="0">
                          <a:effectLst/>
                        </a:rPr>
                        <a:t>2,219</a:t>
                      </a:r>
                      <a:endParaRPr lang="is-IS" sz="1600" dirty="0">
                        <a:effectLst/>
                      </a:endParaRPr>
                    </a:p>
                  </a:txBody>
                  <a:tcPr marL="44199" marR="44199" marT="35359" marB="35359"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FFFFF"/>
                    </a:solidFill>
                  </a:tcPr>
                </a:tc>
              </a:tr>
              <a:tr h="452596">
                <a:tc>
                  <a:txBody>
                    <a:bodyPr/>
                    <a:lstStyle/>
                    <a:p>
                      <a:r>
                        <a:rPr lang="en-US" sz="1600" dirty="0" smtClean="0">
                          <a:effectLst/>
                        </a:rPr>
                        <a:t>SUSP </a:t>
                      </a:r>
                      <a:r>
                        <a:rPr lang="mr-IN" sz="1600" dirty="0" smtClean="0">
                          <a:effectLst/>
                        </a:rPr>
                        <a:t>–</a:t>
                      </a:r>
                      <a:r>
                        <a:rPr lang="en-US" sz="1600" dirty="0" smtClean="0">
                          <a:effectLst/>
                        </a:rPr>
                        <a:t> Suspicious Persons</a:t>
                      </a:r>
                      <a:endParaRPr lang="en-US" sz="1600" dirty="0">
                        <a:effectLst/>
                      </a:endParaRPr>
                    </a:p>
                  </a:txBody>
                  <a:tcPr marL="44199" marR="44199" marT="35359" marB="35359"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DFDFD"/>
                    </a:solidFill>
                  </a:tcPr>
                </a:tc>
                <a:tc>
                  <a:txBody>
                    <a:bodyPr/>
                    <a:lstStyle/>
                    <a:p>
                      <a:pPr algn="r"/>
                      <a:r>
                        <a:rPr lang="is-IS" sz="1600" dirty="0" smtClean="0">
                          <a:effectLst/>
                        </a:rPr>
                        <a:t>23,044</a:t>
                      </a:r>
                      <a:endParaRPr lang="is-IS" sz="1600" dirty="0">
                        <a:effectLst/>
                      </a:endParaRPr>
                    </a:p>
                  </a:txBody>
                  <a:tcPr marL="44199" marR="44199" marT="35359" marB="35359"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DFDFD"/>
                    </a:solidFill>
                  </a:tcPr>
                </a:tc>
                <a:tc>
                  <a:txBody>
                    <a:bodyPr/>
                    <a:lstStyle/>
                    <a:p>
                      <a:pPr algn="r"/>
                      <a:r>
                        <a:rPr lang="is-IS" sz="1600" dirty="0" smtClean="0">
                          <a:effectLst/>
                        </a:rPr>
                        <a:t>2,733</a:t>
                      </a:r>
                      <a:endParaRPr lang="is-IS" sz="1600" dirty="0">
                        <a:effectLst/>
                      </a:endParaRPr>
                    </a:p>
                  </a:txBody>
                  <a:tcPr marL="44199" marR="44199" marT="35359" marB="35359"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DFDFD"/>
                    </a:solidFill>
                  </a:tcPr>
                </a:tc>
                <a:tc>
                  <a:txBody>
                    <a:bodyPr/>
                    <a:lstStyle/>
                    <a:p>
                      <a:pPr algn="r"/>
                      <a:r>
                        <a:rPr lang="fi-FI" sz="1600" dirty="0" smtClean="0">
                          <a:effectLst/>
                        </a:rPr>
                        <a:t>1,877</a:t>
                      </a:r>
                      <a:endParaRPr lang="fi-FI" sz="1600" dirty="0">
                        <a:effectLst/>
                      </a:endParaRPr>
                    </a:p>
                  </a:txBody>
                  <a:tcPr marL="44199" marR="44199" marT="35359" marB="35359"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DFDFD"/>
                    </a:solidFill>
                  </a:tcPr>
                </a:tc>
                <a:tc>
                  <a:txBody>
                    <a:bodyPr/>
                    <a:lstStyle/>
                    <a:p>
                      <a:pPr algn="r"/>
                      <a:r>
                        <a:rPr lang="fi-FI" sz="1600" dirty="0" smtClean="0">
                          <a:effectLst/>
                        </a:rPr>
                        <a:t>1,886</a:t>
                      </a:r>
                      <a:endParaRPr lang="fi-FI" sz="1600" dirty="0">
                        <a:effectLst/>
                      </a:endParaRPr>
                    </a:p>
                  </a:txBody>
                  <a:tcPr marL="44199" marR="44199" marT="35359" marB="35359"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DFDFD"/>
                    </a:solidFill>
                  </a:tcPr>
                </a:tc>
              </a:tr>
              <a:tr h="452596">
                <a:tc>
                  <a:txBody>
                    <a:bodyPr/>
                    <a:lstStyle/>
                    <a:p>
                      <a:r>
                        <a:rPr lang="en-US" sz="1600" b="1" dirty="0" smtClean="0">
                          <a:effectLst/>
                        </a:rPr>
                        <a:t>Total</a:t>
                      </a:r>
                      <a:endParaRPr lang="en-US" sz="1600" b="1" dirty="0">
                        <a:effectLst/>
                      </a:endParaRPr>
                    </a:p>
                  </a:txBody>
                  <a:tcPr marL="44199" marR="44199" marT="35359" marB="35359"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DFDFD"/>
                    </a:solidFill>
                  </a:tcPr>
                </a:tc>
                <a:tc>
                  <a:txBody>
                    <a:bodyPr/>
                    <a:lstStyle/>
                    <a:p>
                      <a:pPr algn="r"/>
                      <a:r>
                        <a:rPr lang="is-IS" sz="1600" dirty="0" smtClean="0"/>
                        <a:t>1,062,245</a:t>
                      </a:r>
                      <a:endParaRPr lang="is-IS" sz="1600" dirty="0">
                        <a:effectLst/>
                      </a:endParaRPr>
                    </a:p>
                  </a:txBody>
                  <a:tcPr marL="44199" marR="44199" marT="35359" marB="35359"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DFDFD"/>
                    </a:solidFill>
                  </a:tcPr>
                </a:tc>
                <a:tc>
                  <a:txBody>
                    <a:bodyPr/>
                    <a:lstStyle/>
                    <a:p>
                      <a:pPr algn="r"/>
                      <a:r>
                        <a:rPr lang="is-IS" sz="1600" dirty="0" smtClean="0"/>
                        <a:t>109,924</a:t>
                      </a:r>
                      <a:endParaRPr lang="is-IS" sz="1600" dirty="0">
                        <a:effectLst/>
                      </a:endParaRPr>
                    </a:p>
                  </a:txBody>
                  <a:tcPr marL="44199" marR="44199" marT="35359" marB="35359"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DFDFD"/>
                    </a:solidFill>
                  </a:tcPr>
                </a:tc>
                <a:tc>
                  <a:txBody>
                    <a:bodyPr/>
                    <a:lstStyle/>
                    <a:p>
                      <a:pPr algn="r"/>
                      <a:r>
                        <a:rPr lang="is-IS" sz="1600" dirty="0" smtClean="0"/>
                        <a:t>93,600</a:t>
                      </a:r>
                      <a:endParaRPr lang="is-IS" sz="1600" dirty="0">
                        <a:effectLst/>
                      </a:endParaRPr>
                    </a:p>
                  </a:txBody>
                  <a:tcPr marL="44199" marR="44199" marT="35359" marB="35359"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DFDFD"/>
                    </a:solidFill>
                  </a:tcPr>
                </a:tc>
                <a:tc>
                  <a:txBody>
                    <a:bodyPr/>
                    <a:lstStyle/>
                    <a:p>
                      <a:pPr algn="r"/>
                      <a:r>
                        <a:rPr lang="cs-CZ" sz="1600" dirty="0" smtClean="0"/>
                        <a:t>93,611</a:t>
                      </a:r>
                      <a:endParaRPr lang="en-US" sz="1600" dirty="0">
                        <a:effectLst/>
                      </a:endParaRPr>
                    </a:p>
                  </a:txBody>
                  <a:tcPr marL="44199" marR="44199" marT="35359" marB="35359"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DFDFD"/>
                    </a:solidFill>
                  </a:tcPr>
                </a:tc>
              </a:tr>
            </a:tbl>
          </a:graphicData>
        </a:graphic>
      </p:graphicFrame>
      <p:pic>
        <p:nvPicPr>
          <p:cNvPr id="7" name="Picture 6"/>
          <p:cNvPicPr>
            <a:picLocks noChangeAspect="1"/>
          </p:cNvPicPr>
          <p:nvPr/>
        </p:nvPicPr>
        <p:blipFill>
          <a:blip r:embed="rId4"/>
          <a:stretch>
            <a:fillRect/>
          </a:stretch>
        </p:blipFill>
        <p:spPr>
          <a:xfrm>
            <a:off x="7162800" y="1586671"/>
            <a:ext cx="254000" cy="401430"/>
          </a:xfrm>
          <a:prstGeom prst="rect">
            <a:avLst/>
          </a:prstGeom>
        </p:spPr>
      </p:pic>
      <p:cxnSp>
        <p:nvCxnSpPr>
          <p:cNvPr id="8" name="Straight Arrow Connector 7"/>
          <p:cNvCxnSpPr/>
          <p:nvPr/>
        </p:nvCxnSpPr>
        <p:spPr>
          <a:xfrm>
            <a:off x="7272454" y="2204155"/>
            <a:ext cx="0" cy="228600"/>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flipV="1">
            <a:off x="6096000" y="2187470"/>
            <a:ext cx="0" cy="228600"/>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a:off x="6096000" y="3200400"/>
            <a:ext cx="0" cy="228600"/>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pic>
        <p:nvPicPr>
          <p:cNvPr id="11" name="Picture 10"/>
          <p:cNvPicPr>
            <a:picLocks noChangeAspect="1"/>
          </p:cNvPicPr>
          <p:nvPr/>
        </p:nvPicPr>
        <p:blipFill>
          <a:blip r:embed="rId4"/>
          <a:stretch>
            <a:fillRect/>
          </a:stretch>
        </p:blipFill>
        <p:spPr>
          <a:xfrm>
            <a:off x="7152888" y="2579116"/>
            <a:ext cx="254000" cy="401430"/>
          </a:xfrm>
          <a:prstGeom prst="rect">
            <a:avLst/>
          </a:prstGeom>
        </p:spPr>
      </p:pic>
      <p:pic>
        <p:nvPicPr>
          <p:cNvPr id="12" name="Picture 11"/>
          <p:cNvPicPr>
            <a:picLocks noChangeAspect="1"/>
          </p:cNvPicPr>
          <p:nvPr/>
        </p:nvPicPr>
        <p:blipFill>
          <a:blip r:embed="rId4"/>
          <a:stretch>
            <a:fillRect/>
          </a:stretch>
        </p:blipFill>
        <p:spPr>
          <a:xfrm>
            <a:off x="7164968" y="3063756"/>
            <a:ext cx="254000" cy="401430"/>
          </a:xfrm>
          <a:prstGeom prst="rect">
            <a:avLst/>
          </a:prstGeom>
        </p:spPr>
      </p:pic>
      <p:pic>
        <p:nvPicPr>
          <p:cNvPr id="13" name="Picture 12"/>
          <p:cNvPicPr>
            <a:picLocks noChangeAspect="1"/>
          </p:cNvPicPr>
          <p:nvPr/>
        </p:nvPicPr>
        <p:blipFill>
          <a:blip r:embed="rId4"/>
          <a:stretch>
            <a:fillRect/>
          </a:stretch>
        </p:blipFill>
        <p:spPr>
          <a:xfrm>
            <a:off x="5928399" y="1580632"/>
            <a:ext cx="254000" cy="401430"/>
          </a:xfrm>
          <a:prstGeom prst="rect">
            <a:avLst/>
          </a:prstGeom>
        </p:spPr>
      </p:pic>
      <p:cxnSp>
        <p:nvCxnSpPr>
          <p:cNvPr id="15" name="Straight Arrow Connector 14"/>
          <p:cNvCxnSpPr/>
          <p:nvPr/>
        </p:nvCxnSpPr>
        <p:spPr>
          <a:xfrm>
            <a:off x="7272454" y="3671342"/>
            <a:ext cx="0" cy="228600"/>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a:off x="7289800" y="4191000"/>
            <a:ext cx="0" cy="228600"/>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7294137" y="4648200"/>
            <a:ext cx="0" cy="228600"/>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7289800" y="5029200"/>
            <a:ext cx="0" cy="228600"/>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pic>
        <p:nvPicPr>
          <p:cNvPr id="19" name="Picture 18"/>
          <p:cNvPicPr>
            <a:picLocks noChangeAspect="1"/>
          </p:cNvPicPr>
          <p:nvPr/>
        </p:nvPicPr>
        <p:blipFill>
          <a:blip r:embed="rId4"/>
          <a:stretch>
            <a:fillRect/>
          </a:stretch>
        </p:blipFill>
        <p:spPr>
          <a:xfrm>
            <a:off x="5969000" y="2580044"/>
            <a:ext cx="254000" cy="401430"/>
          </a:xfrm>
          <a:prstGeom prst="rect">
            <a:avLst/>
          </a:prstGeom>
        </p:spPr>
      </p:pic>
      <p:cxnSp>
        <p:nvCxnSpPr>
          <p:cNvPr id="20" name="Straight Arrow Connector 19"/>
          <p:cNvCxnSpPr/>
          <p:nvPr/>
        </p:nvCxnSpPr>
        <p:spPr>
          <a:xfrm>
            <a:off x="6096000" y="3703662"/>
            <a:ext cx="0" cy="228600"/>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a:off x="6122020" y="4144135"/>
            <a:ext cx="0" cy="228600"/>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a:off x="7294137" y="5562600"/>
            <a:ext cx="0" cy="228600"/>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a:off x="7289800" y="5943600"/>
            <a:ext cx="0" cy="228600"/>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a:off x="6096000" y="6400800"/>
            <a:ext cx="0" cy="228600"/>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a:off x="7293517" y="6400800"/>
            <a:ext cx="0" cy="228600"/>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70881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10715" y="17757"/>
            <a:ext cx="9144000" cy="1652016"/>
          </a:xfrm>
          <a:prstGeom prst="rect">
            <a:avLst/>
          </a:prstGeom>
        </p:spPr>
      </p:pic>
      <p:sp>
        <p:nvSpPr>
          <p:cNvPr id="6" name="Title 1"/>
          <p:cNvSpPr>
            <a:spLocks noGrp="1"/>
          </p:cNvSpPr>
          <p:nvPr>
            <p:ph type="title"/>
          </p:nvPr>
        </p:nvSpPr>
        <p:spPr>
          <a:xfrm>
            <a:off x="3581400" y="-76200"/>
            <a:ext cx="5475685" cy="1143000"/>
          </a:xfrm>
        </p:spPr>
        <p:txBody>
          <a:bodyPr>
            <a:normAutofit/>
          </a:bodyPr>
          <a:lstStyle/>
          <a:p>
            <a:r>
              <a:rPr lang="en-US" smtClean="0">
                <a:latin typeface="Raleway Light"/>
                <a:ea typeface="Helvetica" charset="0"/>
                <a:cs typeface="Raleway Light"/>
              </a:rPr>
              <a:t>Call Types over Years</a:t>
            </a:r>
            <a:endParaRPr lang="en-US" dirty="0">
              <a:latin typeface="Raleway Light"/>
              <a:ea typeface="Helvetica" charset="0"/>
              <a:cs typeface="Raleway Light"/>
            </a:endParaRPr>
          </a:p>
        </p:txBody>
      </p:sp>
      <p:pic>
        <p:nvPicPr>
          <p:cNvPr id="26" name="Shape 156"/>
          <p:cNvPicPr preferRelativeResize="0"/>
          <p:nvPr/>
        </p:nvPicPr>
        <p:blipFill>
          <a:blip r:embed="rId4">
            <a:alphaModFix/>
          </a:blip>
          <a:stretch>
            <a:fillRect/>
          </a:stretch>
        </p:blipFill>
        <p:spPr>
          <a:xfrm>
            <a:off x="1066800" y="1131020"/>
            <a:ext cx="7239000" cy="5257800"/>
          </a:xfrm>
          <a:prstGeom prst="rect">
            <a:avLst/>
          </a:prstGeom>
          <a:noFill/>
          <a:ln>
            <a:noFill/>
          </a:ln>
        </p:spPr>
      </p:pic>
    </p:spTree>
    <p:extLst>
      <p:ext uri="{BB962C8B-B14F-4D97-AF65-F5344CB8AC3E}">
        <p14:creationId xmlns:p14="http://schemas.microsoft.com/office/powerpoint/2010/main" val="18691090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0715" y="17757"/>
            <a:ext cx="9144000" cy="1652016"/>
          </a:xfrm>
          <a:prstGeom prst="rect">
            <a:avLst/>
          </a:prstGeom>
        </p:spPr>
      </p:pic>
      <p:sp>
        <p:nvSpPr>
          <p:cNvPr id="6" name="Title 1"/>
          <p:cNvSpPr>
            <a:spLocks noGrp="1"/>
          </p:cNvSpPr>
          <p:nvPr>
            <p:ph type="title"/>
          </p:nvPr>
        </p:nvSpPr>
        <p:spPr>
          <a:xfrm>
            <a:off x="-76200" y="-152400"/>
            <a:ext cx="9361885" cy="1143000"/>
          </a:xfrm>
        </p:spPr>
        <p:txBody>
          <a:bodyPr>
            <a:normAutofit/>
          </a:bodyPr>
          <a:lstStyle/>
          <a:p>
            <a:r>
              <a:rPr lang="en-US" dirty="0" smtClean="0">
                <a:latin typeface="Raleway Light"/>
                <a:ea typeface="Helvetica" charset="0"/>
                <a:cs typeface="Raleway Light"/>
              </a:rPr>
              <a:t>Total Incident Counts (</a:t>
            </a:r>
            <a:r>
              <a:rPr lang="en-US" dirty="0" err="1" smtClean="0">
                <a:latin typeface="Raleway Light"/>
                <a:ea typeface="Helvetica" charset="0"/>
                <a:cs typeface="Raleway Light"/>
              </a:rPr>
              <a:t>inmast</a:t>
            </a:r>
            <a:r>
              <a:rPr lang="en-US" dirty="0" smtClean="0">
                <a:latin typeface="Raleway Light"/>
                <a:ea typeface="Helvetica" charset="0"/>
                <a:cs typeface="Raleway Light"/>
              </a:rPr>
              <a:t>) by Week and by Year</a:t>
            </a:r>
            <a:endParaRPr lang="en-US" dirty="0">
              <a:latin typeface="Raleway Light"/>
              <a:ea typeface="Helvetica" charset="0"/>
              <a:cs typeface="Raleway Light"/>
            </a:endParaRPr>
          </a:p>
        </p:txBody>
      </p:sp>
      <p:pic>
        <p:nvPicPr>
          <p:cNvPr id="7" name="Content Placeholder 1"/>
          <p:cNvPicPr>
            <a:picLocks noGrp="1" noChangeAspect="1"/>
          </p:cNvPicPr>
          <p:nvPr>
            <p:ph idx="1"/>
          </p:nvPr>
        </p:nvPicPr>
        <p:blipFill>
          <a:blip r:embed="rId3"/>
          <a:stretch>
            <a:fillRect/>
          </a:stretch>
        </p:blipFill>
        <p:spPr>
          <a:xfrm>
            <a:off x="41499" y="1034014"/>
            <a:ext cx="9178903" cy="5823986"/>
          </a:xfrm>
          <a:prstGeom prst="rect">
            <a:avLst/>
          </a:prstGeom>
        </p:spPr>
      </p:pic>
    </p:spTree>
    <p:extLst>
      <p:ext uri="{BB962C8B-B14F-4D97-AF65-F5344CB8AC3E}">
        <p14:creationId xmlns:p14="http://schemas.microsoft.com/office/powerpoint/2010/main" val="9518120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0715" y="17757"/>
            <a:ext cx="9144000" cy="1652016"/>
          </a:xfrm>
          <a:prstGeom prst="rect">
            <a:avLst/>
          </a:prstGeom>
        </p:spPr>
      </p:pic>
      <p:sp>
        <p:nvSpPr>
          <p:cNvPr id="6" name="Title 1"/>
          <p:cNvSpPr>
            <a:spLocks noGrp="1"/>
          </p:cNvSpPr>
          <p:nvPr>
            <p:ph type="title"/>
          </p:nvPr>
        </p:nvSpPr>
        <p:spPr>
          <a:xfrm>
            <a:off x="2286000" y="-76200"/>
            <a:ext cx="6771085" cy="1143000"/>
          </a:xfrm>
        </p:spPr>
        <p:txBody>
          <a:bodyPr>
            <a:normAutofit/>
          </a:bodyPr>
          <a:lstStyle/>
          <a:p>
            <a:r>
              <a:rPr lang="en-US" dirty="0" smtClean="0">
                <a:latin typeface="Raleway Light"/>
                <a:ea typeface="Helvetica" charset="0"/>
                <a:cs typeface="Raleway Light"/>
              </a:rPr>
              <a:t>Top Incidents (</a:t>
            </a:r>
            <a:r>
              <a:rPr lang="en-US" dirty="0" err="1" smtClean="0">
                <a:latin typeface="Raleway Light"/>
                <a:ea typeface="Helvetica" charset="0"/>
                <a:cs typeface="Raleway Light"/>
              </a:rPr>
              <a:t>inmast</a:t>
            </a:r>
            <a:r>
              <a:rPr lang="en-US" dirty="0" smtClean="0">
                <a:latin typeface="Raleway Light"/>
                <a:ea typeface="Helvetica" charset="0"/>
                <a:cs typeface="Raleway Light"/>
              </a:rPr>
              <a:t>) across Years</a:t>
            </a:r>
            <a:endParaRPr lang="en-US" dirty="0">
              <a:latin typeface="Raleway Light"/>
              <a:ea typeface="Helvetica" charset="0"/>
              <a:cs typeface="Raleway Light"/>
            </a:endParaRPr>
          </a:p>
        </p:txBody>
      </p:sp>
      <p:graphicFrame>
        <p:nvGraphicFramePr>
          <p:cNvPr id="2" name="Table 1"/>
          <p:cNvGraphicFramePr>
            <a:graphicFrameLocks noGrp="1"/>
          </p:cNvGraphicFramePr>
          <p:nvPr>
            <p:extLst>
              <p:ext uri="{D42A27DB-BD31-4B8C-83A1-F6EECF244321}">
                <p14:modId xmlns:p14="http://schemas.microsoft.com/office/powerpoint/2010/main" val="1990620678"/>
              </p:ext>
            </p:extLst>
          </p:nvPr>
        </p:nvGraphicFramePr>
        <p:xfrm>
          <a:off x="239315" y="960724"/>
          <a:ext cx="8686800" cy="5886433"/>
        </p:xfrm>
        <a:graphic>
          <a:graphicData uri="http://schemas.openxmlformats.org/drawingml/2006/table">
            <a:tbl>
              <a:tblPr/>
              <a:tblGrid>
                <a:gridCol w="4242494"/>
                <a:gridCol w="1178232"/>
                <a:gridCol w="1066800"/>
                <a:gridCol w="1066800"/>
                <a:gridCol w="1132474"/>
              </a:tblGrid>
              <a:tr h="1411520">
                <a:tc>
                  <a:txBody>
                    <a:bodyPr/>
                    <a:lstStyle/>
                    <a:p>
                      <a:r>
                        <a:rPr lang="en-US" sz="1600" b="1" dirty="0" smtClean="0">
                          <a:solidFill>
                            <a:schemeClr val="accent6">
                              <a:lumMod val="75000"/>
                            </a:schemeClr>
                          </a:solidFill>
                          <a:effectLst/>
                        </a:rPr>
                        <a:t>Incident Type</a:t>
                      </a:r>
                      <a:endParaRPr lang="en-US" sz="1600" b="1" dirty="0">
                        <a:solidFill>
                          <a:schemeClr val="accent6">
                            <a:lumMod val="75000"/>
                          </a:schemeClr>
                        </a:solidFill>
                        <a:effectLst/>
                      </a:endParaRPr>
                    </a:p>
                  </a:txBody>
                  <a:tcPr marL="53172" marR="53172" marT="42537" marB="42537"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a:noFill/>
                    </a:lnT>
                    <a:lnB w="12700" cap="flat" cmpd="sng" algn="ctr">
                      <a:solidFill>
                        <a:srgbClr val="CFD4D8"/>
                      </a:solidFill>
                      <a:prstDash val="solid"/>
                      <a:round/>
                      <a:headEnd type="none" w="med" len="med"/>
                      <a:tailEnd type="none" w="med" len="med"/>
                    </a:lnB>
                    <a:solidFill>
                      <a:srgbClr val="FFFFFF"/>
                    </a:solidFill>
                  </a:tcPr>
                </a:tc>
                <a:tc>
                  <a:txBody>
                    <a:bodyPr/>
                    <a:lstStyle/>
                    <a:p>
                      <a:pPr marL="0" marR="0" indent="0" algn="r" defTabSz="457169" rtl="0" eaLnBrk="1" fontAlgn="auto" latinLnBrk="0" hangingPunct="1">
                        <a:lnSpc>
                          <a:spcPct val="100000"/>
                        </a:lnSpc>
                        <a:spcBef>
                          <a:spcPts val="0"/>
                        </a:spcBef>
                        <a:spcAft>
                          <a:spcPts val="0"/>
                        </a:spcAft>
                        <a:buClrTx/>
                        <a:buSzTx/>
                        <a:buFontTx/>
                        <a:buNone/>
                        <a:tabLst/>
                        <a:defRPr/>
                      </a:pPr>
                      <a:r>
                        <a:rPr lang="en-US" sz="1600" dirty="0" smtClean="0"/>
                        <a:t>Number of incidents (2005-2015)</a:t>
                      </a:r>
                    </a:p>
                    <a:p>
                      <a:pPr algn="r"/>
                      <a:endParaRPr lang="ru-RU" sz="1600" dirty="0">
                        <a:effectLst/>
                      </a:endParaRPr>
                    </a:p>
                  </a:txBody>
                  <a:tcPr marL="53172" marR="53172" marT="42537" marB="42537"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a:noFill/>
                    </a:lnT>
                    <a:lnB w="12700" cap="flat" cmpd="sng" algn="ctr">
                      <a:solidFill>
                        <a:srgbClr val="CFD4D8"/>
                      </a:solidFill>
                      <a:prstDash val="solid"/>
                      <a:round/>
                      <a:headEnd type="none" w="med" len="med"/>
                      <a:tailEnd type="none" w="med" len="med"/>
                    </a:lnB>
                    <a:solidFill>
                      <a:srgbClr val="FFFFFF"/>
                    </a:solidFill>
                  </a:tcPr>
                </a:tc>
                <a:tc>
                  <a:txBody>
                    <a:bodyPr/>
                    <a:lstStyle/>
                    <a:p>
                      <a:pPr marL="0" marR="0" indent="0" algn="r" defTabSz="457169" rtl="0" eaLnBrk="1" fontAlgn="auto" latinLnBrk="0" hangingPunct="1">
                        <a:lnSpc>
                          <a:spcPct val="100000"/>
                        </a:lnSpc>
                        <a:spcBef>
                          <a:spcPts val="0"/>
                        </a:spcBef>
                        <a:spcAft>
                          <a:spcPts val="0"/>
                        </a:spcAft>
                        <a:buClrTx/>
                        <a:buSzTx/>
                        <a:buFontTx/>
                        <a:buNone/>
                        <a:tabLst/>
                        <a:defRPr/>
                      </a:pPr>
                      <a:r>
                        <a:rPr lang="en-US" sz="1600" dirty="0" smtClean="0"/>
                        <a:t>Number of incidents (2005)</a:t>
                      </a:r>
                    </a:p>
                    <a:p>
                      <a:pPr algn="r"/>
                      <a:endParaRPr lang="ru-RU" sz="1600" dirty="0">
                        <a:effectLst/>
                      </a:endParaRPr>
                    </a:p>
                  </a:txBody>
                  <a:tcPr marL="53172" marR="53172" marT="42537" marB="42537"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a:noFill/>
                    </a:lnT>
                    <a:lnB w="12700" cap="flat" cmpd="sng" algn="ctr">
                      <a:solidFill>
                        <a:srgbClr val="CFD4D8"/>
                      </a:solidFill>
                      <a:prstDash val="solid"/>
                      <a:round/>
                      <a:headEnd type="none" w="med" len="med"/>
                      <a:tailEnd type="none" w="med" len="med"/>
                    </a:lnB>
                    <a:solidFill>
                      <a:srgbClr val="FFFFFF"/>
                    </a:solidFill>
                  </a:tcPr>
                </a:tc>
                <a:tc>
                  <a:txBody>
                    <a:bodyPr/>
                    <a:lstStyle/>
                    <a:p>
                      <a:pPr marL="0" marR="0" indent="0" algn="r" defTabSz="457169" rtl="0" eaLnBrk="1" fontAlgn="auto" latinLnBrk="0" hangingPunct="1">
                        <a:lnSpc>
                          <a:spcPct val="100000"/>
                        </a:lnSpc>
                        <a:spcBef>
                          <a:spcPts val="0"/>
                        </a:spcBef>
                        <a:spcAft>
                          <a:spcPts val="0"/>
                        </a:spcAft>
                        <a:buClrTx/>
                        <a:buSzTx/>
                        <a:buFontTx/>
                        <a:buNone/>
                        <a:tabLst/>
                        <a:defRPr/>
                      </a:pPr>
                      <a:r>
                        <a:rPr lang="en-US" sz="1600" kern="1200" dirty="0" smtClean="0">
                          <a:solidFill>
                            <a:schemeClr val="tx1"/>
                          </a:solidFill>
                          <a:latin typeface="+mn-lt"/>
                          <a:ea typeface="+mn-ea"/>
                          <a:cs typeface="+mn-cs"/>
                        </a:rPr>
                        <a:t>Number of incidents (2010)</a:t>
                      </a:r>
                    </a:p>
                    <a:p>
                      <a:pPr algn="r"/>
                      <a:endParaRPr lang="en-US" sz="1600" kern="1200" dirty="0">
                        <a:solidFill>
                          <a:schemeClr val="tx1"/>
                        </a:solidFill>
                        <a:latin typeface="+mn-lt"/>
                        <a:ea typeface="+mn-ea"/>
                        <a:cs typeface="+mn-cs"/>
                      </a:endParaRPr>
                    </a:p>
                  </a:txBody>
                  <a:tcPr marL="53172" marR="53172" marT="42537" marB="42537"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a:noFill/>
                    </a:lnT>
                    <a:lnB w="12700" cap="flat" cmpd="sng" algn="ctr">
                      <a:solidFill>
                        <a:srgbClr val="CFD4D8"/>
                      </a:solidFill>
                      <a:prstDash val="solid"/>
                      <a:round/>
                      <a:headEnd type="none" w="med" len="med"/>
                      <a:tailEnd type="none" w="med" len="med"/>
                    </a:lnB>
                    <a:solidFill>
                      <a:srgbClr val="FFFFFF"/>
                    </a:solidFill>
                  </a:tcPr>
                </a:tc>
                <a:tc>
                  <a:txBody>
                    <a:bodyPr/>
                    <a:lstStyle/>
                    <a:p>
                      <a:pPr marL="0" marR="0" indent="0" algn="r" defTabSz="457169" rtl="0" eaLnBrk="1" fontAlgn="auto" latinLnBrk="0" hangingPunct="1">
                        <a:lnSpc>
                          <a:spcPct val="100000"/>
                        </a:lnSpc>
                        <a:spcBef>
                          <a:spcPts val="0"/>
                        </a:spcBef>
                        <a:spcAft>
                          <a:spcPts val="0"/>
                        </a:spcAft>
                        <a:buClrTx/>
                        <a:buSzTx/>
                        <a:buFontTx/>
                        <a:buNone/>
                        <a:tabLst/>
                        <a:defRPr/>
                      </a:pPr>
                      <a:r>
                        <a:rPr lang="en-US" sz="1600" kern="1200" dirty="0" smtClean="0">
                          <a:solidFill>
                            <a:schemeClr val="tx1"/>
                          </a:solidFill>
                          <a:latin typeface="+mn-lt"/>
                          <a:ea typeface="+mn-ea"/>
                          <a:cs typeface="+mn-cs"/>
                        </a:rPr>
                        <a:t>Number of incidents (2015)</a:t>
                      </a:r>
                    </a:p>
                    <a:p>
                      <a:pPr algn="r"/>
                      <a:endParaRPr lang="is-IS" sz="1600" kern="1200" dirty="0">
                        <a:solidFill>
                          <a:schemeClr val="tx1"/>
                        </a:solidFill>
                        <a:latin typeface="+mn-lt"/>
                        <a:ea typeface="+mn-ea"/>
                        <a:cs typeface="+mn-cs"/>
                      </a:endParaRPr>
                    </a:p>
                  </a:txBody>
                  <a:tcPr marL="53172" marR="53172" marT="42537" marB="42537"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a:noFill/>
                    </a:lnT>
                    <a:lnB w="12700" cap="flat" cmpd="sng" algn="ctr">
                      <a:solidFill>
                        <a:srgbClr val="CFD4D8"/>
                      </a:solidFill>
                      <a:prstDash val="solid"/>
                      <a:round/>
                      <a:headEnd type="none" w="med" len="med"/>
                      <a:tailEnd type="none" w="med" len="med"/>
                    </a:lnB>
                    <a:solidFill>
                      <a:srgbClr val="FFFFFF"/>
                    </a:solidFill>
                  </a:tcPr>
                </a:tc>
              </a:tr>
              <a:tr h="562030">
                <a:tc>
                  <a:txBody>
                    <a:bodyPr/>
                    <a:lstStyle/>
                    <a:p>
                      <a:pPr marL="0" marR="0" indent="0" algn="l" defTabSz="457169" rtl="0" eaLnBrk="1" fontAlgn="auto" latinLnBrk="0" hangingPunct="1">
                        <a:lnSpc>
                          <a:spcPct val="100000"/>
                        </a:lnSpc>
                        <a:spcBef>
                          <a:spcPts val="0"/>
                        </a:spcBef>
                        <a:spcAft>
                          <a:spcPts val="0"/>
                        </a:spcAft>
                        <a:buClrTx/>
                        <a:buSzTx/>
                        <a:buFontTx/>
                        <a:buNone/>
                        <a:tabLst/>
                        <a:defRPr/>
                      </a:pPr>
                      <a:r>
                        <a:rPr lang="en-US" sz="1600" kern="1200" dirty="0" smtClean="0">
                          <a:solidFill>
                            <a:schemeClr val="tx1"/>
                          </a:solidFill>
                          <a:effectLst/>
                          <a:latin typeface="+mn-lt"/>
                          <a:ea typeface="+mn-ea"/>
                          <a:cs typeface="+mn-cs"/>
                        </a:rPr>
                        <a:t>98xx </a:t>
                      </a:r>
                      <a:r>
                        <a:rPr lang="mr-IN" sz="1600" kern="1200" dirty="0" smtClean="0">
                          <a:solidFill>
                            <a:schemeClr val="tx1"/>
                          </a:solidFill>
                          <a:effectLst/>
                          <a:latin typeface="+mn-lt"/>
                          <a:ea typeface="+mn-ea"/>
                          <a:cs typeface="+mn-cs"/>
                        </a:rPr>
                        <a:t>–</a:t>
                      </a:r>
                      <a:r>
                        <a:rPr lang="is-IS" sz="1600" kern="1200" dirty="0" smtClean="0">
                          <a:solidFill>
                            <a:schemeClr val="tx1"/>
                          </a:solidFill>
                          <a:effectLst/>
                          <a:latin typeface="+mn-lt"/>
                          <a:ea typeface="+mn-ea"/>
                          <a:cs typeface="+mn-cs"/>
                        </a:rPr>
                        <a:t> </a:t>
                      </a:r>
                      <a:r>
                        <a:rPr lang="en-US" sz="1600" kern="1200" dirty="0" smtClean="0">
                          <a:solidFill>
                            <a:schemeClr val="tx1"/>
                          </a:solidFill>
                          <a:effectLst/>
                          <a:latin typeface="+mn-lt"/>
                          <a:ea typeface="+mn-ea"/>
                          <a:cs typeface="+mn-cs"/>
                        </a:rPr>
                        <a:t>Suspicious person-auto/Warrant/False alarms/ Misc. Officer/Domestics</a:t>
                      </a:r>
                    </a:p>
                  </a:txBody>
                  <a:tcPr marL="53172" marR="53172" marT="42537" marB="42537"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FFFFF"/>
                    </a:solidFill>
                  </a:tcPr>
                </a:tc>
                <a:tc>
                  <a:txBody>
                    <a:bodyPr/>
                    <a:lstStyle/>
                    <a:p>
                      <a:pPr marL="0" marR="0" indent="0" algn="r" defTabSz="457169" rtl="0" eaLnBrk="1" fontAlgn="auto" latinLnBrk="0" hangingPunct="1">
                        <a:lnSpc>
                          <a:spcPct val="100000"/>
                        </a:lnSpc>
                        <a:spcBef>
                          <a:spcPts val="0"/>
                        </a:spcBef>
                        <a:spcAft>
                          <a:spcPts val="0"/>
                        </a:spcAft>
                        <a:buClrTx/>
                        <a:buSzTx/>
                        <a:buFontTx/>
                        <a:buNone/>
                        <a:tabLst/>
                        <a:defRPr/>
                      </a:pPr>
                      <a:r>
                        <a:rPr lang="en-US" sz="1600" kern="1200" dirty="0" smtClean="0">
                          <a:solidFill>
                            <a:schemeClr val="tx1"/>
                          </a:solidFill>
                          <a:effectLst/>
                          <a:latin typeface="+mn-lt"/>
                          <a:ea typeface="+mn-ea"/>
                          <a:cs typeface="+mn-cs"/>
                        </a:rPr>
                        <a:t>65,388</a:t>
                      </a:r>
                      <a:endParaRPr lang="en-US" sz="1600" kern="1200" dirty="0">
                        <a:solidFill>
                          <a:schemeClr val="tx1"/>
                        </a:solidFill>
                        <a:effectLst/>
                        <a:latin typeface="+mn-lt"/>
                        <a:ea typeface="+mn-ea"/>
                        <a:cs typeface="+mn-cs"/>
                      </a:endParaRPr>
                    </a:p>
                  </a:txBody>
                  <a:tcPr marL="53172" marR="53172" marT="42537" marB="42537"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FFFFF"/>
                    </a:solidFill>
                  </a:tcPr>
                </a:tc>
                <a:tc>
                  <a:txBody>
                    <a:bodyPr/>
                    <a:lstStyle/>
                    <a:p>
                      <a:pPr marL="0" marR="0" indent="0" algn="r" defTabSz="457169" rtl="0" eaLnBrk="1" fontAlgn="auto" latinLnBrk="0" hangingPunct="1">
                        <a:lnSpc>
                          <a:spcPct val="100000"/>
                        </a:lnSpc>
                        <a:spcBef>
                          <a:spcPts val="0"/>
                        </a:spcBef>
                        <a:spcAft>
                          <a:spcPts val="0"/>
                        </a:spcAft>
                        <a:buClrTx/>
                        <a:buSzTx/>
                        <a:buFontTx/>
                        <a:buNone/>
                        <a:tabLst/>
                        <a:defRPr/>
                      </a:pPr>
                      <a:r>
                        <a:rPr lang="ru-RU" sz="1600" kern="1200" dirty="0" smtClean="0">
                          <a:solidFill>
                            <a:schemeClr val="tx1"/>
                          </a:solidFill>
                          <a:effectLst/>
                          <a:latin typeface="+mn-lt"/>
                          <a:ea typeface="+mn-ea"/>
                          <a:cs typeface="+mn-cs"/>
                        </a:rPr>
                        <a:t>5</a:t>
                      </a:r>
                      <a:r>
                        <a:rPr lang="en-US" sz="1600" kern="1200" dirty="0" smtClean="0">
                          <a:solidFill>
                            <a:schemeClr val="tx1"/>
                          </a:solidFill>
                          <a:effectLst/>
                          <a:latin typeface="+mn-lt"/>
                          <a:ea typeface="+mn-ea"/>
                          <a:cs typeface="+mn-cs"/>
                        </a:rPr>
                        <a:t>,</a:t>
                      </a:r>
                      <a:r>
                        <a:rPr lang="ru-RU" sz="1600" kern="1200" dirty="0" smtClean="0">
                          <a:solidFill>
                            <a:schemeClr val="tx1"/>
                          </a:solidFill>
                          <a:effectLst/>
                          <a:latin typeface="+mn-lt"/>
                          <a:ea typeface="+mn-ea"/>
                          <a:cs typeface="+mn-cs"/>
                        </a:rPr>
                        <a:t>570</a:t>
                      </a:r>
                      <a:endParaRPr lang="ru-RU" sz="1600" kern="1200" dirty="0">
                        <a:solidFill>
                          <a:schemeClr val="tx1"/>
                        </a:solidFill>
                        <a:effectLst/>
                        <a:latin typeface="+mn-lt"/>
                        <a:ea typeface="+mn-ea"/>
                        <a:cs typeface="+mn-cs"/>
                      </a:endParaRPr>
                    </a:p>
                  </a:txBody>
                  <a:tcPr marL="53172" marR="53172" marT="42537" marB="42537"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FFFFF"/>
                    </a:solidFill>
                  </a:tcPr>
                </a:tc>
                <a:tc>
                  <a:txBody>
                    <a:bodyPr/>
                    <a:lstStyle/>
                    <a:p>
                      <a:pPr marL="0" marR="0" indent="0" algn="r" defTabSz="457169" rtl="0" eaLnBrk="1" fontAlgn="auto" latinLnBrk="0" hangingPunct="1">
                        <a:lnSpc>
                          <a:spcPct val="100000"/>
                        </a:lnSpc>
                        <a:spcBef>
                          <a:spcPts val="0"/>
                        </a:spcBef>
                        <a:spcAft>
                          <a:spcPts val="0"/>
                        </a:spcAft>
                        <a:buClrTx/>
                        <a:buSzTx/>
                        <a:buFontTx/>
                        <a:buNone/>
                        <a:tabLst/>
                        <a:defRPr/>
                      </a:pPr>
                      <a:r>
                        <a:rPr lang="en-US" sz="1600" kern="1200" dirty="0" smtClean="0">
                          <a:solidFill>
                            <a:schemeClr val="tx1"/>
                          </a:solidFill>
                          <a:effectLst/>
                          <a:latin typeface="+mn-lt"/>
                          <a:ea typeface="+mn-ea"/>
                          <a:cs typeface="+mn-cs"/>
                        </a:rPr>
                        <a:t>6,443</a:t>
                      </a:r>
                      <a:endParaRPr lang="en-US" sz="1600" kern="1200" dirty="0">
                        <a:solidFill>
                          <a:schemeClr val="tx1"/>
                        </a:solidFill>
                        <a:effectLst/>
                        <a:latin typeface="+mn-lt"/>
                        <a:ea typeface="+mn-ea"/>
                        <a:cs typeface="+mn-cs"/>
                      </a:endParaRPr>
                    </a:p>
                  </a:txBody>
                  <a:tcPr marL="53172" marR="53172" marT="42537" marB="42537"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FFFFF"/>
                    </a:solidFill>
                  </a:tcPr>
                </a:tc>
                <a:tc>
                  <a:txBody>
                    <a:bodyPr/>
                    <a:lstStyle/>
                    <a:p>
                      <a:pPr marL="0" marR="0" indent="0" algn="r" defTabSz="457169" rtl="0" eaLnBrk="1" fontAlgn="auto" latinLnBrk="0" hangingPunct="1">
                        <a:lnSpc>
                          <a:spcPct val="100000"/>
                        </a:lnSpc>
                        <a:spcBef>
                          <a:spcPts val="0"/>
                        </a:spcBef>
                        <a:spcAft>
                          <a:spcPts val="0"/>
                        </a:spcAft>
                        <a:buClrTx/>
                        <a:buSzTx/>
                        <a:buFontTx/>
                        <a:buNone/>
                        <a:tabLst/>
                        <a:defRPr/>
                      </a:pPr>
                      <a:r>
                        <a:rPr lang="is-IS" sz="1600" kern="1200" dirty="0" smtClean="0">
                          <a:solidFill>
                            <a:schemeClr val="tx1"/>
                          </a:solidFill>
                          <a:effectLst/>
                          <a:latin typeface="+mn-lt"/>
                          <a:ea typeface="+mn-ea"/>
                          <a:cs typeface="+mn-cs"/>
                        </a:rPr>
                        <a:t>5,578</a:t>
                      </a:r>
                      <a:endParaRPr lang="is-IS" sz="1600" kern="1200" dirty="0">
                        <a:solidFill>
                          <a:schemeClr val="tx1"/>
                        </a:solidFill>
                        <a:effectLst/>
                        <a:latin typeface="+mn-lt"/>
                        <a:ea typeface="+mn-ea"/>
                        <a:cs typeface="+mn-cs"/>
                      </a:endParaRPr>
                    </a:p>
                  </a:txBody>
                  <a:tcPr marL="53172" marR="53172" marT="42537" marB="42537"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FFFFF"/>
                    </a:solidFill>
                  </a:tcPr>
                </a:tc>
              </a:tr>
              <a:tr h="334727">
                <a:tc>
                  <a:txBody>
                    <a:bodyPr/>
                    <a:lstStyle/>
                    <a:p>
                      <a:r>
                        <a:rPr lang="is-IS" sz="1600" dirty="0" smtClean="0">
                          <a:effectLst/>
                        </a:rPr>
                        <a:t>23xx </a:t>
                      </a:r>
                      <a:r>
                        <a:rPr lang="mr-IN" sz="1600" dirty="0" smtClean="0">
                          <a:effectLst/>
                        </a:rPr>
                        <a:t>–</a:t>
                      </a:r>
                      <a:r>
                        <a:rPr lang="is-IS" sz="1600" dirty="0" smtClean="0">
                          <a:effectLst/>
                        </a:rPr>
                        <a:t> Larceny</a:t>
                      </a:r>
                      <a:endParaRPr lang="is-IS" sz="1600" dirty="0">
                        <a:effectLst/>
                      </a:endParaRPr>
                    </a:p>
                  </a:txBody>
                  <a:tcPr marL="53172" marR="53172" marT="42537" marB="42537"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DFDFD"/>
                    </a:solidFill>
                  </a:tcPr>
                </a:tc>
                <a:tc>
                  <a:txBody>
                    <a:bodyPr/>
                    <a:lstStyle/>
                    <a:p>
                      <a:pPr algn="r"/>
                      <a:r>
                        <a:rPr lang="is-IS" sz="1600" dirty="0" smtClean="0">
                          <a:effectLst/>
                        </a:rPr>
                        <a:t>30,587</a:t>
                      </a:r>
                      <a:endParaRPr lang="is-IS" sz="1600" dirty="0">
                        <a:effectLst/>
                      </a:endParaRPr>
                    </a:p>
                  </a:txBody>
                  <a:tcPr marL="53172" marR="53172" marT="42537" marB="42537"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DFDFD"/>
                    </a:solidFill>
                  </a:tcPr>
                </a:tc>
                <a:tc>
                  <a:txBody>
                    <a:bodyPr/>
                    <a:lstStyle/>
                    <a:p>
                      <a:pPr algn="r"/>
                      <a:r>
                        <a:rPr lang="en-US" sz="1600" dirty="0" smtClean="0">
                          <a:effectLst/>
                        </a:rPr>
                        <a:t>3,595</a:t>
                      </a:r>
                      <a:endParaRPr lang="en-US" sz="1600" dirty="0">
                        <a:effectLst/>
                      </a:endParaRPr>
                    </a:p>
                  </a:txBody>
                  <a:tcPr marL="53172" marR="53172" marT="42537" marB="42537"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DFDFD"/>
                    </a:solidFill>
                  </a:tcPr>
                </a:tc>
                <a:tc>
                  <a:txBody>
                    <a:bodyPr/>
                    <a:lstStyle/>
                    <a:p>
                      <a:pPr algn="r"/>
                      <a:r>
                        <a:rPr lang="is-IS" sz="1600" dirty="0" smtClean="0">
                          <a:effectLst/>
                        </a:rPr>
                        <a:t>2,736</a:t>
                      </a:r>
                      <a:endParaRPr lang="is-IS" sz="1600" dirty="0">
                        <a:effectLst/>
                      </a:endParaRPr>
                    </a:p>
                  </a:txBody>
                  <a:tcPr marL="53172" marR="53172" marT="42537" marB="42537"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DFDFD"/>
                    </a:solidFill>
                  </a:tcPr>
                </a:tc>
                <a:tc>
                  <a:txBody>
                    <a:bodyPr/>
                    <a:lstStyle/>
                    <a:p>
                      <a:pPr algn="r"/>
                      <a:r>
                        <a:rPr lang="is-IS" sz="1600" dirty="0" smtClean="0">
                          <a:effectLst/>
                        </a:rPr>
                        <a:t>2,001</a:t>
                      </a:r>
                      <a:endParaRPr lang="is-IS" sz="1600" dirty="0">
                        <a:effectLst/>
                      </a:endParaRPr>
                    </a:p>
                  </a:txBody>
                  <a:tcPr marL="53172" marR="53172" marT="42537" marB="42537"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DFDFD"/>
                    </a:solidFill>
                  </a:tcPr>
                </a:tc>
              </a:tr>
              <a:tr h="381996">
                <a:tc>
                  <a:txBody>
                    <a:bodyPr/>
                    <a:lstStyle/>
                    <a:p>
                      <a:r>
                        <a:rPr lang="cs-CZ" sz="1600" dirty="0" smtClean="0">
                          <a:effectLst/>
                        </a:rPr>
                        <a:t>94xx </a:t>
                      </a:r>
                      <a:r>
                        <a:rPr lang="mr-IN" sz="1600" dirty="0" smtClean="0">
                          <a:effectLst/>
                        </a:rPr>
                        <a:t>–</a:t>
                      </a:r>
                      <a:r>
                        <a:rPr lang="cs-CZ" sz="1600" dirty="0" smtClean="0">
                          <a:effectLst/>
                        </a:rPr>
                        <a:t> Motor </a:t>
                      </a:r>
                      <a:r>
                        <a:rPr lang="cs-CZ" sz="1600" baseline="0" dirty="0" err="1" smtClean="0">
                          <a:effectLst/>
                        </a:rPr>
                        <a:t>vehicle</a:t>
                      </a:r>
                      <a:r>
                        <a:rPr lang="cs-CZ" sz="1600" baseline="0" dirty="0" smtClean="0">
                          <a:effectLst/>
                        </a:rPr>
                        <a:t> incident</a:t>
                      </a:r>
                      <a:endParaRPr lang="cs-CZ" sz="1600" dirty="0">
                        <a:effectLst/>
                      </a:endParaRPr>
                    </a:p>
                  </a:txBody>
                  <a:tcPr marL="53172" marR="53172" marT="42537" marB="42537"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FFFFF"/>
                    </a:solidFill>
                  </a:tcPr>
                </a:tc>
                <a:tc>
                  <a:txBody>
                    <a:bodyPr/>
                    <a:lstStyle/>
                    <a:p>
                      <a:pPr algn="r"/>
                      <a:r>
                        <a:rPr lang="cs-CZ" sz="1600" dirty="0" smtClean="0">
                          <a:effectLst/>
                        </a:rPr>
                        <a:t>29,751</a:t>
                      </a:r>
                      <a:endParaRPr lang="cs-CZ" sz="1600" dirty="0">
                        <a:effectLst/>
                      </a:endParaRPr>
                    </a:p>
                  </a:txBody>
                  <a:tcPr marL="53172" marR="53172" marT="42537" marB="42537"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FFFFF"/>
                    </a:solidFill>
                  </a:tcPr>
                </a:tc>
                <a:tc>
                  <a:txBody>
                    <a:bodyPr/>
                    <a:lstStyle/>
                    <a:p>
                      <a:pPr algn="r"/>
                      <a:r>
                        <a:rPr lang="en-US" sz="1600" dirty="0" smtClean="0">
                          <a:effectLst/>
                        </a:rPr>
                        <a:t>3,035</a:t>
                      </a:r>
                      <a:endParaRPr lang="en-US" sz="1600" dirty="0">
                        <a:effectLst/>
                      </a:endParaRPr>
                    </a:p>
                  </a:txBody>
                  <a:tcPr marL="53172" marR="53172" marT="42537" marB="42537"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FFFFF"/>
                    </a:solidFill>
                  </a:tcPr>
                </a:tc>
                <a:tc>
                  <a:txBody>
                    <a:bodyPr/>
                    <a:lstStyle/>
                    <a:p>
                      <a:pPr algn="r"/>
                      <a:r>
                        <a:rPr lang="is-IS" sz="1600" dirty="0" smtClean="0">
                          <a:effectLst/>
                        </a:rPr>
                        <a:t>2,444</a:t>
                      </a:r>
                      <a:endParaRPr lang="is-IS" sz="1600" dirty="0">
                        <a:effectLst/>
                      </a:endParaRPr>
                    </a:p>
                  </a:txBody>
                  <a:tcPr marL="53172" marR="53172" marT="42537" marB="42537"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FFFFF"/>
                    </a:solidFill>
                  </a:tcPr>
                </a:tc>
                <a:tc>
                  <a:txBody>
                    <a:bodyPr/>
                    <a:lstStyle/>
                    <a:p>
                      <a:pPr algn="r"/>
                      <a:r>
                        <a:rPr lang="is-IS" sz="1600" dirty="0" smtClean="0">
                          <a:effectLst/>
                        </a:rPr>
                        <a:t>2,550</a:t>
                      </a:r>
                      <a:endParaRPr lang="is-IS" sz="1600" dirty="0">
                        <a:effectLst/>
                      </a:endParaRPr>
                    </a:p>
                  </a:txBody>
                  <a:tcPr marL="53172" marR="53172" marT="42537" marB="42537"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FFFFF"/>
                    </a:solidFill>
                  </a:tcPr>
                </a:tc>
              </a:tr>
              <a:tr h="354492">
                <a:tc>
                  <a:txBody>
                    <a:bodyPr/>
                    <a:lstStyle/>
                    <a:p>
                      <a:r>
                        <a:rPr lang="is-IS" sz="1600" dirty="0" smtClean="0">
                          <a:effectLst/>
                        </a:rPr>
                        <a:t>92xx </a:t>
                      </a:r>
                      <a:r>
                        <a:rPr lang="mr-IN" sz="1600" dirty="0" smtClean="0">
                          <a:effectLst/>
                        </a:rPr>
                        <a:t>–</a:t>
                      </a:r>
                      <a:r>
                        <a:rPr lang="is-IS" sz="1600" dirty="0" smtClean="0">
                          <a:effectLst/>
                        </a:rPr>
                        <a:t> Parking violation</a:t>
                      </a:r>
                      <a:r>
                        <a:rPr lang="is-IS" sz="1600" baseline="0" dirty="0" smtClean="0">
                          <a:effectLst/>
                        </a:rPr>
                        <a:t> </a:t>
                      </a:r>
                      <a:endParaRPr lang="is-IS" sz="1600" dirty="0">
                        <a:effectLst/>
                      </a:endParaRPr>
                    </a:p>
                  </a:txBody>
                  <a:tcPr marL="53172" marR="53172" marT="42537" marB="42537"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DFDFD"/>
                    </a:solidFill>
                  </a:tcPr>
                </a:tc>
                <a:tc>
                  <a:txBody>
                    <a:bodyPr/>
                    <a:lstStyle/>
                    <a:p>
                      <a:pPr algn="r"/>
                      <a:r>
                        <a:rPr lang="is-IS" sz="1600" dirty="0" smtClean="0">
                          <a:effectLst/>
                        </a:rPr>
                        <a:t>19,399</a:t>
                      </a:r>
                      <a:endParaRPr lang="is-IS" sz="1600" dirty="0">
                        <a:effectLst/>
                      </a:endParaRPr>
                    </a:p>
                  </a:txBody>
                  <a:tcPr marL="53172" marR="53172" marT="42537" marB="42537"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DFDFD"/>
                    </a:solidFill>
                  </a:tcPr>
                </a:tc>
                <a:tc>
                  <a:txBody>
                    <a:bodyPr/>
                    <a:lstStyle/>
                    <a:p>
                      <a:pPr algn="r"/>
                      <a:r>
                        <a:rPr lang="is-IS" sz="1600" dirty="0" smtClean="0">
                          <a:effectLst/>
                        </a:rPr>
                        <a:t>2,003</a:t>
                      </a:r>
                      <a:endParaRPr lang="is-IS" sz="1600" dirty="0">
                        <a:effectLst/>
                      </a:endParaRPr>
                    </a:p>
                  </a:txBody>
                  <a:tcPr marL="53172" marR="53172" marT="42537" marB="42537"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DFDFD"/>
                    </a:solidFill>
                  </a:tcPr>
                </a:tc>
                <a:tc>
                  <a:txBody>
                    <a:bodyPr/>
                    <a:lstStyle/>
                    <a:p>
                      <a:pPr algn="r"/>
                      <a:r>
                        <a:rPr lang="is-IS" sz="1600" dirty="0" smtClean="0">
                          <a:effectLst/>
                        </a:rPr>
                        <a:t>1,674</a:t>
                      </a:r>
                      <a:endParaRPr lang="is-IS" sz="1600" dirty="0">
                        <a:effectLst/>
                      </a:endParaRPr>
                    </a:p>
                  </a:txBody>
                  <a:tcPr marL="53172" marR="53172" marT="42537" marB="42537"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DFDFD"/>
                    </a:solidFill>
                  </a:tcPr>
                </a:tc>
                <a:tc>
                  <a:txBody>
                    <a:bodyPr/>
                    <a:lstStyle/>
                    <a:p>
                      <a:pPr algn="r"/>
                      <a:r>
                        <a:rPr lang="is-IS" sz="1600" dirty="0" smtClean="0">
                          <a:effectLst/>
                        </a:rPr>
                        <a:t>1,137</a:t>
                      </a:r>
                      <a:endParaRPr lang="is-IS" sz="1600" dirty="0">
                        <a:effectLst/>
                      </a:endParaRPr>
                    </a:p>
                  </a:txBody>
                  <a:tcPr marL="53172" marR="53172" marT="42537" marB="42537"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DFDFD"/>
                    </a:solidFill>
                  </a:tcPr>
                </a:tc>
              </a:tr>
              <a:tr h="326988">
                <a:tc>
                  <a:txBody>
                    <a:bodyPr/>
                    <a:lstStyle/>
                    <a:p>
                      <a:r>
                        <a:rPr lang="is-IS" sz="1600" dirty="0" smtClean="0">
                          <a:effectLst/>
                        </a:rPr>
                        <a:t>13xx </a:t>
                      </a:r>
                      <a:r>
                        <a:rPr lang="mr-IN" sz="1600" dirty="0" smtClean="0">
                          <a:effectLst/>
                        </a:rPr>
                        <a:t>–</a:t>
                      </a:r>
                      <a:r>
                        <a:rPr lang="is-IS" sz="1600" dirty="0" smtClean="0">
                          <a:effectLst/>
                        </a:rPr>
                        <a:t> Assault </a:t>
                      </a:r>
                      <a:endParaRPr lang="is-IS" sz="1600" dirty="0">
                        <a:effectLst/>
                      </a:endParaRPr>
                    </a:p>
                  </a:txBody>
                  <a:tcPr marL="53172" marR="53172" marT="42537" marB="42537"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FFFFF"/>
                    </a:solidFill>
                  </a:tcPr>
                </a:tc>
                <a:tc>
                  <a:txBody>
                    <a:bodyPr/>
                    <a:lstStyle/>
                    <a:p>
                      <a:pPr algn="r"/>
                      <a:r>
                        <a:rPr lang="cs-CZ" sz="1600" dirty="0" smtClean="0">
                          <a:effectLst/>
                        </a:rPr>
                        <a:t>11,551</a:t>
                      </a:r>
                      <a:endParaRPr lang="cs-CZ" sz="1600" dirty="0">
                        <a:effectLst/>
                      </a:endParaRPr>
                    </a:p>
                  </a:txBody>
                  <a:tcPr marL="53172" marR="53172" marT="42537" marB="42537"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FFFFF"/>
                    </a:solidFill>
                  </a:tcPr>
                </a:tc>
                <a:tc>
                  <a:txBody>
                    <a:bodyPr/>
                    <a:lstStyle/>
                    <a:p>
                      <a:pPr algn="r"/>
                      <a:r>
                        <a:rPr lang="is-IS" sz="1600" dirty="0" smtClean="0">
                          <a:effectLst/>
                        </a:rPr>
                        <a:t>1,334</a:t>
                      </a:r>
                      <a:endParaRPr lang="is-IS" sz="1600" dirty="0">
                        <a:effectLst/>
                      </a:endParaRPr>
                    </a:p>
                  </a:txBody>
                  <a:tcPr marL="53172" marR="53172" marT="42537" marB="42537"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FFFFF"/>
                    </a:solidFill>
                  </a:tcPr>
                </a:tc>
                <a:tc>
                  <a:txBody>
                    <a:bodyPr/>
                    <a:lstStyle/>
                    <a:p>
                      <a:pPr algn="r"/>
                      <a:r>
                        <a:rPr lang="fi-FI" sz="1600" dirty="0" smtClean="0">
                          <a:effectLst/>
                        </a:rPr>
                        <a:t>1,025</a:t>
                      </a:r>
                      <a:endParaRPr lang="fi-FI" sz="1600" dirty="0">
                        <a:effectLst/>
                      </a:endParaRPr>
                    </a:p>
                  </a:txBody>
                  <a:tcPr marL="53172" marR="53172" marT="42537" marB="42537"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FFFFF"/>
                    </a:solidFill>
                  </a:tcPr>
                </a:tc>
                <a:tc>
                  <a:txBody>
                    <a:bodyPr/>
                    <a:lstStyle/>
                    <a:p>
                      <a:pPr algn="r"/>
                      <a:r>
                        <a:rPr lang="en-US" sz="1600" dirty="0" smtClean="0">
                          <a:effectLst/>
                        </a:rPr>
                        <a:t>950</a:t>
                      </a:r>
                      <a:endParaRPr lang="en-US" sz="1600" dirty="0">
                        <a:effectLst/>
                      </a:endParaRPr>
                    </a:p>
                  </a:txBody>
                  <a:tcPr marL="53172" marR="53172" marT="42537" marB="42537"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FFFFF"/>
                    </a:solidFill>
                  </a:tcPr>
                </a:tc>
              </a:tr>
              <a:tr h="374257">
                <a:tc>
                  <a:txBody>
                    <a:bodyPr/>
                    <a:lstStyle/>
                    <a:p>
                      <a:r>
                        <a:rPr lang="is-IS" sz="1600" dirty="0" smtClean="0">
                          <a:effectLst/>
                        </a:rPr>
                        <a:t>29xx</a:t>
                      </a:r>
                      <a:r>
                        <a:rPr lang="is-IS" sz="1600" baseline="0" dirty="0" smtClean="0">
                          <a:effectLst/>
                        </a:rPr>
                        <a:t> </a:t>
                      </a:r>
                      <a:r>
                        <a:rPr lang="mr-IN" sz="1600" baseline="0" dirty="0" smtClean="0">
                          <a:effectLst/>
                        </a:rPr>
                        <a:t>–</a:t>
                      </a:r>
                      <a:r>
                        <a:rPr lang="is-IS" sz="1600" baseline="0" dirty="0" smtClean="0">
                          <a:effectLst/>
                        </a:rPr>
                        <a:t> Vandalism </a:t>
                      </a:r>
                      <a:endParaRPr lang="is-IS" sz="1600" dirty="0">
                        <a:effectLst/>
                      </a:endParaRPr>
                    </a:p>
                  </a:txBody>
                  <a:tcPr marL="53172" marR="53172" marT="42537" marB="42537"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DFDFD"/>
                    </a:solidFill>
                  </a:tcPr>
                </a:tc>
                <a:tc>
                  <a:txBody>
                    <a:bodyPr/>
                    <a:lstStyle/>
                    <a:p>
                      <a:pPr algn="r"/>
                      <a:r>
                        <a:rPr lang="is-IS" sz="1600" dirty="0" smtClean="0">
                          <a:effectLst/>
                        </a:rPr>
                        <a:t>10,016</a:t>
                      </a:r>
                      <a:endParaRPr lang="is-IS" sz="1600" dirty="0">
                        <a:effectLst/>
                      </a:endParaRPr>
                    </a:p>
                  </a:txBody>
                  <a:tcPr marL="53172" marR="53172" marT="42537" marB="42537"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DFDFD"/>
                    </a:solidFill>
                  </a:tcPr>
                </a:tc>
                <a:tc>
                  <a:txBody>
                    <a:bodyPr/>
                    <a:lstStyle/>
                    <a:p>
                      <a:pPr algn="r"/>
                      <a:r>
                        <a:rPr lang="cs-CZ" sz="1600" dirty="0" smtClean="0">
                          <a:effectLst/>
                        </a:rPr>
                        <a:t>1,361</a:t>
                      </a:r>
                      <a:endParaRPr lang="cs-CZ" sz="1600" dirty="0">
                        <a:effectLst/>
                      </a:endParaRPr>
                    </a:p>
                  </a:txBody>
                  <a:tcPr marL="53172" marR="53172" marT="42537" marB="42537"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DFDFD"/>
                    </a:solidFill>
                  </a:tcPr>
                </a:tc>
                <a:tc>
                  <a:txBody>
                    <a:bodyPr/>
                    <a:lstStyle/>
                    <a:p>
                      <a:pPr algn="r"/>
                      <a:r>
                        <a:rPr lang="uk-UA" sz="1600">
                          <a:effectLst/>
                        </a:rPr>
                        <a:t>771</a:t>
                      </a:r>
                    </a:p>
                  </a:txBody>
                  <a:tcPr marL="53172" marR="53172" marT="42537" marB="42537"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DFDFD"/>
                    </a:solidFill>
                  </a:tcPr>
                </a:tc>
                <a:tc>
                  <a:txBody>
                    <a:bodyPr/>
                    <a:lstStyle/>
                    <a:p>
                      <a:pPr algn="r"/>
                      <a:r>
                        <a:rPr lang="en-US" sz="1600">
                          <a:effectLst/>
                        </a:rPr>
                        <a:t>438</a:t>
                      </a:r>
                    </a:p>
                  </a:txBody>
                  <a:tcPr marL="53172" marR="53172" marT="42537" marB="42537"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DFDFD"/>
                    </a:solidFill>
                  </a:tcPr>
                </a:tc>
              </a:tr>
              <a:tr h="322755">
                <a:tc>
                  <a:txBody>
                    <a:bodyPr/>
                    <a:lstStyle/>
                    <a:p>
                      <a:pPr marL="0" marR="0" indent="0" algn="l" defTabSz="457169" rtl="0" eaLnBrk="1" fontAlgn="auto" latinLnBrk="0" hangingPunct="1">
                        <a:lnSpc>
                          <a:spcPct val="100000"/>
                        </a:lnSpc>
                        <a:spcBef>
                          <a:spcPts val="0"/>
                        </a:spcBef>
                        <a:spcAft>
                          <a:spcPts val="0"/>
                        </a:spcAft>
                        <a:buClrTx/>
                        <a:buSzTx/>
                        <a:buFontTx/>
                        <a:buNone/>
                        <a:tabLst/>
                        <a:defRPr/>
                      </a:pPr>
                      <a:r>
                        <a:rPr lang="en-US" sz="1600" dirty="0" smtClean="0">
                          <a:effectLst/>
                        </a:rPr>
                        <a:t>41xx - </a:t>
                      </a:r>
                      <a:r>
                        <a:rPr lang="en-US" sz="1600" dirty="0" smtClean="0"/>
                        <a:t>Drunk/Liquor/Detox/ABC</a:t>
                      </a:r>
                    </a:p>
                  </a:txBody>
                  <a:tcPr marL="53172" marR="53172" marT="42537" marB="42537"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FFFFF"/>
                    </a:solidFill>
                  </a:tcPr>
                </a:tc>
                <a:tc>
                  <a:txBody>
                    <a:bodyPr/>
                    <a:lstStyle/>
                    <a:p>
                      <a:pPr algn="r"/>
                      <a:r>
                        <a:rPr lang="cs-CZ" sz="1600" dirty="0" smtClean="0">
                          <a:effectLst/>
                        </a:rPr>
                        <a:t>9,448</a:t>
                      </a:r>
                      <a:endParaRPr lang="cs-CZ" sz="1600" dirty="0">
                        <a:effectLst/>
                      </a:endParaRPr>
                    </a:p>
                  </a:txBody>
                  <a:tcPr marL="53172" marR="53172" marT="42537" marB="42537"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FFFFF"/>
                    </a:solidFill>
                  </a:tcPr>
                </a:tc>
                <a:tc>
                  <a:txBody>
                    <a:bodyPr/>
                    <a:lstStyle/>
                    <a:p>
                      <a:pPr algn="r"/>
                      <a:r>
                        <a:rPr lang="fi-FI" sz="1600" dirty="0" smtClean="0">
                          <a:effectLst/>
                        </a:rPr>
                        <a:t>1,017</a:t>
                      </a:r>
                      <a:endParaRPr lang="fi-FI" sz="1600" dirty="0">
                        <a:effectLst/>
                      </a:endParaRPr>
                    </a:p>
                  </a:txBody>
                  <a:tcPr marL="53172" marR="53172" marT="42537" marB="42537"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FFFFF"/>
                    </a:solidFill>
                  </a:tcPr>
                </a:tc>
                <a:tc>
                  <a:txBody>
                    <a:bodyPr/>
                    <a:lstStyle/>
                    <a:p>
                      <a:pPr algn="r"/>
                      <a:r>
                        <a:rPr lang="is-IS" sz="1600">
                          <a:effectLst/>
                        </a:rPr>
                        <a:t>768</a:t>
                      </a:r>
                    </a:p>
                  </a:txBody>
                  <a:tcPr marL="53172" marR="53172" marT="42537" marB="42537"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FFFFF"/>
                    </a:solidFill>
                  </a:tcPr>
                </a:tc>
                <a:tc>
                  <a:txBody>
                    <a:bodyPr/>
                    <a:lstStyle/>
                    <a:p>
                      <a:pPr algn="r"/>
                      <a:r>
                        <a:rPr lang="en-US" sz="1600">
                          <a:effectLst/>
                        </a:rPr>
                        <a:t>696</a:t>
                      </a:r>
                    </a:p>
                  </a:txBody>
                  <a:tcPr marL="53172" marR="53172" marT="42537" marB="42537"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FFFFF"/>
                    </a:solidFill>
                  </a:tcPr>
                </a:tc>
              </a:tr>
              <a:tr h="562030">
                <a:tc>
                  <a:txBody>
                    <a:bodyPr/>
                    <a:lstStyle/>
                    <a:p>
                      <a:r>
                        <a:rPr lang="cs-CZ" sz="1600" dirty="0" smtClean="0">
                          <a:effectLst/>
                        </a:rPr>
                        <a:t>97xx - </a:t>
                      </a:r>
                      <a:r>
                        <a:rPr lang="en-US" sz="1600" dirty="0" smtClean="0"/>
                        <a:t>Suicide/attempted suicide/find</a:t>
                      </a:r>
                      <a:r>
                        <a:rPr lang="en-US" sz="1600" baseline="0" dirty="0" smtClean="0"/>
                        <a:t> body</a:t>
                      </a:r>
                      <a:r>
                        <a:rPr lang="en-US" sz="1600" dirty="0" smtClean="0"/>
                        <a:t>/sick/</a:t>
                      </a:r>
                      <a:r>
                        <a:rPr lang="en-US" sz="1600" dirty="0" smtClean="0">
                          <a:solidFill>
                            <a:srgbClr val="FF0000"/>
                          </a:solidFill>
                        </a:rPr>
                        <a:t>mental </a:t>
                      </a:r>
                      <a:endParaRPr lang="cs-CZ" sz="1600" dirty="0">
                        <a:effectLst/>
                      </a:endParaRPr>
                    </a:p>
                  </a:txBody>
                  <a:tcPr marL="53172" marR="53172" marT="42537" marB="42537"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DFDFD"/>
                    </a:solidFill>
                  </a:tcPr>
                </a:tc>
                <a:tc>
                  <a:txBody>
                    <a:bodyPr/>
                    <a:lstStyle/>
                    <a:p>
                      <a:pPr algn="r"/>
                      <a:r>
                        <a:rPr lang="is-IS" sz="1600" dirty="0" smtClean="0">
                          <a:effectLst/>
                        </a:rPr>
                        <a:t>7,704</a:t>
                      </a:r>
                      <a:endParaRPr lang="is-IS" sz="1600" dirty="0">
                        <a:effectLst/>
                      </a:endParaRPr>
                    </a:p>
                  </a:txBody>
                  <a:tcPr marL="53172" marR="53172" marT="42537" marB="42537"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DFDFD"/>
                    </a:solidFill>
                  </a:tcPr>
                </a:tc>
                <a:tc>
                  <a:txBody>
                    <a:bodyPr/>
                    <a:lstStyle/>
                    <a:p>
                      <a:pPr algn="r"/>
                      <a:r>
                        <a:rPr lang="en-US" sz="1600" dirty="0">
                          <a:effectLst/>
                        </a:rPr>
                        <a:t>503</a:t>
                      </a:r>
                    </a:p>
                  </a:txBody>
                  <a:tcPr marL="53172" marR="53172" marT="42537" marB="42537"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DFDFD"/>
                    </a:solidFill>
                  </a:tcPr>
                </a:tc>
                <a:tc>
                  <a:txBody>
                    <a:bodyPr/>
                    <a:lstStyle/>
                    <a:p>
                      <a:pPr algn="r"/>
                      <a:r>
                        <a:rPr lang="is-IS" sz="1600">
                          <a:effectLst/>
                        </a:rPr>
                        <a:t>606</a:t>
                      </a:r>
                    </a:p>
                  </a:txBody>
                  <a:tcPr marL="53172" marR="53172" marT="42537" marB="42537"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DFDFD"/>
                    </a:solidFill>
                  </a:tcPr>
                </a:tc>
                <a:tc>
                  <a:txBody>
                    <a:bodyPr/>
                    <a:lstStyle/>
                    <a:p>
                      <a:pPr algn="r"/>
                      <a:r>
                        <a:rPr lang="cs-CZ" sz="1600">
                          <a:effectLst/>
                        </a:rPr>
                        <a:t>893</a:t>
                      </a:r>
                    </a:p>
                  </a:txBody>
                  <a:tcPr marL="53172" marR="53172" marT="42537" marB="42537"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DFDFD"/>
                    </a:solidFill>
                  </a:tcPr>
                </a:tc>
              </a:tr>
              <a:tr h="322755">
                <a:tc>
                  <a:txBody>
                    <a:bodyPr/>
                    <a:lstStyle/>
                    <a:p>
                      <a:r>
                        <a:rPr lang="en-US" sz="1600" dirty="0" smtClean="0">
                          <a:effectLst/>
                        </a:rPr>
                        <a:t>35xx - Narcotics</a:t>
                      </a:r>
                      <a:endParaRPr lang="en-US" sz="1600" dirty="0">
                        <a:effectLst/>
                      </a:endParaRPr>
                    </a:p>
                  </a:txBody>
                  <a:tcPr marL="53172" marR="53172" marT="42537" marB="42537"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FFFFF"/>
                    </a:solidFill>
                  </a:tcPr>
                </a:tc>
                <a:tc>
                  <a:txBody>
                    <a:bodyPr/>
                    <a:lstStyle/>
                    <a:p>
                      <a:pPr algn="r"/>
                      <a:r>
                        <a:rPr lang="is-IS" sz="1600" dirty="0" smtClean="0">
                          <a:effectLst/>
                        </a:rPr>
                        <a:t>7,520</a:t>
                      </a:r>
                      <a:endParaRPr lang="is-IS" sz="1600" dirty="0">
                        <a:effectLst/>
                      </a:endParaRPr>
                    </a:p>
                  </a:txBody>
                  <a:tcPr marL="53172" marR="53172" marT="42537" marB="42537"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FFFFF"/>
                    </a:solidFill>
                  </a:tcPr>
                </a:tc>
                <a:tc>
                  <a:txBody>
                    <a:bodyPr/>
                    <a:lstStyle/>
                    <a:p>
                      <a:pPr algn="r"/>
                      <a:r>
                        <a:rPr lang="fi-FI" sz="1600" dirty="0">
                          <a:effectLst/>
                        </a:rPr>
                        <a:t>779</a:t>
                      </a:r>
                    </a:p>
                  </a:txBody>
                  <a:tcPr marL="53172" marR="53172" marT="42537" marB="42537"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FFFFF"/>
                    </a:solidFill>
                  </a:tcPr>
                </a:tc>
                <a:tc>
                  <a:txBody>
                    <a:bodyPr/>
                    <a:lstStyle/>
                    <a:p>
                      <a:pPr algn="r"/>
                      <a:r>
                        <a:rPr lang="is-IS" sz="1600">
                          <a:effectLst/>
                        </a:rPr>
                        <a:t>568</a:t>
                      </a:r>
                    </a:p>
                  </a:txBody>
                  <a:tcPr marL="53172" marR="53172" marT="42537" marB="42537"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FFFFF"/>
                    </a:solidFill>
                  </a:tcPr>
                </a:tc>
                <a:tc>
                  <a:txBody>
                    <a:bodyPr/>
                    <a:lstStyle/>
                    <a:p>
                      <a:pPr algn="r"/>
                      <a:r>
                        <a:rPr lang="is-IS" sz="1600">
                          <a:effectLst/>
                        </a:rPr>
                        <a:t>867</a:t>
                      </a:r>
                    </a:p>
                  </a:txBody>
                  <a:tcPr marL="53172" marR="53172" marT="42537" marB="42537"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FFFFF"/>
                    </a:solidFill>
                  </a:tcPr>
                </a:tc>
              </a:tr>
              <a:tr h="322755">
                <a:tc>
                  <a:txBody>
                    <a:bodyPr/>
                    <a:lstStyle/>
                    <a:p>
                      <a:pPr marL="0" marR="0" indent="0" algn="l" defTabSz="457169" rtl="0" eaLnBrk="1" fontAlgn="auto" latinLnBrk="0" hangingPunct="1">
                        <a:lnSpc>
                          <a:spcPct val="100000"/>
                        </a:lnSpc>
                        <a:spcBef>
                          <a:spcPts val="0"/>
                        </a:spcBef>
                        <a:spcAft>
                          <a:spcPts val="0"/>
                        </a:spcAft>
                        <a:buClrTx/>
                        <a:buSzTx/>
                        <a:buFontTx/>
                        <a:buNone/>
                        <a:tabLst/>
                        <a:defRPr/>
                      </a:pPr>
                      <a:r>
                        <a:rPr lang="is-IS" sz="1600" dirty="0" smtClean="0">
                          <a:effectLst/>
                        </a:rPr>
                        <a:t>93xx - </a:t>
                      </a:r>
                      <a:r>
                        <a:rPr lang="en-US" sz="1600" dirty="0" smtClean="0"/>
                        <a:t>Lost person/property/animal</a:t>
                      </a:r>
                    </a:p>
                  </a:txBody>
                  <a:tcPr marL="53172" marR="53172" marT="42537" marB="42537"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DFDFD"/>
                    </a:solidFill>
                  </a:tcPr>
                </a:tc>
                <a:tc>
                  <a:txBody>
                    <a:bodyPr/>
                    <a:lstStyle/>
                    <a:p>
                      <a:pPr algn="r"/>
                      <a:r>
                        <a:rPr lang="fi-FI" sz="1600" dirty="0" smtClean="0">
                          <a:effectLst/>
                        </a:rPr>
                        <a:t>6,687</a:t>
                      </a:r>
                      <a:endParaRPr lang="fi-FI" sz="1600" dirty="0">
                        <a:effectLst/>
                      </a:endParaRPr>
                    </a:p>
                  </a:txBody>
                  <a:tcPr marL="53172" marR="53172" marT="42537" marB="42537"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DFDFD"/>
                    </a:solidFill>
                  </a:tcPr>
                </a:tc>
                <a:tc>
                  <a:txBody>
                    <a:bodyPr/>
                    <a:lstStyle/>
                    <a:p>
                      <a:pPr algn="r"/>
                      <a:r>
                        <a:rPr lang="is-IS" sz="1600" dirty="0">
                          <a:effectLst/>
                        </a:rPr>
                        <a:t>719</a:t>
                      </a:r>
                    </a:p>
                  </a:txBody>
                  <a:tcPr marL="53172" marR="53172" marT="42537" marB="42537"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DFDFD"/>
                    </a:solidFill>
                  </a:tcPr>
                </a:tc>
                <a:tc>
                  <a:txBody>
                    <a:bodyPr/>
                    <a:lstStyle/>
                    <a:p>
                      <a:pPr algn="r"/>
                      <a:r>
                        <a:rPr lang="en-US" sz="1600" dirty="0">
                          <a:effectLst/>
                        </a:rPr>
                        <a:t>619</a:t>
                      </a:r>
                    </a:p>
                  </a:txBody>
                  <a:tcPr marL="53172" marR="53172" marT="42537" marB="42537"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DFDFD"/>
                    </a:solidFill>
                  </a:tcPr>
                </a:tc>
                <a:tc>
                  <a:txBody>
                    <a:bodyPr/>
                    <a:lstStyle/>
                    <a:p>
                      <a:pPr algn="r"/>
                      <a:r>
                        <a:rPr lang="uk-UA" sz="1600" dirty="0">
                          <a:effectLst/>
                        </a:rPr>
                        <a:t>551</a:t>
                      </a:r>
                    </a:p>
                  </a:txBody>
                  <a:tcPr marL="53172" marR="53172" marT="42537" marB="42537"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DFDFD"/>
                    </a:solidFill>
                  </a:tcPr>
                </a:tc>
              </a:tr>
              <a:tr h="568277">
                <a:tc>
                  <a:txBody>
                    <a:bodyPr/>
                    <a:lstStyle/>
                    <a:p>
                      <a:r>
                        <a:rPr lang="en-US" sz="1600" b="1" dirty="0" smtClean="0"/>
                        <a:t>Total incidents (all types)</a:t>
                      </a:r>
                      <a:endParaRPr lang="en-US" sz="1600" b="1" dirty="0"/>
                    </a:p>
                  </a:txBody>
                  <a:tcPr marL="84406" marR="84406">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DFDFD"/>
                    </a:solidFill>
                  </a:tcPr>
                </a:tc>
                <a:tc>
                  <a:txBody>
                    <a:bodyPr/>
                    <a:lstStyle/>
                    <a:p>
                      <a:pPr algn="r"/>
                      <a:r>
                        <a:rPr lang="is-IS" sz="1600" dirty="0" smtClean="0"/>
                        <a:t>250,268</a:t>
                      </a:r>
                      <a:endParaRPr lang="en-US" sz="1600" dirty="0"/>
                    </a:p>
                  </a:txBody>
                  <a:tcPr marL="84406" marR="84406">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DFDFD"/>
                    </a:solidFill>
                  </a:tcPr>
                </a:tc>
                <a:tc>
                  <a:txBody>
                    <a:bodyPr/>
                    <a:lstStyle/>
                    <a:p>
                      <a:pPr algn="r"/>
                      <a:r>
                        <a:rPr lang="en-US" sz="1600" dirty="0" smtClean="0"/>
                        <a:t>25,587</a:t>
                      </a:r>
                      <a:endParaRPr lang="en-US" sz="1600" dirty="0"/>
                    </a:p>
                  </a:txBody>
                  <a:tcPr marL="84406" marR="84406">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DFDFD"/>
                    </a:solidFill>
                  </a:tcPr>
                </a:tc>
                <a:tc>
                  <a:txBody>
                    <a:bodyPr/>
                    <a:lstStyle/>
                    <a:p>
                      <a:pPr algn="r"/>
                      <a:r>
                        <a:rPr lang="en-US" sz="1600" dirty="0" smtClean="0"/>
                        <a:t>21,897</a:t>
                      </a:r>
                      <a:endParaRPr lang="en-US" sz="1600" dirty="0"/>
                    </a:p>
                  </a:txBody>
                  <a:tcPr marL="84406" marR="84406">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DFDFD"/>
                    </a:solidFill>
                  </a:tcPr>
                </a:tc>
                <a:tc>
                  <a:txBody>
                    <a:bodyPr/>
                    <a:lstStyle/>
                    <a:p>
                      <a:pPr algn="r"/>
                      <a:r>
                        <a:rPr lang="en-US" sz="1600" dirty="0" smtClean="0"/>
                        <a:t>19,307</a:t>
                      </a:r>
                      <a:endParaRPr lang="en-US" sz="1600" dirty="0"/>
                    </a:p>
                  </a:txBody>
                  <a:tcPr marL="84406" marR="84406">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DFDFD"/>
                    </a:solidFill>
                  </a:tcPr>
                </a:tc>
              </a:tr>
            </a:tbl>
          </a:graphicData>
        </a:graphic>
      </p:graphicFrame>
      <p:pic>
        <p:nvPicPr>
          <p:cNvPr id="7" name="Picture 6"/>
          <p:cNvPicPr>
            <a:picLocks noChangeAspect="1"/>
          </p:cNvPicPr>
          <p:nvPr/>
        </p:nvPicPr>
        <p:blipFill>
          <a:blip r:embed="rId3"/>
          <a:stretch>
            <a:fillRect/>
          </a:stretch>
        </p:blipFill>
        <p:spPr>
          <a:xfrm>
            <a:off x="8035693" y="3304660"/>
            <a:ext cx="254000" cy="401430"/>
          </a:xfrm>
          <a:prstGeom prst="rect">
            <a:avLst/>
          </a:prstGeom>
        </p:spPr>
      </p:pic>
      <p:pic>
        <p:nvPicPr>
          <p:cNvPr id="8" name="Picture 7"/>
          <p:cNvPicPr>
            <a:picLocks noChangeAspect="1"/>
          </p:cNvPicPr>
          <p:nvPr/>
        </p:nvPicPr>
        <p:blipFill>
          <a:blip r:embed="rId3"/>
          <a:stretch>
            <a:fillRect/>
          </a:stretch>
        </p:blipFill>
        <p:spPr>
          <a:xfrm>
            <a:off x="6858000" y="2449921"/>
            <a:ext cx="254000" cy="401430"/>
          </a:xfrm>
          <a:prstGeom prst="rect">
            <a:avLst/>
          </a:prstGeom>
        </p:spPr>
      </p:pic>
      <p:cxnSp>
        <p:nvCxnSpPr>
          <p:cNvPr id="9" name="Straight Arrow Connector 8"/>
          <p:cNvCxnSpPr/>
          <p:nvPr/>
        </p:nvCxnSpPr>
        <p:spPr>
          <a:xfrm>
            <a:off x="8153400" y="2593014"/>
            <a:ext cx="0" cy="228600"/>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a:off x="8162693" y="3048000"/>
            <a:ext cx="0" cy="228600"/>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a:off x="7014737" y="3352800"/>
            <a:ext cx="0" cy="228600"/>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7033942" y="3789640"/>
            <a:ext cx="0" cy="228600"/>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8202962" y="3706090"/>
            <a:ext cx="0" cy="228600"/>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a:off x="8210396" y="4018240"/>
            <a:ext cx="0" cy="228600"/>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a:off x="8202343" y="4419600"/>
            <a:ext cx="0" cy="228600"/>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a:off x="8229600" y="4800600"/>
            <a:ext cx="0" cy="228600"/>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8202343" y="6019800"/>
            <a:ext cx="0" cy="228600"/>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pic>
        <p:nvPicPr>
          <p:cNvPr id="18" name="Picture 17"/>
          <p:cNvPicPr>
            <a:picLocks noChangeAspect="1"/>
          </p:cNvPicPr>
          <p:nvPr/>
        </p:nvPicPr>
        <p:blipFill>
          <a:blip r:embed="rId3"/>
          <a:stretch>
            <a:fillRect/>
          </a:stretch>
        </p:blipFill>
        <p:spPr>
          <a:xfrm>
            <a:off x="8075343" y="5105575"/>
            <a:ext cx="254000" cy="401430"/>
          </a:xfrm>
          <a:prstGeom prst="rect">
            <a:avLst/>
          </a:prstGeom>
        </p:spPr>
      </p:pic>
      <p:pic>
        <p:nvPicPr>
          <p:cNvPr id="19" name="Picture 18"/>
          <p:cNvPicPr>
            <a:picLocks noChangeAspect="1"/>
          </p:cNvPicPr>
          <p:nvPr/>
        </p:nvPicPr>
        <p:blipFill>
          <a:blip r:embed="rId3"/>
          <a:stretch>
            <a:fillRect/>
          </a:stretch>
        </p:blipFill>
        <p:spPr>
          <a:xfrm>
            <a:off x="8083396" y="5570737"/>
            <a:ext cx="254000" cy="401430"/>
          </a:xfrm>
          <a:prstGeom prst="rect">
            <a:avLst/>
          </a:prstGeom>
        </p:spPr>
      </p:pic>
    </p:spTree>
    <p:extLst>
      <p:ext uri="{BB962C8B-B14F-4D97-AF65-F5344CB8AC3E}">
        <p14:creationId xmlns:p14="http://schemas.microsoft.com/office/powerpoint/2010/main" val="10535407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0" y="-316302"/>
            <a:ext cx="9144000" cy="1652016"/>
          </a:xfrm>
          <a:prstGeom prst="rect">
            <a:avLst/>
          </a:prstGeom>
        </p:spPr>
      </p:pic>
      <p:sp>
        <p:nvSpPr>
          <p:cNvPr id="6" name="Title 1"/>
          <p:cNvSpPr>
            <a:spLocks noGrp="1"/>
          </p:cNvSpPr>
          <p:nvPr>
            <p:ph type="title"/>
          </p:nvPr>
        </p:nvSpPr>
        <p:spPr>
          <a:xfrm>
            <a:off x="457200" y="-457200"/>
            <a:ext cx="8599885" cy="1143000"/>
          </a:xfrm>
        </p:spPr>
        <p:txBody>
          <a:bodyPr>
            <a:normAutofit/>
          </a:bodyPr>
          <a:lstStyle/>
          <a:p>
            <a:r>
              <a:rPr lang="en-US" dirty="0" smtClean="0">
                <a:latin typeface="Raleway Light"/>
                <a:ea typeface="Helvetica" charset="0"/>
                <a:cs typeface="Raleway Light"/>
              </a:rPr>
              <a:t>Original Call </a:t>
            </a:r>
            <a:r>
              <a:rPr lang="mr-IN" dirty="0" smtClean="0">
                <a:latin typeface="Raleway Light"/>
                <a:ea typeface="Helvetica" charset="0"/>
                <a:cs typeface="Raleway Light"/>
              </a:rPr>
              <a:t>–</a:t>
            </a:r>
            <a:r>
              <a:rPr lang="en-US" dirty="0" smtClean="0">
                <a:latin typeface="Raleway Light"/>
                <a:ea typeface="Helvetica" charset="0"/>
                <a:cs typeface="Raleway Light"/>
              </a:rPr>
              <a:t> Incident Mapping (2005-2015)</a:t>
            </a:r>
            <a:endParaRPr lang="en-US" dirty="0">
              <a:latin typeface="Raleway Light"/>
              <a:ea typeface="Helvetica" charset="0"/>
              <a:cs typeface="Raleway Light"/>
            </a:endParaRPr>
          </a:p>
        </p:txBody>
      </p:sp>
      <p:graphicFrame>
        <p:nvGraphicFramePr>
          <p:cNvPr id="3" name="Table 2"/>
          <p:cNvGraphicFramePr>
            <a:graphicFrameLocks noGrp="1"/>
          </p:cNvGraphicFramePr>
          <p:nvPr>
            <p:extLst>
              <p:ext uri="{D42A27DB-BD31-4B8C-83A1-F6EECF244321}">
                <p14:modId xmlns:p14="http://schemas.microsoft.com/office/powerpoint/2010/main" val="17726703"/>
              </p:ext>
            </p:extLst>
          </p:nvPr>
        </p:nvGraphicFramePr>
        <p:xfrm>
          <a:off x="457200" y="522646"/>
          <a:ext cx="8458200" cy="6402968"/>
        </p:xfrm>
        <a:graphic>
          <a:graphicData uri="http://schemas.openxmlformats.org/drawingml/2006/table">
            <a:tbl>
              <a:tblPr/>
              <a:tblGrid>
                <a:gridCol w="2362200"/>
                <a:gridCol w="4343400"/>
                <a:gridCol w="914400"/>
                <a:gridCol w="838200"/>
              </a:tblGrid>
              <a:tr h="156068">
                <a:tc>
                  <a:txBody>
                    <a:bodyPr/>
                    <a:lstStyle/>
                    <a:p>
                      <a:pPr algn="l" fontAlgn="b"/>
                      <a:r>
                        <a:rPr lang="en-US" sz="1400" b="1" i="0" u="none" strike="noStrike" dirty="0">
                          <a:solidFill>
                            <a:srgbClr val="000000"/>
                          </a:solidFill>
                          <a:effectLst/>
                          <a:latin typeface="Calibri" charset="0"/>
                        </a:rPr>
                        <a:t>Original Call</a:t>
                      </a:r>
                    </a:p>
                  </a:txBody>
                  <a:tcPr marL="7432" marR="7432" marT="7432" marB="0" anchor="b">
                    <a:lnL>
                      <a:noFill/>
                    </a:lnL>
                    <a:lnR>
                      <a:noFill/>
                    </a:lnR>
                    <a:lnT>
                      <a:noFill/>
                    </a:lnT>
                    <a:lnB>
                      <a:noFill/>
                    </a:lnB>
                  </a:tcPr>
                </a:tc>
                <a:tc>
                  <a:txBody>
                    <a:bodyPr/>
                    <a:lstStyle/>
                    <a:p>
                      <a:pPr algn="l" fontAlgn="b"/>
                      <a:r>
                        <a:rPr lang="en-US" sz="1400" b="1" i="0" u="none" strike="noStrike" dirty="0">
                          <a:solidFill>
                            <a:srgbClr val="000000"/>
                          </a:solidFill>
                          <a:effectLst/>
                          <a:latin typeface="Calibri" charset="0"/>
                        </a:rPr>
                        <a:t>Incident Type</a:t>
                      </a:r>
                    </a:p>
                  </a:txBody>
                  <a:tcPr marL="7432" marR="7432" marT="7432" marB="0" anchor="b">
                    <a:lnL>
                      <a:noFill/>
                    </a:lnL>
                    <a:lnR>
                      <a:noFill/>
                    </a:lnR>
                    <a:lnT>
                      <a:noFill/>
                    </a:lnT>
                    <a:lnB>
                      <a:noFill/>
                    </a:lnB>
                  </a:tcPr>
                </a:tc>
                <a:tc>
                  <a:txBody>
                    <a:bodyPr/>
                    <a:lstStyle/>
                    <a:p>
                      <a:pPr algn="r" fontAlgn="b"/>
                      <a:r>
                        <a:rPr lang="en-US" sz="1400" b="1" i="0" u="none" strike="noStrike" dirty="0">
                          <a:solidFill>
                            <a:srgbClr val="000000"/>
                          </a:solidFill>
                          <a:effectLst/>
                          <a:latin typeface="Calibri" charset="0"/>
                        </a:rPr>
                        <a:t>Volume</a:t>
                      </a:r>
                    </a:p>
                  </a:txBody>
                  <a:tcPr marL="7432" marR="7432" marT="7432" marB="0" anchor="b">
                    <a:lnL>
                      <a:noFill/>
                    </a:lnL>
                    <a:lnR>
                      <a:noFill/>
                    </a:lnR>
                    <a:lnT>
                      <a:noFill/>
                    </a:lnT>
                    <a:lnB>
                      <a:noFill/>
                    </a:lnB>
                  </a:tcPr>
                </a:tc>
                <a:tc>
                  <a:txBody>
                    <a:bodyPr/>
                    <a:lstStyle/>
                    <a:p>
                      <a:pPr algn="r" fontAlgn="b"/>
                      <a:r>
                        <a:rPr lang="en-US" sz="1400" b="1" i="0" u="none" strike="noStrike" dirty="0">
                          <a:solidFill>
                            <a:srgbClr val="000000"/>
                          </a:solidFill>
                          <a:effectLst/>
                          <a:latin typeface="Calibri" charset="0"/>
                        </a:rPr>
                        <a:t>Total</a:t>
                      </a:r>
                    </a:p>
                  </a:txBody>
                  <a:tcPr marL="7432" marR="7432" marT="7432" marB="0" anchor="b">
                    <a:lnL>
                      <a:noFill/>
                    </a:lnL>
                    <a:lnR>
                      <a:noFill/>
                    </a:lnR>
                    <a:lnT>
                      <a:noFill/>
                    </a:lnT>
                    <a:lnB>
                      <a:noFill/>
                    </a:lnB>
                  </a:tcPr>
                </a:tc>
              </a:tr>
              <a:tr h="156068">
                <a:tc>
                  <a:txBody>
                    <a:bodyPr/>
                    <a:lstStyle/>
                    <a:p>
                      <a:pPr algn="l" fontAlgn="b"/>
                      <a:r>
                        <a:rPr lang="en-US" sz="1400" b="0" i="0" u="none" strike="noStrike">
                          <a:solidFill>
                            <a:srgbClr val="000000"/>
                          </a:solidFill>
                          <a:effectLst/>
                          <a:latin typeface="Calibri" charset="0"/>
                        </a:rPr>
                        <a:t>T - Traffic Stop</a:t>
                      </a:r>
                    </a:p>
                  </a:txBody>
                  <a:tcPr marL="7432" marR="7432" marT="7432" marB="0" anchor="b">
                    <a:lnL>
                      <a:noFill/>
                    </a:lnL>
                    <a:lnR>
                      <a:noFill/>
                    </a:lnR>
                    <a:lnT>
                      <a:noFill/>
                    </a:lnT>
                    <a:lnB>
                      <a:noFill/>
                    </a:lnB>
                  </a:tcPr>
                </a:tc>
                <a:tc>
                  <a:txBody>
                    <a:bodyPr/>
                    <a:lstStyle/>
                    <a:p>
                      <a:pPr algn="l" fontAlgn="b"/>
                      <a:r>
                        <a:rPr lang="en-US" sz="1400" b="0" i="0" u="none" strike="noStrike">
                          <a:solidFill>
                            <a:srgbClr val="000000"/>
                          </a:solidFill>
                          <a:effectLst/>
                          <a:latin typeface="Calibri" charset="0"/>
                        </a:rPr>
                        <a:t>9899 - Misc. Officer</a:t>
                      </a:r>
                    </a:p>
                  </a:txBody>
                  <a:tcPr marL="7432" marR="7432" marT="7432" marB="0" anchor="b">
                    <a:lnL>
                      <a:noFill/>
                    </a:lnL>
                    <a:lnR>
                      <a:noFill/>
                    </a:lnR>
                    <a:lnT>
                      <a:noFill/>
                    </a:lnT>
                    <a:lnB>
                      <a:noFill/>
                    </a:lnB>
                  </a:tcPr>
                </a:tc>
                <a:tc>
                  <a:txBody>
                    <a:bodyPr/>
                    <a:lstStyle/>
                    <a:p>
                      <a:pPr algn="r" fontAlgn="b"/>
                      <a:r>
                        <a:rPr lang="is-IS" sz="1400" b="0" i="0" u="none" strike="noStrike">
                          <a:solidFill>
                            <a:srgbClr val="000000"/>
                          </a:solidFill>
                          <a:effectLst/>
                          <a:latin typeface="Calibri" charset="0"/>
                        </a:rPr>
                        <a:t>45,520</a:t>
                      </a:r>
                    </a:p>
                  </a:txBody>
                  <a:tcPr marL="7432" marR="7432" marT="7432" marB="0" anchor="b">
                    <a:lnL>
                      <a:noFill/>
                    </a:lnL>
                    <a:lnR>
                      <a:noFill/>
                    </a:lnR>
                    <a:lnT>
                      <a:noFill/>
                    </a:lnT>
                    <a:lnB>
                      <a:noFill/>
                    </a:lnB>
                  </a:tcPr>
                </a:tc>
                <a:tc>
                  <a:txBody>
                    <a:bodyPr/>
                    <a:lstStyle/>
                    <a:p>
                      <a:pPr algn="r" fontAlgn="b"/>
                      <a:r>
                        <a:rPr lang="is-IS" sz="1400" b="0" i="0" u="none" strike="noStrike" dirty="0">
                          <a:solidFill>
                            <a:srgbClr val="000000"/>
                          </a:solidFill>
                          <a:effectLst/>
                          <a:latin typeface="Calibri" charset="0"/>
                        </a:rPr>
                        <a:t>57,242</a:t>
                      </a:r>
                    </a:p>
                  </a:txBody>
                  <a:tcPr marL="7432" marR="7432" marT="7432" marB="0" anchor="b">
                    <a:lnL>
                      <a:noFill/>
                    </a:lnL>
                    <a:lnR>
                      <a:noFill/>
                    </a:lnR>
                    <a:lnT>
                      <a:noFill/>
                    </a:lnT>
                    <a:lnB>
                      <a:noFill/>
                    </a:lnB>
                  </a:tcPr>
                </a:tc>
              </a:tr>
              <a:tr h="156068">
                <a:tc>
                  <a:txBody>
                    <a:bodyPr/>
                    <a:lstStyle/>
                    <a:p>
                      <a:pPr algn="l" fontAlgn="b"/>
                      <a:endParaRPr lang="en-US" sz="1400" b="0" i="0" u="none" strike="noStrike">
                        <a:solidFill>
                          <a:srgbClr val="000000"/>
                        </a:solidFill>
                        <a:effectLst/>
                        <a:latin typeface="Calibri" charset="0"/>
                      </a:endParaRPr>
                    </a:p>
                  </a:txBody>
                  <a:tcPr marL="7432" marR="7432" marT="7432" marB="0" anchor="b">
                    <a:lnL>
                      <a:noFill/>
                    </a:lnL>
                    <a:lnR>
                      <a:noFill/>
                    </a:lnR>
                    <a:lnT>
                      <a:noFill/>
                    </a:lnT>
                    <a:lnB>
                      <a:noFill/>
                    </a:lnB>
                  </a:tcPr>
                </a:tc>
                <a:tc>
                  <a:txBody>
                    <a:bodyPr/>
                    <a:lstStyle/>
                    <a:p>
                      <a:pPr algn="l" fontAlgn="b"/>
                      <a:r>
                        <a:rPr lang="pt-BR" sz="1400" b="0" i="0" u="none" strike="noStrike" dirty="0">
                          <a:solidFill>
                            <a:srgbClr val="000000"/>
                          </a:solidFill>
                          <a:effectLst/>
                          <a:latin typeface="Calibri" charset="0"/>
                        </a:rPr>
                        <a:t>5404 - DUI </a:t>
                      </a:r>
                      <a:r>
                        <a:rPr lang="pt-BR" sz="1400" b="0" i="0" u="none" strike="noStrike" dirty="0" err="1">
                          <a:solidFill>
                            <a:srgbClr val="000000"/>
                          </a:solidFill>
                          <a:effectLst/>
                          <a:latin typeface="Calibri" charset="0"/>
                        </a:rPr>
                        <a:t>Liq</a:t>
                      </a:r>
                      <a:r>
                        <a:rPr lang="pt-BR" sz="1400" b="0" i="0" u="none" strike="noStrike" dirty="0">
                          <a:solidFill>
                            <a:srgbClr val="000000"/>
                          </a:solidFill>
                          <a:effectLst/>
                          <a:latin typeface="Calibri" charset="0"/>
                        </a:rPr>
                        <a:t>.</a:t>
                      </a:r>
                    </a:p>
                  </a:txBody>
                  <a:tcPr marL="7432" marR="7432" marT="7432" marB="0" anchor="b">
                    <a:lnL>
                      <a:noFill/>
                    </a:lnL>
                    <a:lnR>
                      <a:noFill/>
                    </a:lnR>
                    <a:lnT>
                      <a:noFill/>
                    </a:lnT>
                    <a:lnB>
                      <a:noFill/>
                    </a:lnB>
                  </a:tcPr>
                </a:tc>
                <a:tc>
                  <a:txBody>
                    <a:bodyPr/>
                    <a:lstStyle/>
                    <a:p>
                      <a:pPr algn="r" fontAlgn="b"/>
                      <a:r>
                        <a:rPr lang="cs-CZ" sz="1400" b="0" i="0" u="none" strike="noStrike">
                          <a:solidFill>
                            <a:srgbClr val="000000"/>
                          </a:solidFill>
                          <a:effectLst/>
                          <a:latin typeface="Calibri" charset="0"/>
                        </a:rPr>
                        <a:t>4,222</a:t>
                      </a:r>
                    </a:p>
                  </a:txBody>
                  <a:tcPr marL="7432" marR="7432" marT="7432" marB="0" anchor="b">
                    <a:lnL>
                      <a:noFill/>
                    </a:lnL>
                    <a:lnR>
                      <a:noFill/>
                    </a:lnR>
                    <a:lnT>
                      <a:noFill/>
                    </a:lnT>
                    <a:lnB>
                      <a:noFill/>
                    </a:lnB>
                  </a:tcPr>
                </a:tc>
                <a:tc>
                  <a:txBody>
                    <a:bodyPr/>
                    <a:lstStyle/>
                    <a:p>
                      <a:pPr algn="l" fontAlgn="b"/>
                      <a:endParaRPr lang="en-US" sz="1400" b="0" i="0" u="none" strike="noStrike" dirty="0">
                        <a:solidFill>
                          <a:srgbClr val="000000"/>
                        </a:solidFill>
                        <a:effectLst/>
                        <a:latin typeface="Calibri" charset="0"/>
                      </a:endParaRPr>
                    </a:p>
                  </a:txBody>
                  <a:tcPr marL="7432" marR="7432" marT="7432" marB="0" anchor="b">
                    <a:lnL>
                      <a:noFill/>
                    </a:lnL>
                    <a:lnR>
                      <a:noFill/>
                    </a:lnR>
                    <a:lnT>
                      <a:noFill/>
                    </a:lnT>
                    <a:lnB>
                      <a:noFill/>
                    </a:lnB>
                  </a:tcPr>
                </a:tc>
              </a:tr>
              <a:tr h="156068">
                <a:tc>
                  <a:txBody>
                    <a:bodyPr/>
                    <a:lstStyle/>
                    <a:p>
                      <a:pPr algn="l" fontAlgn="b"/>
                      <a:endParaRPr lang="en-US" sz="1400" b="0" i="0" u="none" strike="noStrike">
                        <a:solidFill>
                          <a:srgbClr val="000000"/>
                        </a:solidFill>
                        <a:effectLst/>
                        <a:latin typeface="Calibri" charset="0"/>
                      </a:endParaRPr>
                    </a:p>
                  </a:txBody>
                  <a:tcPr marL="7432" marR="7432" marT="7432" marB="0" anchor="b">
                    <a:lnL>
                      <a:noFill/>
                    </a:lnL>
                    <a:lnR>
                      <a:noFill/>
                    </a:lnR>
                    <a:lnT>
                      <a:noFill/>
                    </a:lnT>
                    <a:lnB>
                      <a:noFill/>
                    </a:lnB>
                  </a:tcPr>
                </a:tc>
                <a:tc>
                  <a:txBody>
                    <a:bodyPr/>
                    <a:lstStyle/>
                    <a:p>
                      <a:pPr algn="l" fontAlgn="b"/>
                      <a:r>
                        <a:rPr lang="en-US" sz="1400" b="0" i="0" u="none" strike="noStrike">
                          <a:solidFill>
                            <a:srgbClr val="000000"/>
                          </a:solidFill>
                          <a:effectLst/>
                          <a:latin typeface="Calibri" charset="0"/>
                        </a:rPr>
                        <a:t>9154 - Driving under Susp.</a:t>
                      </a:r>
                    </a:p>
                  </a:txBody>
                  <a:tcPr marL="7432" marR="7432" marT="7432" marB="0" anchor="b">
                    <a:lnL>
                      <a:noFill/>
                    </a:lnL>
                    <a:lnR>
                      <a:noFill/>
                    </a:lnR>
                    <a:lnT>
                      <a:noFill/>
                    </a:lnT>
                    <a:lnB>
                      <a:noFill/>
                    </a:lnB>
                  </a:tcPr>
                </a:tc>
                <a:tc>
                  <a:txBody>
                    <a:bodyPr/>
                    <a:lstStyle/>
                    <a:p>
                      <a:pPr algn="r" fontAlgn="b"/>
                      <a:r>
                        <a:rPr lang="fi-FI" sz="1400" b="0" i="0" u="none" strike="noStrike">
                          <a:solidFill>
                            <a:srgbClr val="000000"/>
                          </a:solidFill>
                          <a:effectLst/>
                          <a:latin typeface="Calibri" charset="0"/>
                        </a:rPr>
                        <a:t>1,582</a:t>
                      </a:r>
                    </a:p>
                  </a:txBody>
                  <a:tcPr marL="7432" marR="7432" marT="7432" marB="0" anchor="b">
                    <a:lnL>
                      <a:noFill/>
                    </a:lnL>
                    <a:lnR>
                      <a:noFill/>
                    </a:lnR>
                    <a:lnT>
                      <a:noFill/>
                    </a:lnT>
                    <a:lnB>
                      <a:noFill/>
                    </a:lnB>
                  </a:tcPr>
                </a:tc>
                <a:tc>
                  <a:txBody>
                    <a:bodyPr/>
                    <a:lstStyle/>
                    <a:p>
                      <a:pPr algn="l" fontAlgn="b"/>
                      <a:endParaRPr lang="en-US" sz="1400" b="0" i="0" u="none" strike="noStrike">
                        <a:solidFill>
                          <a:srgbClr val="000000"/>
                        </a:solidFill>
                        <a:effectLst/>
                        <a:latin typeface="Calibri" charset="0"/>
                      </a:endParaRPr>
                    </a:p>
                  </a:txBody>
                  <a:tcPr marL="7432" marR="7432" marT="7432" marB="0" anchor="b">
                    <a:lnL>
                      <a:noFill/>
                    </a:lnL>
                    <a:lnR>
                      <a:noFill/>
                    </a:lnR>
                    <a:lnT>
                      <a:noFill/>
                    </a:lnT>
                    <a:lnB>
                      <a:noFill/>
                    </a:lnB>
                  </a:tcPr>
                </a:tc>
              </a:tr>
              <a:tr h="156068">
                <a:tc>
                  <a:txBody>
                    <a:bodyPr/>
                    <a:lstStyle/>
                    <a:p>
                      <a:pPr algn="l" fontAlgn="b"/>
                      <a:endParaRPr lang="en-US" sz="1400" b="0" i="0" u="none" strike="noStrike" dirty="0">
                        <a:solidFill>
                          <a:srgbClr val="000000"/>
                        </a:solidFill>
                        <a:effectLst/>
                        <a:latin typeface="Calibri" charset="0"/>
                      </a:endParaRPr>
                    </a:p>
                  </a:txBody>
                  <a:tcPr marL="7432" marR="7432" marT="7432" marB="0" anchor="b">
                    <a:lnL>
                      <a:noFill/>
                    </a:lnL>
                    <a:lnR>
                      <a:noFill/>
                    </a:lnR>
                    <a:lnT>
                      <a:noFill/>
                    </a:lnT>
                    <a:lnB>
                      <a:noFill/>
                    </a:lnB>
                  </a:tcPr>
                </a:tc>
                <a:tc>
                  <a:txBody>
                    <a:bodyPr/>
                    <a:lstStyle/>
                    <a:p>
                      <a:pPr algn="l" fontAlgn="b"/>
                      <a:r>
                        <a:rPr lang="en-US" sz="1400" b="0" i="0" u="none" strike="noStrike" dirty="0">
                          <a:solidFill>
                            <a:srgbClr val="000000"/>
                          </a:solidFill>
                          <a:effectLst/>
                          <a:latin typeface="Calibri" charset="0"/>
                        </a:rPr>
                        <a:t>3562 - Narcotic Marijuana Possessing</a:t>
                      </a:r>
                    </a:p>
                  </a:txBody>
                  <a:tcPr marL="7432" marR="7432" marT="7432" marB="0" anchor="b">
                    <a:lnL>
                      <a:noFill/>
                    </a:lnL>
                    <a:lnR>
                      <a:noFill/>
                    </a:lnR>
                    <a:lnT>
                      <a:noFill/>
                    </a:lnT>
                    <a:lnB>
                      <a:noFill/>
                    </a:lnB>
                  </a:tcPr>
                </a:tc>
                <a:tc>
                  <a:txBody>
                    <a:bodyPr/>
                    <a:lstStyle/>
                    <a:p>
                      <a:pPr algn="r" fontAlgn="b"/>
                      <a:r>
                        <a:rPr lang="cs-CZ" sz="1400" b="0" i="0" u="none" strike="noStrike" dirty="0">
                          <a:solidFill>
                            <a:srgbClr val="000000"/>
                          </a:solidFill>
                          <a:effectLst/>
                          <a:latin typeface="Calibri" charset="0"/>
                        </a:rPr>
                        <a:t>1,522</a:t>
                      </a:r>
                    </a:p>
                  </a:txBody>
                  <a:tcPr marL="7432" marR="7432" marT="7432" marB="0" anchor="b">
                    <a:lnL>
                      <a:noFill/>
                    </a:lnL>
                    <a:lnR>
                      <a:noFill/>
                    </a:lnR>
                    <a:lnT>
                      <a:noFill/>
                    </a:lnT>
                    <a:lnB>
                      <a:noFill/>
                    </a:lnB>
                  </a:tcPr>
                </a:tc>
                <a:tc>
                  <a:txBody>
                    <a:bodyPr/>
                    <a:lstStyle/>
                    <a:p>
                      <a:pPr algn="l" fontAlgn="b"/>
                      <a:endParaRPr lang="en-US" sz="1400" b="0" i="0" u="none" strike="noStrike" dirty="0">
                        <a:solidFill>
                          <a:srgbClr val="000000"/>
                        </a:solidFill>
                        <a:effectLst/>
                        <a:latin typeface="Calibri" charset="0"/>
                      </a:endParaRPr>
                    </a:p>
                  </a:txBody>
                  <a:tcPr marL="7432" marR="7432" marT="7432" marB="0" anchor="b">
                    <a:lnL>
                      <a:noFill/>
                    </a:lnL>
                    <a:lnR>
                      <a:noFill/>
                    </a:lnR>
                    <a:lnT>
                      <a:noFill/>
                    </a:lnT>
                    <a:lnB>
                      <a:noFill/>
                    </a:lnB>
                  </a:tcPr>
                </a:tc>
              </a:tr>
              <a:tr h="156068">
                <a:tc>
                  <a:txBody>
                    <a:bodyPr/>
                    <a:lstStyle/>
                    <a:p>
                      <a:pPr algn="l" fontAlgn="b"/>
                      <a:r>
                        <a:rPr lang="en-US" sz="1400" b="0" i="0" u="none" strike="noStrike">
                          <a:solidFill>
                            <a:srgbClr val="000000"/>
                          </a:solidFill>
                          <a:effectLst/>
                          <a:latin typeface="Calibri" charset="0"/>
                        </a:rPr>
                        <a:t>PDO - Accident</a:t>
                      </a:r>
                    </a:p>
                  </a:txBody>
                  <a:tcPr marL="7432" marR="7432" marT="7432" marB="0" anchor="b">
                    <a:lnL>
                      <a:noFill/>
                    </a:lnL>
                    <a:lnR>
                      <a:noFill/>
                    </a:lnR>
                    <a:lnT>
                      <a:noFill/>
                    </a:lnT>
                    <a:lnB>
                      <a:noFill/>
                    </a:lnB>
                  </a:tcPr>
                </a:tc>
                <a:tc>
                  <a:txBody>
                    <a:bodyPr/>
                    <a:lstStyle/>
                    <a:p>
                      <a:pPr algn="l" fontAlgn="b"/>
                      <a:r>
                        <a:rPr lang="en-US" sz="1400" b="0" i="0" u="none" strike="noStrike" dirty="0">
                          <a:solidFill>
                            <a:srgbClr val="000000"/>
                          </a:solidFill>
                          <a:effectLst/>
                          <a:latin typeface="Calibri" charset="0"/>
                        </a:rPr>
                        <a:t>9420 - Property Damage Motor </a:t>
                      </a:r>
                      <a:r>
                        <a:rPr lang="en-US" sz="1400" b="0" i="0" u="none" strike="noStrike" dirty="0" err="1">
                          <a:solidFill>
                            <a:srgbClr val="000000"/>
                          </a:solidFill>
                          <a:effectLst/>
                          <a:latin typeface="Calibri" charset="0"/>
                        </a:rPr>
                        <a:t>Veh</a:t>
                      </a:r>
                      <a:r>
                        <a:rPr lang="en-US" sz="1400" b="0" i="0" u="none" strike="noStrike" dirty="0">
                          <a:solidFill>
                            <a:srgbClr val="000000"/>
                          </a:solidFill>
                          <a:effectLst/>
                          <a:latin typeface="Calibri" charset="0"/>
                        </a:rPr>
                        <a:t>.</a:t>
                      </a:r>
                    </a:p>
                  </a:txBody>
                  <a:tcPr marL="7432" marR="7432" marT="7432" marB="0" anchor="b">
                    <a:lnL>
                      <a:noFill/>
                    </a:lnL>
                    <a:lnR>
                      <a:noFill/>
                    </a:lnR>
                    <a:lnT>
                      <a:noFill/>
                    </a:lnT>
                    <a:lnB>
                      <a:noFill/>
                    </a:lnB>
                  </a:tcPr>
                </a:tc>
                <a:tc>
                  <a:txBody>
                    <a:bodyPr/>
                    <a:lstStyle/>
                    <a:p>
                      <a:pPr algn="r" fontAlgn="b"/>
                      <a:r>
                        <a:rPr lang="is-IS" sz="1400" b="0" i="0" u="none" strike="noStrike">
                          <a:solidFill>
                            <a:srgbClr val="000000"/>
                          </a:solidFill>
                          <a:effectLst/>
                          <a:latin typeface="Calibri" charset="0"/>
                        </a:rPr>
                        <a:t>13,013</a:t>
                      </a:r>
                    </a:p>
                  </a:txBody>
                  <a:tcPr marL="7432" marR="7432" marT="7432" marB="0" anchor="b">
                    <a:lnL>
                      <a:noFill/>
                    </a:lnL>
                    <a:lnR>
                      <a:noFill/>
                    </a:lnR>
                    <a:lnT>
                      <a:noFill/>
                    </a:lnT>
                    <a:lnB>
                      <a:noFill/>
                    </a:lnB>
                  </a:tcPr>
                </a:tc>
                <a:tc>
                  <a:txBody>
                    <a:bodyPr/>
                    <a:lstStyle/>
                    <a:p>
                      <a:pPr algn="r" fontAlgn="b"/>
                      <a:r>
                        <a:rPr lang="uk-UA" sz="1400" b="0" i="0" u="none" strike="noStrike" dirty="0">
                          <a:solidFill>
                            <a:srgbClr val="000000"/>
                          </a:solidFill>
                          <a:effectLst/>
                          <a:latin typeface="Calibri" charset="0"/>
                        </a:rPr>
                        <a:t>15,175</a:t>
                      </a:r>
                    </a:p>
                  </a:txBody>
                  <a:tcPr marL="7432" marR="7432" marT="7432" marB="0" anchor="b">
                    <a:lnL>
                      <a:noFill/>
                    </a:lnL>
                    <a:lnR>
                      <a:noFill/>
                    </a:lnR>
                    <a:lnT>
                      <a:noFill/>
                    </a:lnT>
                    <a:lnB>
                      <a:noFill/>
                    </a:lnB>
                  </a:tcPr>
                </a:tc>
              </a:tr>
              <a:tr h="156068">
                <a:tc>
                  <a:txBody>
                    <a:bodyPr/>
                    <a:lstStyle/>
                    <a:p>
                      <a:pPr algn="l" fontAlgn="b"/>
                      <a:endParaRPr lang="en-US" sz="1400" b="0" i="0" u="none" strike="noStrike">
                        <a:solidFill>
                          <a:srgbClr val="000000"/>
                        </a:solidFill>
                        <a:effectLst/>
                        <a:latin typeface="Calibri" charset="0"/>
                      </a:endParaRPr>
                    </a:p>
                  </a:txBody>
                  <a:tcPr marL="7432" marR="7432" marT="7432" marB="0" anchor="b">
                    <a:lnL>
                      <a:noFill/>
                    </a:lnL>
                    <a:lnR>
                      <a:noFill/>
                    </a:lnR>
                    <a:lnT>
                      <a:noFill/>
                    </a:lnT>
                    <a:lnB>
                      <a:noFill/>
                    </a:lnB>
                  </a:tcPr>
                </a:tc>
                <a:tc>
                  <a:txBody>
                    <a:bodyPr/>
                    <a:lstStyle/>
                    <a:p>
                      <a:pPr algn="l" fontAlgn="b"/>
                      <a:r>
                        <a:rPr lang="en-US" sz="1400" b="0" i="0" u="none" strike="noStrike">
                          <a:solidFill>
                            <a:srgbClr val="000000"/>
                          </a:solidFill>
                          <a:effectLst/>
                          <a:latin typeface="Calibri" charset="0"/>
                        </a:rPr>
                        <a:t>9410 - Personal Injury Motor Veh.</a:t>
                      </a:r>
                    </a:p>
                  </a:txBody>
                  <a:tcPr marL="7432" marR="7432" marT="7432" marB="0" anchor="b">
                    <a:lnL>
                      <a:noFill/>
                    </a:lnL>
                    <a:lnR>
                      <a:noFill/>
                    </a:lnR>
                    <a:lnT>
                      <a:noFill/>
                    </a:lnT>
                    <a:lnB>
                      <a:noFill/>
                    </a:lnB>
                  </a:tcPr>
                </a:tc>
                <a:tc>
                  <a:txBody>
                    <a:bodyPr/>
                    <a:lstStyle/>
                    <a:p>
                      <a:pPr algn="r" fontAlgn="b"/>
                      <a:r>
                        <a:rPr lang="fi-FI" sz="1400" b="0" i="0" u="none" strike="noStrike">
                          <a:solidFill>
                            <a:srgbClr val="000000"/>
                          </a:solidFill>
                          <a:effectLst/>
                          <a:latin typeface="Calibri" charset="0"/>
                        </a:rPr>
                        <a:t>1,579</a:t>
                      </a:r>
                    </a:p>
                  </a:txBody>
                  <a:tcPr marL="7432" marR="7432" marT="7432" marB="0" anchor="b">
                    <a:lnL>
                      <a:noFill/>
                    </a:lnL>
                    <a:lnR>
                      <a:noFill/>
                    </a:lnR>
                    <a:lnT>
                      <a:noFill/>
                    </a:lnT>
                    <a:lnB>
                      <a:noFill/>
                    </a:lnB>
                  </a:tcPr>
                </a:tc>
                <a:tc>
                  <a:txBody>
                    <a:bodyPr/>
                    <a:lstStyle/>
                    <a:p>
                      <a:pPr algn="l" fontAlgn="b"/>
                      <a:endParaRPr lang="en-US" sz="1400" b="0" i="0" u="none" strike="noStrike">
                        <a:solidFill>
                          <a:srgbClr val="000000"/>
                        </a:solidFill>
                        <a:effectLst/>
                        <a:latin typeface="Calibri" charset="0"/>
                      </a:endParaRPr>
                    </a:p>
                  </a:txBody>
                  <a:tcPr marL="7432" marR="7432" marT="7432" marB="0" anchor="b">
                    <a:lnL>
                      <a:noFill/>
                    </a:lnL>
                    <a:lnR>
                      <a:noFill/>
                    </a:lnR>
                    <a:lnT>
                      <a:noFill/>
                    </a:lnT>
                    <a:lnB>
                      <a:noFill/>
                    </a:lnB>
                  </a:tcPr>
                </a:tc>
              </a:tr>
              <a:tr h="156068">
                <a:tc>
                  <a:txBody>
                    <a:bodyPr/>
                    <a:lstStyle/>
                    <a:p>
                      <a:pPr algn="l" fontAlgn="b"/>
                      <a:r>
                        <a:rPr lang="en-US" sz="1400" b="0" i="0" u="none" strike="noStrike">
                          <a:solidFill>
                            <a:srgbClr val="000000"/>
                          </a:solidFill>
                          <a:effectLst/>
                          <a:latin typeface="Calibri" charset="0"/>
                        </a:rPr>
                        <a:t>PARK - Parking Complaint</a:t>
                      </a:r>
                    </a:p>
                  </a:txBody>
                  <a:tcPr marL="7432" marR="7432" marT="7432" marB="0" anchor="b">
                    <a:lnL>
                      <a:noFill/>
                    </a:lnL>
                    <a:lnR>
                      <a:noFill/>
                    </a:lnR>
                    <a:lnT>
                      <a:noFill/>
                    </a:lnT>
                    <a:lnB>
                      <a:noFill/>
                    </a:lnB>
                  </a:tcPr>
                </a:tc>
                <a:tc>
                  <a:txBody>
                    <a:bodyPr/>
                    <a:lstStyle/>
                    <a:p>
                      <a:pPr algn="l" fontAlgn="b"/>
                      <a:r>
                        <a:rPr lang="en-US" sz="1400" b="0" i="0" u="none" strike="noStrike" dirty="0">
                          <a:solidFill>
                            <a:srgbClr val="000000"/>
                          </a:solidFill>
                          <a:effectLst/>
                          <a:latin typeface="Calibri" charset="0"/>
                        </a:rPr>
                        <a:t>9298 - Parking Violation</a:t>
                      </a:r>
                    </a:p>
                  </a:txBody>
                  <a:tcPr marL="7432" marR="7432" marT="7432" marB="0" anchor="b">
                    <a:lnL>
                      <a:noFill/>
                    </a:lnL>
                    <a:lnR>
                      <a:noFill/>
                    </a:lnR>
                    <a:lnT>
                      <a:noFill/>
                    </a:lnT>
                    <a:lnB>
                      <a:noFill/>
                    </a:lnB>
                  </a:tcPr>
                </a:tc>
                <a:tc>
                  <a:txBody>
                    <a:bodyPr/>
                    <a:lstStyle/>
                    <a:p>
                      <a:pPr algn="r" fontAlgn="b"/>
                      <a:r>
                        <a:rPr lang="fi-FI" sz="1400" b="0" i="0" u="none" strike="noStrike">
                          <a:solidFill>
                            <a:srgbClr val="000000"/>
                          </a:solidFill>
                          <a:effectLst/>
                          <a:latin typeface="Calibri" charset="0"/>
                        </a:rPr>
                        <a:t>10,922</a:t>
                      </a:r>
                    </a:p>
                  </a:txBody>
                  <a:tcPr marL="7432" marR="7432" marT="7432" marB="0" anchor="b">
                    <a:lnL>
                      <a:noFill/>
                    </a:lnL>
                    <a:lnR>
                      <a:noFill/>
                    </a:lnR>
                    <a:lnT>
                      <a:noFill/>
                    </a:lnT>
                    <a:lnB>
                      <a:noFill/>
                    </a:lnB>
                  </a:tcPr>
                </a:tc>
                <a:tc>
                  <a:txBody>
                    <a:bodyPr/>
                    <a:lstStyle/>
                    <a:p>
                      <a:pPr algn="r" fontAlgn="b"/>
                      <a:r>
                        <a:rPr lang="is-IS" sz="1400" b="0" i="0" u="none" strike="noStrike">
                          <a:solidFill>
                            <a:srgbClr val="000000"/>
                          </a:solidFill>
                          <a:effectLst/>
                          <a:latin typeface="Calibri" charset="0"/>
                        </a:rPr>
                        <a:t>11,074</a:t>
                      </a:r>
                    </a:p>
                  </a:txBody>
                  <a:tcPr marL="7432" marR="7432" marT="7432" marB="0" anchor="b">
                    <a:lnL>
                      <a:noFill/>
                    </a:lnL>
                    <a:lnR>
                      <a:noFill/>
                    </a:lnR>
                    <a:lnT>
                      <a:noFill/>
                    </a:lnT>
                    <a:lnB>
                      <a:noFill/>
                    </a:lnB>
                  </a:tcPr>
                </a:tc>
              </a:tr>
              <a:tr h="156068">
                <a:tc>
                  <a:txBody>
                    <a:bodyPr/>
                    <a:lstStyle/>
                    <a:p>
                      <a:pPr algn="l" fontAlgn="b"/>
                      <a:r>
                        <a:rPr lang="en-US" sz="1400" b="0" i="0" u="none" strike="noStrike">
                          <a:solidFill>
                            <a:srgbClr val="000000"/>
                          </a:solidFill>
                          <a:effectLst/>
                          <a:latin typeface="Calibri" charset="0"/>
                        </a:rPr>
                        <a:t>LARC - Larceny Late</a:t>
                      </a:r>
                    </a:p>
                  </a:txBody>
                  <a:tcPr marL="7432" marR="7432" marT="7432" marB="0" anchor="b">
                    <a:lnL>
                      <a:noFill/>
                    </a:lnL>
                    <a:lnR>
                      <a:noFill/>
                    </a:lnR>
                    <a:lnT>
                      <a:noFill/>
                    </a:lnT>
                    <a:lnB>
                      <a:noFill/>
                    </a:lnB>
                  </a:tcPr>
                </a:tc>
                <a:tc>
                  <a:txBody>
                    <a:bodyPr/>
                    <a:lstStyle/>
                    <a:p>
                      <a:pPr algn="l" fontAlgn="b"/>
                      <a:r>
                        <a:rPr lang="en-US" sz="1400" b="0" i="0" u="none" strike="noStrike" dirty="0">
                          <a:solidFill>
                            <a:srgbClr val="000000"/>
                          </a:solidFill>
                          <a:effectLst/>
                          <a:latin typeface="Calibri" charset="0"/>
                        </a:rPr>
                        <a:t>2308 - </a:t>
                      </a:r>
                      <a:r>
                        <a:rPr lang="en-US" sz="1400" b="0" i="0" u="none" strike="noStrike" dirty="0" smtClean="0">
                          <a:solidFill>
                            <a:srgbClr val="000000"/>
                          </a:solidFill>
                          <a:effectLst/>
                          <a:latin typeface="Calibri" charset="0"/>
                        </a:rPr>
                        <a:t>From </a:t>
                      </a:r>
                      <a:r>
                        <a:rPr lang="en-US" sz="1400" b="0" i="0" u="none" strike="noStrike" dirty="0">
                          <a:solidFill>
                            <a:srgbClr val="000000"/>
                          </a:solidFill>
                          <a:effectLst/>
                          <a:latin typeface="Calibri" charset="0"/>
                        </a:rPr>
                        <a:t>Building</a:t>
                      </a:r>
                    </a:p>
                  </a:txBody>
                  <a:tcPr marL="7432" marR="7432" marT="7432" marB="0" anchor="b">
                    <a:lnL>
                      <a:noFill/>
                    </a:lnL>
                    <a:lnR>
                      <a:noFill/>
                    </a:lnR>
                    <a:lnT>
                      <a:noFill/>
                    </a:lnT>
                    <a:lnB>
                      <a:noFill/>
                    </a:lnB>
                  </a:tcPr>
                </a:tc>
                <a:tc>
                  <a:txBody>
                    <a:bodyPr/>
                    <a:lstStyle/>
                    <a:p>
                      <a:pPr algn="r" fontAlgn="b"/>
                      <a:r>
                        <a:rPr lang="is-IS" sz="1400" b="0" i="0" u="none" strike="noStrike">
                          <a:solidFill>
                            <a:srgbClr val="000000"/>
                          </a:solidFill>
                          <a:effectLst/>
                          <a:latin typeface="Calibri" charset="0"/>
                        </a:rPr>
                        <a:t>7,299</a:t>
                      </a:r>
                    </a:p>
                  </a:txBody>
                  <a:tcPr marL="7432" marR="7432" marT="7432" marB="0" anchor="b">
                    <a:lnL>
                      <a:noFill/>
                    </a:lnL>
                    <a:lnR>
                      <a:noFill/>
                    </a:lnR>
                    <a:lnT>
                      <a:noFill/>
                    </a:lnT>
                    <a:lnB>
                      <a:noFill/>
                    </a:lnB>
                  </a:tcPr>
                </a:tc>
                <a:tc>
                  <a:txBody>
                    <a:bodyPr/>
                    <a:lstStyle/>
                    <a:p>
                      <a:pPr algn="r" fontAlgn="b"/>
                      <a:r>
                        <a:rPr lang="is-IS" sz="1400" b="0" i="0" u="none" strike="noStrike">
                          <a:solidFill>
                            <a:srgbClr val="000000"/>
                          </a:solidFill>
                          <a:effectLst/>
                          <a:latin typeface="Calibri" charset="0"/>
                        </a:rPr>
                        <a:t>20,478</a:t>
                      </a:r>
                    </a:p>
                  </a:txBody>
                  <a:tcPr marL="7432" marR="7432" marT="7432" marB="0" anchor="b">
                    <a:lnL>
                      <a:noFill/>
                    </a:lnL>
                    <a:lnR>
                      <a:noFill/>
                    </a:lnR>
                    <a:lnT>
                      <a:noFill/>
                    </a:lnT>
                    <a:lnB>
                      <a:noFill/>
                    </a:lnB>
                  </a:tcPr>
                </a:tc>
              </a:tr>
              <a:tr h="156068">
                <a:tc>
                  <a:txBody>
                    <a:bodyPr/>
                    <a:lstStyle/>
                    <a:p>
                      <a:pPr algn="l" fontAlgn="b"/>
                      <a:endParaRPr lang="en-US" sz="1400" b="0" i="0" u="none" strike="noStrike">
                        <a:solidFill>
                          <a:srgbClr val="000000"/>
                        </a:solidFill>
                        <a:effectLst/>
                        <a:latin typeface="Calibri" charset="0"/>
                      </a:endParaRPr>
                    </a:p>
                  </a:txBody>
                  <a:tcPr marL="7432" marR="7432" marT="7432" marB="0" anchor="b">
                    <a:lnL>
                      <a:noFill/>
                    </a:lnL>
                    <a:lnR>
                      <a:noFill/>
                    </a:lnR>
                    <a:lnT>
                      <a:noFill/>
                    </a:lnT>
                    <a:lnB>
                      <a:noFill/>
                    </a:lnB>
                  </a:tcPr>
                </a:tc>
                <a:tc>
                  <a:txBody>
                    <a:bodyPr/>
                    <a:lstStyle/>
                    <a:p>
                      <a:pPr algn="l" fontAlgn="b"/>
                      <a:r>
                        <a:rPr lang="de-DE" sz="1400" b="0" i="0" u="none" strike="noStrike">
                          <a:solidFill>
                            <a:srgbClr val="000000"/>
                          </a:solidFill>
                          <a:effectLst/>
                          <a:latin typeface="Calibri" charset="0"/>
                        </a:rPr>
                        <a:t>2305 - From Auto</a:t>
                      </a:r>
                    </a:p>
                  </a:txBody>
                  <a:tcPr marL="7432" marR="7432" marT="7432" marB="0" anchor="b">
                    <a:lnL>
                      <a:noFill/>
                    </a:lnL>
                    <a:lnR>
                      <a:noFill/>
                    </a:lnR>
                    <a:lnT>
                      <a:noFill/>
                    </a:lnT>
                    <a:lnB>
                      <a:noFill/>
                    </a:lnB>
                  </a:tcPr>
                </a:tc>
                <a:tc>
                  <a:txBody>
                    <a:bodyPr/>
                    <a:lstStyle/>
                    <a:p>
                      <a:pPr algn="r" fontAlgn="b"/>
                      <a:r>
                        <a:rPr lang="en-US" sz="1400" b="0" i="0" u="none" strike="noStrike">
                          <a:solidFill>
                            <a:srgbClr val="000000"/>
                          </a:solidFill>
                          <a:effectLst/>
                          <a:latin typeface="Calibri" charset="0"/>
                        </a:rPr>
                        <a:t>4,024</a:t>
                      </a:r>
                    </a:p>
                  </a:txBody>
                  <a:tcPr marL="7432" marR="7432" marT="7432" marB="0" anchor="b">
                    <a:lnL>
                      <a:noFill/>
                    </a:lnL>
                    <a:lnR>
                      <a:noFill/>
                    </a:lnR>
                    <a:lnT>
                      <a:noFill/>
                    </a:lnT>
                    <a:lnB>
                      <a:noFill/>
                    </a:lnB>
                  </a:tcPr>
                </a:tc>
                <a:tc>
                  <a:txBody>
                    <a:bodyPr/>
                    <a:lstStyle/>
                    <a:p>
                      <a:pPr algn="l" fontAlgn="b"/>
                      <a:endParaRPr lang="en-US" sz="1400" b="0" i="0" u="none" strike="noStrike">
                        <a:solidFill>
                          <a:srgbClr val="000000"/>
                        </a:solidFill>
                        <a:effectLst/>
                        <a:latin typeface="Calibri" charset="0"/>
                      </a:endParaRPr>
                    </a:p>
                  </a:txBody>
                  <a:tcPr marL="7432" marR="7432" marT="7432" marB="0" anchor="b">
                    <a:lnL>
                      <a:noFill/>
                    </a:lnL>
                    <a:lnR>
                      <a:noFill/>
                    </a:lnR>
                    <a:lnT>
                      <a:noFill/>
                    </a:lnT>
                    <a:lnB>
                      <a:noFill/>
                    </a:lnB>
                  </a:tcPr>
                </a:tc>
              </a:tr>
              <a:tr h="156068">
                <a:tc>
                  <a:txBody>
                    <a:bodyPr/>
                    <a:lstStyle/>
                    <a:p>
                      <a:pPr algn="l" fontAlgn="b"/>
                      <a:endParaRPr lang="en-US" sz="1400" b="0" i="0" u="none" strike="noStrike">
                        <a:solidFill>
                          <a:srgbClr val="000000"/>
                        </a:solidFill>
                        <a:effectLst/>
                        <a:latin typeface="Calibri" charset="0"/>
                      </a:endParaRPr>
                    </a:p>
                  </a:txBody>
                  <a:tcPr marL="7432" marR="7432" marT="7432" marB="0" anchor="b">
                    <a:lnL>
                      <a:noFill/>
                    </a:lnL>
                    <a:lnR>
                      <a:noFill/>
                    </a:lnR>
                    <a:lnT>
                      <a:noFill/>
                    </a:lnT>
                    <a:lnB>
                      <a:noFill/>
                    </a:lnB>
                  </a:tcPr>
                </a:tc>
                <a:tc>
                  <a:txBody>
                    <a:bodyPr/>
                    <a:lstStyle/>
                    <a:p>
                      <a:pPr algn="l" fontAlgn="b"/>
                      <a:r>
                        <a:rPr lang="en-US" sz="1400" b="0" i="0" u="none" strike="noStrike" dirty="0">
                          <a:solidFill>
                            <a:srgbClr val="000000"/>
                          </a:solidFill>
                          <a:effectLst/>
                          <a:latin typeface="Calibri" charset="0"/>
                        </a:rPr>
                        <a:t>2304 - From Vehicle</a:t>
                      </a:r>
                    </a:p>
                  </a:txBody>
                  <a:tcPr marL="7432" marR="7432" marT="7432" marB="0" anchor="b">
                    <a:lnL>
                      <a:noFill/>
                    </a:lnL>
                    <a:lnR>
                      <a:noFill/>
                    </a:lnR>
                    <a:lnT>
                      <a:noFill/>
                    </a:lnT>
                    <a:lnB>
                      <a:noFill/>
                    </a:lnB>
                  </a:tcPr>
                </a:tc>
                <a:tc>
                  <a:txBody>
                    <a:bodyPr/>
                    <a:lstStyle/>
                    <a:p>
                      <a:pPr algn="r" fontAlgn="b"/>
                      <a:r>
                        <a:rPr lang="fi-FI" sz="1400" b="0" i="0" u="none" strike="noStrike">
                          <a:solidFill>
                            <a:srgbClr val="000000"/>
                          </a:solidFill>
                          <a:effectLst/>
                          <a:latin typeface="Calibri" charset="0"/>
                        </a:rPr>
                        <a:t>2,732</a:t>
                      </a:r>
                    </a:p>
                  </a:txBody>
                  <a:tcPr marL="7432" marR="7432" marT="7432" marB="0" anchor="b">
                    <a:lnL>
                      <a:noFill/>
                    </a:lnL>
                    <a:lnR>
                      <a:noFill/>
                    </a:lnR>
                    <a:lnT>
                      <a:noFill/>
                    </a:lnT>
                    <a:lnB>
                      <a:noFill/>
                    </a:lnB>
                  </a:tcPr>
                </a:tc>
                <a:tc>
                  <a:txBody>
                    <a:bodyPr/>
                    <a:lstStyle/>
                    <a:p>
                      <a:pPr algn="l" fontAlgn="b"/>
                      <a:endParaRPr lang="en-US" sz="1400" b="0" i="0" u="none" strike="noStrike">
                        <a:solidFill>
                          <a:srgbClr val="000000"/>
                        </a:solidFill>
                        <a:effectLst/>
                        <a:latin typeface="Calibri" charset="0"/>
                      </a:endParaRPr>
                    </a:p>
                  </a:txBody>
                  <a:tcPr marL="7432" marR="7432" marT="7432" marB="0" anchor="b">
                    <a:lnL>
                      <a:noFill/>
                    </a:lnL>
                    <a:lnR>
                      <a:noFill/>
                    </a:lnR>
                    <a:lnT>
                      <a:noFill/>
                    </a:lnT>
                    <a:lnB>
                      <a:noFill/>
                    </a:lnB>
                  </a:tcPr>
                </a:tc>
              </a:tr>
              <a:tr h="156068">
                <a:tc>
                  <a:txBody>
                    <a:bodyPr/>
                    <a:lstStyle/>
                    <a:p>
                      <a:pPr algn="l" fontAlgn="b"/>
                      <a:endParaRPr lang="en-US" sz="1400" b="0" i="0" u="none" strike="noStrike">
                        <a:solidFill>
                          <a:srgbClr val="000000"/>
                        </a:solidFill>
                        <a:effectLst/>
                        <a:latin typeface="Calibri" charset="0"/>
                      </a:endParaRPr>
                    </a:p>
                  </a:txBody>
                  <a:tcPr marL="7432" marR="7432" marT="7432" marB="0" anchor="b">
                    <a:lnL>
                      <a:noFill/>
                    </a:lnL>
                    <a:lnR>
                      <a:noFill/>
                    </a:lnR>
                    <a:lnT>
                      <a:noFill/>
                    </a:lnT>
                    <a:lnB>
                      <a:noFill/>
                    </a:lnB>
                  </a:tcPr>
                </a:tc>
                <a:tc>
                  <a:txBody>
                    <a:bodyPr/>
                    <a:lstStyle/>
                    <a:p>
                      <a:pPr algn="l" fontAlgn="b"/>
                      <a:r>
                        <a:rPr lang="en-US" sz="1400" b="0" i="0" u="none" strike="noStrike">
                          <a:solidFill>
                            <a:srgbClr val="000000"/>
                          </a:solidFill>
                          <a:effectLst/>
                          <a:latin typeface="Calibri" charset="0"/>
                        </a:rPr>
                        <a:t>2399 - Other</a:t>
                      </a:r>
                    </a:p>
                  </a:txBody>
                  <a:tcPr marL="7432" marR="7432" marT="7432" marB="0" anchor="b">
                    <a:lnL>
                      <a:noFill/>
                    </a:lnL>
                    <a:lnR>
                      <a:noFill/>
                    </a:lnR>
                    <a:lnT>
                      <a:noFill/>
                    </a:lnT>
                    <a:lnB>
                      <a:noFill/>
                    </a:lnB>
                  </a:tcPr>
                </a:tc>
                <a:tc>
                  <a:txBody>
                    <a:bodyPr/>
                    <a:lstStyle/>
                    <a:p>
                      <a:pPr algn="r" fontAlgn="b"/>
                      <a:r>
                        <a:rPr lang="is-IS" sz="1400" b="0" i="0" u="none" strike="noStrike">
                          <a:solidFill>
                            <a:srgbClr val="000000"/>
                          </a:solidFill>
                          <a:effectLst/>
                          <a:latin typeface="Calibri" charset="0"/>
                        </a:rPr>
                        <a:t>2,167</a:t>
                      </a:r>
                    </a:p>
                  </a:txBody>
                  <a:tcPr marL="7432" marR="7432" marT="7432" marB="0" anchor="b">
                    <a:lnL>
                      <a:noFill/>
                    </a:lnL>
                    <a:lnR>
                      <a:noFill/>
                    </a:lnR>
                    <a:lnT>
                      <a:noFill/>
                    </a:lnT>
                    <a:lnB>
                      <a:noFill/>
                    </a:lnB>
                  </a:tcPr>
                </a:tc>
                <a:tc>
                  <a:txBody>
                    <a:bodyPr/>
                    <a:lstStyle/>
                    <a:p>
                      <a:pPr algn="l" fontAlgn="b"/>
                      <a:endParaRPr lang="en-US" sz="1400" b="0" i="0" u="none" strike="noStrike">
                        <a:solidFill>
                          <a:srgbClr val="000000"/>
                        </a:solidFill>
                        <a:effectLst/>
                        <a:latin typeface="Calibri" charset="0"/>
                      </a:endParaRPr>
                    </a:p>
                  </a:txBody>
                  <a:tcPr marL="7432" marR="7432" marT="7432" marB="0" anchor="b">
                    <a:lnL>
                      <a:noFill/>
                    </a:lnL>
                    <a:lnR>
                      <a:noFill/>
                    </a:lnR>
                    <a:lnT>
                      <a:noFill/>
                    </a:lnT>
                    <a:lnB>
                      <a:noFill/>
                    </a:lnB>
                  </a:tcPr>
                </a:tc>
              </a:tr>
              <a:tr h="156068">
                <a:tc>
                  <a:txBody>
                    <a:bodyPr/>
                    <a:lstStyle/>
                    <a:p>
                      <a:pPr algn="l" fontAlgn="b"/>
                      <a:r>
                        <a:rPr lang="en-US" sz="1400" b="0" i="0" u="none" strike="noStrike">
                          <a:solidFill>
                            <a:srgbClr val="000000"/>
                          </a:solidFill>
                          <a:effectLst/>
                          <a:latin typeface="Calibri" charset="0"/>
                        </a:rPr>
                        <a:t>BOOT - Boot Vehicle</a:t>
                      </a:r>
                    </a:p>
                  </a:txBody>
                  <a:tcPr marL="7432" marR="7432" marT="7432" marB="0" anchor="b">
                    <a:lnL>
                      <a:noFill/>
                    </a:lnL>
                    <a:lnR>
                      <a:noFill/>
                    </a:lnR>
                    <a:lnT>
                      <a:noFill/>
                    </a:lnT>
                    <a:lnB>
                      <a:noFill/>
                    </a:lnB>
                  </a:tcPr>
                </a:tc>
                <a:tc>
                  <a:txBody>
                    <a:bodyPr/>
                    <a:lstStyle/>
                    <a:p>
                      <a:pPr algn="l" fontAlgn="b"/>
                      <a:r>
                        <a:rPr lang="en-US" sz="1400" b="0" i="0" u="none" strike="noStrike">
                          <a:solidFill>
                            <a:srgbClr val="000000"/>
                          </a:solidFill>
                          <a:effectLst/>
                          <a:latin typeface="Calibri" charset="0"/>
                        </a:rPr>
                        <a:t>9298 - Parking Violation</a:t>
                      </a:r>
                    </a:p>
                  </a:txBody>
                  <a:tcPr marL="7432" marR="7432" marT="7432" marB="0" anchor="b">
                    <a:lnL>
                      <a:noFill/>
                    </a:lnL>
                    <a:lnR>
                      <a:noFill/>
                    </a:lnR>
                    <a:lnT>
                      <a:noFill/>
                    </a:lnT>
                    <a:lnB>
                      <a:noFill/>
                    </a:lnB>
                  </a:tcPr>
                </a:tc>
                <a:tc>
                  <a:txBody>
                    <a:bodyPr/>
                    <a:lstStyle/>
                    <a:p>
                      <a:pPr algn="r" fontAlgn="b"/>
                      <a:r>
                        <a:rPr lang="nb-NO" sz="1400" b="0" i="0" u="none" strike="noStrike">
                          <a:solidFill>
                            <a:srgbClr val="000000"/>
                          </a:solidFill>
                          <a:effectLst/>
                          <a:latin typeface="Calibri" charset="0"/>
                        </a:rPr>
                        <a:t>7,015</a:t>
                      </a:r>
                    </a:p>
                  </a:txBody>
                  <a:tcPr marL="7432" marR="7432" marT="7432" marB="0" anchor="b">
                    <a:lnL>
                      <a:noFill/>
                    </a:lnL>
                    <a:lnR>
                      <a:noFill/>
                    </a:lnR>
                    <a:lnT>
                      <a:noFill/>
                    </a:lnT>
                    <a:lnB>
                      <a:noFill/>
                    </a:lnB>
                  </a:tcPr>
                </a:tc>
                <a:tc>
                  <a:txBody>
                    <a:bodyPr/>
                    <a:lstStyle/>
                    <a:p>
                      <a:pPr algn="r" fontAlgn="b"/>
                      <a:r>
                        <a:rPr lang="uk-UA" sz="1400" b="0" i="0" u="none" strike="noStrike">
                          <a:solidFill>
                            <a:srgbClr val="000000"/>
                          </a:solidFill>
                          <a:effectLst/>
                          <a:latin typeface="Calibri" charset="0"/>
                        </a:rPr>
                        <a:t>7,039</a:t>
                      </a:r>
                    </a:p>
                  </a:txBody>
                  <a:tcPr marL="7432" marR="7432" marT="7432" marB="0" anchor="b">
                    <a:lnL>
                      <a:noFill/>
                    </a:lnL>
                    <a:lnR>
                      <a:noFill/>
                    </a:lnR>
                    <a:lnT>
                      <a:noFill/>
                    </a:lnT>
                    <a:lnB>
                      <a:noFill/>
                    </a:lnB>
                  </a:tcPr>
                </a:tc>
              </a:tr>
              <a:tr h="156068">
                <a:tc>
                  <a:txBody>
                    <a:bodyPr/>
                    <a:lstStyle/>
                    <a:p>
                      <a:pPr algn="l" fontAlgn="b"/>
                      <a:r>
                        <a:rPr lang="en-US" sz="1400" b="0" i="0" u="none" strike="noStrike">
                          <a:solidFill>
                            <a:srgbClr val="000000"/>
                          </a:solidFill>
                          <a:effectLst/>
                          <a:latin typeface="Calibri" charset="0"/>
                        </a:rPr>
                        <a:t>AWI - Accident with Injury</a:t>
                      </a:r>
                    </a:p>
                  </a:txBody>
                  <a:tcPr marL="7432" marR="7432" marT="7432" marB="0" anchor="b">
                    <a:lnL>
                      <a:noFill/>
                    </a:lnL>
                    <a:lnR>
                      <a:noFill/>
                    </a:lnR>
                    <a:lnT>
                      <a:noFill/>
                    </a:lnT>
                    <a:lnB>
                      <a:noFill/>
                    </a:lnB>
                  </a:tcPr>
                </a:tc>
                <a:tc>
                  <a:txBody>
                    <a:bodyPr/>
                    <a:lstStyle/>
                    <a:p>
                      <a:pPr algn="l" fontAlgn="b"/>
                      <a:r>
                        <a:rPr lang="en-US" sz="1400" b="0" i="0" u="none" strike="noStrike" dirty="0">
                          <a:solidFill>
                            <a:srgbClr val="000000"/>
                          </a:solidFill>
                          <a:effectLst/>
                          <a:latin typeface="Calibri" charset="0"/>
                        </a:rPr>
                        <a:t>9410 - Personal Injury Motor </a:t>
                      </a:r>
                      <a:r>
                        <a:rPr lang="en-US" sz="1400" b="0" i="0" u="none" strike="noStrike" dirty="0" err="1">
                          <a:solidFill>
                            <a:srgbClr val="000000"/>
                          </a:solidFill>
                          <a:effectLst/>
                          <a:latin typeface="Calibri" charset="0"/>
                        </a:rPr>
                        <a:t>Veh</a:t>
                      </a:r>
                      <a:r>
                        <a:rPr lang="en-US" sz="1400" b="0" i="0" u="none" strike="noStrike" dirty="0">
                          <a:solidFill>
                            <a:srgbClr val="000000"/>
                          </a:solidFill>
                          <a:effectLst/>
                          <a:latin typeface="Calibri" charset="0"/>
                        </a:rPr>
                        <a:t>.</a:t>
                      </a:r>
                    </a:p>
                  </a:txBody>
                  <a:tcPr marL="7432" marR="7432" marT="7432" marB="0" anchor="b">
                    <a:lnL>
                      <a:noFill/>
                    </a:lnL>
                    <a:lnR>
                      <a:noFill/>
                    </a:lnR>
                    <a:lnT>
                      <a:noFill/>
                    </a:lnT>
                    <a:lnB>
                      <a:noFill/>
                    </a:lnB>
                  </a:tcPr>
                </a:tc>
                <a:tc>
                  <a:txBody>
                    <a:bodyPr/>
                    <a:lstStyle/>
                    <a:p>
                      <a:pPr algn="r" fontAlgn="b"/>
                      <a:r>
                        <a:rPr lang="en-US" sz="1400" b="0" i="0" u="none" strike="noStrike">
                          <a:solidFill>
                            <a:srgbClr val="000000"/>
                          </a:solidFill>
                          <a:effectLst/>
                          <a:latin typeface="Calibri" charset="0"/>
                        </a:rPr>
                        <a:t>5,556</a:t>
                      </a:r>
                    </a:p>
                  </a:txBody>
                  <a:tcPr marL="7432" marR="7432" marT="7432" marB="0" anchor="b">
                    <a:lnL>
                      <a:noFill/>
                    </a:lnL>
                    <a:lnR>
                      <a:noFill/>
                    </a:lnR>
                    <a:lnT>
                      <a:noFill/>
                    </a:lnT>
                    <a:lnB>
                      <a:noFill/>
                    </a:lnB>
                  </a:tcPr>
                </a:tc>
                <a:tc>
                  <a:txBody>
                    <a:bodyPr/>
                    <a:lstStyle/>
                    <a:p>
                      <a:pPr algn="r" fontAlgn="b"/>
                      <a:r>
                        <a:rPr lang="is-IS" sz="1400" b="0" i="0" u="none" strike="noStrike">
                          <a:solidFill>
                            <a:srgbClr val="000000"/>
                          </a:solidFill>
                          <a:effectLst/>
                          <a:latin typeface="Calibri" charset="0"/>
                        </a:rPr>
                        <a:t>7,107</a:t>
                      </a:r>
                    </a:p>
                  </a:txBody>
                  <a:tcPr marL="7432" marR="7432" marT="7432" marB="0" anchor="b">
                    <a:lnL>
                      <a:noFill/>
                    </a:lnL>
                    <a:lnR>
                      <a:noFill/>
                    </a:lnR>
                    <a:lnT>
                      <a:noFill/>
                    </a:lnT>
                    <a:lnB>
                      <a:noFill/>
                    </a:lnB>
                  </a:tcPr>
                </a:tc>
              </a:tr>
              <a:tr h="156068">
                <a:tc>
                  <a:txBody>
                    <a:bodyPr/>
                    <a:lstStyle/>
                    <a:p>
                      <a:pPr algn="l" fontAlgn="b"/>
                      <a:endParaRPr lang="en-US" sz="1400" b="0" i="0" u="none" strike="noStrike">
                        <a:solidFill>
                          <a:srgbClr val="000000"/>
                        </a:solidFill>
                        <a:effectLst/>
                        <a:latin typeface="Calibri" charset="0"/>
                      </a:endParaRPr>
                    </a:p>
                  </a:txBody>
                  <a:tcPr marL="7432" marR="7432" marT="7432" marB="0" anchor="b">
                    <a:lnL>
                      <a:noFill/>
                    </a:lnL>
                    <a:lnR>
                      <a:noFill/>
                    </a:lnR>
                    <a:lnT>
                      <a:noFill/>
                    </a:lnT>
                    <a:lnB>
                      <a:noFill/>
                    </a:lnB>
                  </a:tcPr>
                </a:tc>
                <a:tc>
                  <a:txBody>
                    <a:bodyPr/>
                    <a:lstStyle/>
                    <a:p>
                      <a:pPr algn="l" fontAlgn="b"/>
                      <a:r>
                        <a:rPr lang="en-US" sz="1400" b="0" i="0" u="none" strike="noStrike" dirty="0">
                          <a:solidFill>
                            <a:srgbClr val="000000"/>
                          </a:solidFill>
                          <a:effectLst/>
                          <a:latin typeface="Calibri" charset="0"/>
                        </a:rPr>
                        <a:t>9420 - Property Damage Motor </a:t>
                      </a:r>
                      <a:r>
                        <a:rPr lang="en-US" sz="1400" b="0" i="0" u="none" strike="noStrike" dirty="0" err="1">
                          <a:solidFill>
                            <a:srgbClr val="000000"/>
                          </a:solidFill>
                          <a:effectLst/>
                          <a:latin typeface="Calibri" charset="0"/>
                        </a:rPr>
                        <a:t>Veh</a:t>
                      </a:r>
                      <a:r>
                        <a:rPr lang="en-US" sz="1400" b="0" i="0" u="none" strike="noStrike" dirty="0">
                          <a:solidFill>
                            <a:srgbClr val="000000"/>
                          </a:solidFill>
                          <a:effectLst/>
                          <a:latin typeface="Calibri" charset="0"/>
                        </a:rPr>
                        <a:t>.</a:t>
                      </a:r>
                    </a:p>
                  </a:txBody>
                  <a:tcPr marL="7432" marR="7432" marT="7432" marB="0" anchor="b">
                    <a:lnL>
                      <a:noFill/>
                    </a:lnL>
                    <a:lnR>
                      <a:noFill/>
                    </a:lnR>
                    <a:lnT>
                      <a:noFill/>
                    </a:lnT>
                    <a:lnB>
                      <a:noFill/>
                    </a:lnB>
                  </a:tcPr>
                </a:tc>
                <a:tc>
                  <a:txBody>
                    <a:bodyPr/>
                    <a:lstStyle/>
                    <a:p>
                      <a:pPr algn="r" fontAlgn="b"/>
                      <a:r>
                        <a:rPr lang="fi-FI" sz="1400" b="0" i="0" u="none" strike="noStrike">
                          <a:solidFill>
                            <a:srgbClr val="000000"/>
                          </a:solidFill>
                          <a:effectLst/>
                          <a:latin typeface="Calibri" charset="0"/>
                        </a:rPr>
                        <a:t>1,255</a:t>
                      </a:r>
                    </a:p>
                  </a:txBody>
                  <a:tcPr marL="7432" marR="7432" marT="7432" marB="0" anchor="b">
                    <a:lnL>
                      <a:noFill/>
                    </a:lnL>
                    <a:lnR>
                      <a:noFill/>
                    </a:lnR>
                    <a:lnT>
                      <a:noFill/>
                    </a:lnT>
                    <a:lnB>
                      <a:noFill/>
                    </a:lnB>
                  </a:tcPr>
                </a:tc>
                <a:tc>
                  <a:txBody>
                    <a:bodyPr/>
                    <a:lstStyle/>
                    <a:p>
                      <a:pPr algn="l" fontAlgn="b"/>
                      <a:endParaRPr lang="en-US" sz="1400" b="0" i="0" u="none" strike="noStrike">
                        <a:solidFill>
                          <a:srgbClr val="000000"/>
                        </a:solidFill>
                        <a:effectLst/>
                        <a:latin typeface="Calibri" charset="0"/>
                      </a:endParaRPr>
                    </a:p>
                  </a:txBody>
                  <a:tcPr marL="7432" marR="7432" marT="7432" marB="0" anchor="b">
                    <a:lnL>
                      <a:noFill/>
                    </a:lnL>
                    <a:lnR>
                      <a:noFill/>
                    </a:lnR>
                    <a:lnT>
                      <a:noFill/>
                    </a:lnT>
                    <a:lnB>
                      <a:noFill/>
                    </a:lnB>
                  </a:tcPr>
                </a:tc>
              </a:tr>
              <a:tr h="156068">
                <a:tc>
                  <a:txBody>
                    <a:bodyPr/>
                    <a:lstStyle/>
                    <a:p>
                      <a:pPr algn="l" fontAlgn="b"/>
                      <a:r>
                        <a:rPr lang="en-US" sz="1400" b="0" i="0" u="none" strike="noStrike">
                          <a:solidFill>
                            <a:srgbClr val="000000"/>
                          </a:solidFill>
                          <a:effectLst/>
                          <a:latin typeface="Calibri" charset="0"/>
                        </a:rPr>
                        <a:t>FRAUD</a:t>
                      </a:r>
                    </a:p>
                  </a:txBody>
                  <a:tcPr marL="7432" marR="7432" marT="7432" marB="0" anchor="b">
                    <a:lnL>
                      <a:noFill/>
                    </a:lnL>
                    <a:lnR>
                      <a:noFill/>
                    </a:lnR>
                    <a:lnT>
                      <a:noFill/>
                    </a:lnT>
                    <a:lnB>
                      <a:noFill/>
                    </a:lnB>
                  </a:tcPr>
                </a:tc>
                <a:tc>
                  <a:txBody>
                    <a:bodyPr/>
                    <a:lstStyle/>
                    <a:p>
                      <a:pPr algn="l" fontAlgn="b"/>
                      <a:r>
                        <a:rPr lang="en-US" sz="1400" b="0" i="0" u="none" strike="noStrike">
                          <a:solidFill>
                            <a:srgbClr val="000000"/>
                          </a:solidFill>
                          <a:effectLst/>
                          <a:latin typeface="Calibri" charset="0"/>
                        </a:rPr>
                        <a:t>2604 - Impersonation</a:t>
                      </a:r>
                    </a:p>
                  </a:txBody>
                  <a:tcPr marL="7432" marR="7432" marT="7432" marB="0" anchor="b">
                    <a:lnL>
                      <a:noFill/>
                    </a:lnL>
                    <a:lnR>
                      <a:noFill/>
                    </a:lnR>
                    <a:lnT>
                      <a:noFill/>
                    </a:lnT>
                    <a:lnB>
                      <a:noFill/>
                    </a:lnB>
                  </a:tcPr>
                </a:tc>
                <a:tc>
                  <a:txBody>
                    <a:bodyPr/>
                    <a:lstStyle/>
                    <a:p>
                      <a:pPr algn="r" fontAlgn="b"/>
                      <a:r>
                        <a:rPr lang="fi-FI" sz="1400" b="0" i="0" u="none" strike="noStrike">
                          <a:solidFill>
                            <a:srgbClr val="000000"/>
                          </a:solidFill>
                          <a:effectLst/>
                          <a:latin typeface="Calibri" charset="0"/>
                        </a:rPr>
                        <a:t>1,428</a:t>
                      </a:r>
                    </a:p>
                  </a:txBody>
                  <a:tcPr marL="7432" marR="7432" marT="7432" marB="0" anchor="b">
                    <a:lnL>
                      <a:noFill/>
                    </a:lnL>
                    <a:lnR>
                      <a:noFill/>
                    </a:lnR>
                    <a:lnT>
                      <a:noFill/>
                    </a:lnT>
                    <a:lnB>
                      <a:noFill/>
                    </a:lnB>
                  </a:tcPr>
                </a:tc>
                <a:tc>
                  <a:txBody>
                    <a:bodyPr/>
                    <a:lstStyle/>
                    <a:p>
                      <a:pPr algn="r" fontAlgn="b"/>
                      <a:r>
                        <a:rPr lang="fi-FI" sz="1400" b="0" i="0" u="none" strike="noStrike">
                          <a:solidFill>
                            <a:srgbClr val="000000"/>
                          </a:solidFill>
                          <a:effectLst/>
                          <a:latin typeface="Calibri" charset="0"/>
                        </a:rPr>
                        <a:t>5,729</a:t>
                      </a:r>
                    </a:p>
                  </a:txBody>
                  <a:tcPr marL="7432" marR="7432" marT="7432" marB="0" anchor="b">
                    <a:lnL>
                      <a:noFill/>
                    </a:lnL>
                    <a:lnR>
                      <a:noFill/>
                    </a:lnR>
                    <a:lnT>
                      <a:noFill/>
                    </a:lnT>
                    <a:lnB>
                      <a:noFill/>
                    </a:lnB>
                  </a:tcPr>
                </a:tc>
              </a:tr>
              <a:tr h="156068">
                <a:tc>
                  <a:txBody>
                    <a:bodyPr/>
                    <a:lstStyle/>
                    <a:p>
                      <a:pPr algn="l" fontAlgn="b"/>
                      <a:endParaRPr lang="en-US" sz="1400" b="0" i="0" u="none" strike="noStrike">
                        <a:solidFill>
                          <a:srgbClr val="000000"/>
                        </a:solidFill>
                        <a:effectLst/>
                        <a:latin typeface="Calibri" charset="0"/>
                      </a:endParaRPr>
                    </a:p>
                  </a:txBody>
                  <a:tcPr marL="7432" marR="7432" marT="7432" marB="0" anchor="b">
                    <a:lnL>
                      <a:noFill/>
                    </a:lnL>
                    <a:lnR>
                      <a:noFill/>
                    </a:lnR>
                    <a:lnT>
                      <a:noFill/>
                    </a:lnT>
                    <a:lnB>
                      <a:noFill/>
                    </a:lnB>
                  </a:tcPr>
                </a:tc>
                <a:tc>
                  <a:txBody>
                    <a:bodyPr/>
                    <a:lstStyle/>
                    <a:p>
                      <a:pPr algn="l" fontAlgn="b"/>
                      <a:r>
                        <a:rPr lang="en-US" sz="1400" b="0" i="0" u="none" strike="noStrike">
                          <a:solidFill>
                            <a:srgbClr val="000000"/>
                          </a:solidFill>
                          <a:effectLst/>
                          <a:latin typeface="Calibri" charset="0"/>
                        </a:rPr>
                        <a:t>2605 - Illegal Use of Credit Cards</a:t>
                      </a:r>
                    </a:p>
                  </a:txBody>
                  <a:tcPr marL="7432" marR="7432" marT="7432" marB="0" anchor="b">
                    <a:lnL>
                      <a:noFill/>
                    </a:lnL>
                    <a:lnR>
                      <a:noFill/>
                    </a:lnR>
                    <a:lnT>
                      <a:noFill/>
                    </a:lnT>
                    <a:lnB>
                      <a:noFill/>
                    </a:lnB>
                  </a:tcPr>
                </a:tc>
                <a:tc>
                  <a:txBody>
                    <a:bodyPr/>
                    <a:lstStyle/>
                    <a:p>
                      <a:pPr algn="r" fontAlgn="b"/>
                      <a:r>
                        <a:rPr lang="fi-FI" sz="1400" b="0" i="0" u="none" strike="noStrike">
                          <a:solidFill>
                            <a:srgbClr val="000000"/>
                          </a:solidFill>
                          <a:effectLst/>
                          <a:latin typeface="Calibri" charset="0"/>
                        </a:rPr>
                        <a:t>1,015</a:t>
                      </a:r>
                    </a:p>
                  </a:txBody>
                  <a:tcPr marL="7432" marR="7432" marT="7432" marB="0" anchor="b">
                    <a:lnL>
                      <a:noFill/>
                    </a:lnL>
                    <a:lnR>
                      <a:noFill/>
                    </a:lnR>
                    <a:lnT>
                      <a:noFill/>
                    </a:lnT>
                    <a:lnB>
                      <a:noFill/>
                    </a:lnB>
                  </a:tcPr>
                </a:tc>
                <a:tc>
                  <a:txBody>
                    <a:bodyPr/>
                    <a:lstStyle/>
                    <a:p>
                      <a:pPr algn="l" fontAlgn="b"/>
                      <a:endParaRPr lang="en-US" sz="1400" b="0" i="0" u="none" strike="noStrike">
                        <a:solidFill>
                          <a:srgbClr val="000000"/>
                        </a:solidFill>
                        <a:effectLst/>
                        <a:latin typeface="Calibri" charset="0"/>
                      </a:endParaRPr>
                    </a:p>
                  </a:txBody>
                  <a:tcPr marL="7432" marR="7432" marT="7432" marB="0" anchor="b">
                    <a:lnL>
                      <a:noFill/>
                    </a:lnL>
                    <a:lnR>
                      <a:noFill/>
                    </a:lnR>
                    <a:lnT>
                      <a:noFill/>
                    </a:lnT>
                    <a:lnB>
                      <a:noFill/>
                    </a:lnB>
                  </a:tcPr>
                </a:tc>
              </a:tr>
              <a:tr h="156068">
                <a:tc>
                  <a:txBody>
                    <a:bodyPr/>
                    <a:lstStyle/>
                    <a:p>
                      <a:pPr algn="l" fontAlgn="b"/>
                      <a:endParaRPr lang="en-US" sz="1400" b="0" i="0" u="none" strike="noStrike">
                        <a:solidFill>
                          <a:srgbClr val="000000"/>
                        </a:solidFill>
                        <a:effectLst/>
                        <a:latin typeface="Calibri" charset="0"/>
                      </a:endParaRPr>
                    </a:p>
                  </a:txBody>
                  <a:tcPr marL="7432" marR="7432" marT="7432" marB="0" anchor="b">
                    <a:lnL>
                      <a:noFill/>
                    </a:lnL>
                    <a:lnR>
                      <a:noFill/>
                    </a:lnR>
                    <a:lnT>
                      <a:noFill/>
                    </a:lnT>
                    <a:lnB>
                      <a:noFill/>
                    </a:lnB>
                  </a:tcPr>
                </a:tc>
                <a:tc>
                  <a:txBody>
                    <a:bodyPr/>
                    <a:lstStyle/>
                    <a:p>
                      <a:pPr algn="l" fontAlgn="b"/>
                      <a:r>
                        <a:rPr lang="en-US" sz="1400" b="0" i="0" u="none" strike="noStrike">
                          <a:solidFill>
                            <a:srgbClr val="000000"/>
                          </a:solidFill>
                          <a:effectLst/>
                          <a:latin typeface="Calibri" charset="0"/>
                        </a:rPr>
                        <a:t>2602 - Swindle</a:t>
                      </a:r>
                    </a:p>
                  </a:txBody>
                  <a:tcPr marL="7432" marR="7432" marT="7432" marB="0" anchor="b">
                    <a:lnL>
                      <a:noFill/>
                    </a:lnL>
                    <a:lnR>
                      <a:noFill/>
                    </a:lnR>
                    <a:lnT>
                      <a:noFill/>
                    </a:lnT>
                    <a:lnB>
                      <a:noFill/>
                    </a:lnB>
                  </a:tcPr>
                </a:tc>
                <a:tc>
                  <a:txBody>
                    <a:bodyPr/>
                    <a:lstStyle/>
                    <a:p>
                      <a:pPr algn="r" fontAlgn="b"/>
                      <a:r>
                        <a:rPr lang="en-US" sz="1400" b="0" i="0" u="none" strike="noStrike">
                          <a:solidFill>
                            <a:srgbClr val="000000"/>
                          </a:solidFill>
                          <a:effectLst/>
                          <a:latin typeface="Calibri" charset="0"/>
                        </a:rPr>
                        <a:t>884</a:t>
                      </a:r>
                    </a:p>
                  </a:txBody>
                  <a:tcPr marL="7432" marR="7432" marT="7432" marB="0" anchor="b">
                    <a:lnL>
                      <a:noFill/>
                    </a:lnL>
                    <a:lnR>
                      <a:noFill/>
                    </a:lnR>
                    <a:lnT>
                      <a:noFill/>
                    </a:lnT>
                    <a:lnB>
                      <a:noFill/>
                    </a:lnB>
                  </a:tcPr>
                </a:tc>
                <a:tc>
                  <a:txBody>
                    <a:bodyPr/>
                    <a:lstStyle/>
                    <a:p>
                      <a:pPr algn="l" fontAlgn="b"/>
                      <a:endParaRPr lang="en-US" sz="1400" b="0" i="0" u="none" strike="noStrike">
                        <a:solidFill>
                          <a:srgbClr val="000000"/>
                        </a:solidFill>
                        <a:effectLst/>
                        <a:latin typeface="Calibri" charset="0"/>
                      </a:endParaRPr>
                    </a:p>
                  </a:txBody>
                  <a:tcPr marL="7432" marR="7432" marT="7432" marB="0" anchor="b">
                    <a:lnL>
                      <a:noFill/>
                    </a:lnL>
                    <a:lnR>
                      <a:noFill/>
                    </a:lnR>
                    <a:lnT>
                      <a:noFill/>
                    </a:lnT>
                    <a:lnB>
                      <a:noFill/>
                    </a:lnB>
                  </a:tcPr>
                </a:tc>
              </a:tr>
              <a:tr h="156068">
                <a:tc>
                  <a:txBody>
                    <a:bodyPr/>
                    <a:lstStyle/>
                    <a:p>
                      <a:pPr algn="l" fontAlgn="b"/>
                      <a:r>
                        <a:rPr lang="en-US" sz="1400" b="0" i="0" u="none" strike="noStrike">
                          <a:solidFill>
                            <a:srgbClr val="000000"/>
                          </a:solidFill>
                          <a:effectLst/>
                          <a:latin typeface="Calibri" charset="0"/>
                        </a:rPr>
                        <a:t>SUSP - Suspicious Persons</a:t>
                      </a:r>
                    </a:p>
                  </a:txBody>
                  <a:tcPr marL="7432" marR="7432" marT="7432" marB="0" anchor="b">
                    <a:lnL>
                      <a:noFill/>
                    </a:lnL>
                    <a:lnR>
                      <a:noFill/>
                    </a:lnR>
                    <a:lnT>
                      <a:noFill/>
                    </a:lnT>
                    <a:lnB>
                      <a:noFill/>
                    </a:lnB>
                  </a:tcPr>
                </a:tc>
                <a:tc>
                  <a:txBody>
                    <a:bodyPr/>
                    <a:lstStyle/>
                    <a:p>
                      <a:pPr algn="l" fontAlgn="b"/>
                      <a:r>
                        <a:rPr lang="en-US" sz="1400" b="0" i="0" u="none" strike="noStrike">
                          <a:solidFill>
                            <a:srgbClr val="000000"/>
                          </a:solidFill>
                          <a:effectLst/>
                          <a:latin typeface="Calibri" charset="0"/>
                        </a:rPr>
                        <a:t>9811 - Susp. Persons</a:t>
                      </a:r>
                    </a:p>
                  </a:txBody>
                  <a:tcPr marL="7432" marR="7432" marT="7432" marB="0" anchor="b">
                    <a:lnL>
                      <a:noFill/>
                    </a:lnL>
                    <a:lnR>
                      <a:noFill/>
                    </a:lnR>
                    <a:lnT>
                      <a:noFill/>
                    </a:lnT>
                    <a:lnB>
                      <a:noFill/>
                    </a:lnB>
                  </a:tcPr>
                </a:tc>
                <a:tc>
                  <a:txBody>
                    <a:bodyPr/>
                    <a:lstStyle/>
                    <a:p>
                      <a:pPr algn="r" fontAlgn="b"/>
                      <a:r>
                        <a:rPr lang="is-IS" sz="1400" b="0" i="0" u="none" strike="noStrike">
                          <a:solidFill>
                            <a:srgbClr val="000000"/>
                          </a:solidFill>
                          <a:effectLst/>
                          <a:latin typeface="Calibri" charset="0"/>
                        </a:rPr>
                        <a:t>3,226</a:t>
                      </a:r>
                    </a:p>
                  </a:txBody>
                  <a:tcPr marL="7432" marR="7432" marT="7432" marB="0" anchor="b">
                    <a:lnL>
                      <a:noFill/>
                    </a:lnL>
                    <a:lnR>
                      <a:noFill/>
                    </a:lnR>
                    <a:lnT>
                      <a:noFill/>
                    </a:lnT>
                    <a:lnB>
                      <a:noFill/>
                    </a:lnB>
                  </a:tcPr>
                </a:tc>
                <a:tc>
                  <a:txBody>
                    <a:bodyPr/>
                    <a:lstStyle/>
                    <a:p>
                      <a:pPr algn="r" fontAlgn="b"/>
                      <a:r>
                        <a:rPr lang="uk-UA" sz="1400" b="0" i="0" u="none" strike="noStrike">
                          <a:solidFill>
                            <a:srgbClr val="000000"/>
                          </a:solidFill>
                          <a:effectLst/>
                          <a:latin typeface="Calibri" charset="0"/>
                        </a:rPr>
                        <a:t>5,699</a:t>
                      </a:r>
                    </a:p>
                  </a:txBody>
                  <a:tcPr marL="7432" marR="7432" marT="7432" marB="0" anchor="b">
                    <a:lnL>
                      <a:noFill/>
                    </a:lnL>
                    <a:lnR>
                      <a:noFill/>
                    </a:lnR>
                    <a:lnT>
                      <a:noFill/>
                    </a:lnT>
                    <a:lnB>
                      <a:noFill/>
                    </a:lnB>
                  </a:tcPr>
                </a:tc>
              </a:tr>
              <a:tr h="156068">
                <a:tc>
                  <a:txBody>
                    <a:bodyPr/>
                    <a:lstStyle/>
                    <a:p>
                      <a:pPr algn="l" fontAlgn="b"/>
                      <a:endParaRPr lang="en-US" sz="1400" b="0" i="0" u="none" strike="noStrike">
                        <a:solidFill>
                          <a:srgbClr val="000000"/>
                        </a:solidFill>
                        <a:effectLst/>
                        <a:latin typeface="Calibri" charset="0"/>
                      </a:endParaRPr>
                    </a:p>
                  </a:txBody>
                  <a:tcPr marL="7432" marR="7432" marT="7432" marB="0" anchor="b">
                    <a:lnL>
                      <a:noFill/>
                    </a:lnL>
                    <a:lnR>
                      <a:noFill/>
                    </a:lnR>
                    <a:lnT>
                      <a:noFill/>
                    </a:lnT>
                    <a:lnB>
                      <a:noFill/>
                    </a:lnB>
                  </a:tcPr>
                </a:tc>
                <a:tc>
                  <a:txBody>
                    <a:bodyPr/>
                    <a:lstStyle/>
                    <a:p>
                      <a:pPr algn="l" fontAlgn="b"/>
                      <a:r>
                        <a:rPr lang="en-US" sz="1400" b="0" i="0" u="none" strike="noStrike">
                          <a:solidFill>
                            <a:srgbClr val="000000"/>
                          </a:solidFill>
                          <a:effectLst/>
                          <a:latin typeface="Calibri" charset="0"/>
                        </a:rPr>
                        <a:t>4100 - Drunkness</a:t>
                      </a:r>
                    </a:p>
                  </a:txBody>
                  <a:tcPr marL="7432" marR="7432" marT="7432" marB="0" anchor="b">
                    <a:lnL>
                      <a:noFill/>
                    </a:lnL>
                    <a:lnR>
                      <a:noFill/>
                    </a:lnR>
                    <a:lnT>
                      <a:noFill/>
                    </a:lnT>
                    <a:lnB>
                      <a:noFill/>
                    </a:lnB>
                  </a:tcPr>
                </a:tc>
                <a:tc>
                  <a:txBody>
                    <a:bodyPr/>
                    <a:lstStyle/>
                    <a:p>
                      <a:pPr algn="r" fontAlgn="b"/>
                      <a:r>
                        <a:rPr lang="en-US" sz="1400" b="0" i="0" u="none" strike="noStrike">
                          <a:solidFill>
                            <a:srgbClr val="000000"/>
                          </a:solidFill>
                          <a:effectLst/>
                          <a:latin typeface="Calibri" charset="0"/>
                        </a:rPr>
                        <a:t>547</a:t>
                      </a:r>
                    </a:p>
                  </a:txBody>
                  <a:tcPr marL="7432" marR="7432" marT="7432" marB="0" anchor="b">
                    <a:lnL>
                      <a:noFill/>
                    </a:lnL>
                    <a:lnR>
                      <a:noFill/>
                    </a:lnR>
                    <a:lnT>
                      <a:noFill/>
                    </a:lnT>
                    <a:lnB>
                      <a:noFill/>
                    </a:lnB>
                  </a:tcPr>
                </a:tc>
                <a:tc>
                  <a:txBody>
                    <a:bodyPr/>
                    <a:lstStyle/>
                    <a:p>
                      <a:pPr algn="l" fontAlgn="b"/>
                      <a:endParaRPr lang="en-US" sz="1400" b="0" i="0" u="none" strike="noStrike">
                        <a:solidFill>
                          <a:srgbClr val="000000"/>
                        </a:solidFill>
                        <a:effectLst/>
                        <a:latin typeface="Calibri" charset="0"/>
                      </a:endParaRPr>
                    </a:p>
                  </a:txBody>
                  <a:tcPr marL="7432" marR="7432" marT="7432" marB="0" anchor="b">
                    <a:lnL>
                      <a:noFill/>
                    </a:lnL>
                    <a:lnR>
                      <a:noFill/>
                    </a:lnR>
                    <a:lnT>
                      <a:noFill/>
                    </a:lnT>
                    <a:lnB>
                      <a:noFill/>
                    </a:lnB>
                  </a:tcPr>
                </a:tc>
              </a:tr>
              <a:tr h="156068">
                <a:tc>
                  <a:txBody>
                    <a:bodyPr/>
                    <a:lstStyle/>
                    <a:p>
                      <a:pPr algn="l" fontAlgn="b"/>
                      <a:r>
                        <a:rPr lang="en-US" sz="1400" b="0" i="0" u="none" strike="noStrike">
                          <a:solidFill>
                            <a:srgbClr val="000000"/>
                          </a:solidFill>
                          <a:effectLst/>
                          <a:latin typeface="Calibri" charset="0"/>
                        </a:rPr>
                        <a:t>SS - Subject Stop</a:t>
                      </a:r>
                    </a:p>
                  </a:txBody>
                  <a:tcPr marL="7432" marR="7432" marT="7432" marB="0" anchor="b">
                    <a:lnL>
                      <a:noFill/>
                    </a:lnL>
                    <a:lnR>
                      <a:noFill/>
                    </a:lnR>
                    <a:lnT>
                      <a:noFill/>
                    </a:lnT>
                    <a:lnB>
                      <a:noFill/>
                    </a:lnB>
                  </a:tcPr>
                </a:tc>
                <a:tc>
                  <a:txBody>
                    <a:bodyPr/>
                    <a:lstStyle/>
                    <a:p>
                      <a:pPr algn="l" fontAlgn="b"/>
                      <a:r>
                        <a:rPr lang="en-US" sz="1400" b="0" i="0" u="none" strike="noStrike">
                          <a:solidFill>
                            <a:srgbClr val="000000"/>
                          </a:solidFill>
                          <a:effectLst/>
                          <a:latin typeface="Calibri" charset="0"/>
                        </a:rPr>
                        <a:t>9899 - Misc. Officer</a:t>
                      </a:r>
                    </a:p>
                  </a:txBody>
                  <a:tcPr marL="7432" marR="7432" marT="7432" marB="0" anchor="b">
                    <a:lnL>
                      <a:noFill/>
                    </a:lnL>
                    <a:lnR>
                      <a:noFill/>
                    </a:lnR>
                    <a:lnT>
                      <a:noFill/>
                    </a:lnT>
                    <a:lnB>
                      <a:noFill/>
                    </a:lnB>
                  </a:tcPr>
                </a:tc>
                <a:tc>
                  <a:txBody>
                    <a:bodyPr/>
                    <a:lstStyle/>
                    <a:p>
                      <a:pPr algn="r" fontAlgn="b"/>
                      <a:r>
                        <a:rPr lang="uk-UA" sz="1400" b="0" i="0" u="none" strike="noStrike">
                          <a:solidFill>
                            <a:srgbClr val="000000"/>
                          </a:solidFill>
                          <a:effectLst/>
                          <a:latin typeface="Calibri" charset="0"/>
                        </a:rPr>
                        <a:t>3,159</a:t>
                      </a:r>
                    </a:p>
                  </a:txBody>
                  <a:tcPr marL="7432" marR="7432" marT="7432" marB="0" anchor="b">
                    <a:lnL>
                      <a:noFill/>
                    </a:lnL>
                    <a:lnR>
                      <a:noFill/>
                    </a:lnR>
                    <a:lnT>
                      <a:noFill/>
                    </a:lnT>
                    <a:lnB>
                      <a:noFill/>
                    </a:lnB>
                  </a:tcPr>
                </a:tc>
                <a:tc>
                  <a:txBody>
                    <a:bodyPr/>
                    <a:lstStyle/>
                    <a:p>
                      <a:pPr algn="r" fontAlgn="b"/>
                      <a:r>
                        <a:rPr lang="cs-CZ" sz="1400" b="0" i="0" u="none" strike="noStrike">
                          <a:solidFill>
                            <a:srgbClr val="000000"/>
                          </a:solidFill>
                          <a:effectLst/>
                          <a:latin typeface="Calibri" charset="0"/>
                        </a:rPr>
                        <a:t>5,497</a:t>
                      </a:r>
                    </a:p>
                  </a:txBody>
                  <a:tcPr marL="7432" marR="7432" marT="7432" marB="0" anchor="b">
                    <a:lnL>
                      <a:noFill/>
                    </a:lnL>
                    <a:lnR>
                      <a:noFill/>
                    </a:lnR>
                    <a:lnT>
                      <a:noFill/>
                    </a:lnT>
                    <a:lnB>
                      <a:noFill/>
                    </a:lnB>
                  </a:tcPr>
                </a:tc>
              </a:tr>
              <a:tr h="156068">
                <a:tc>
                  <a:txBody>
                    <a:bodyPr/>
                    <a:lstStyle/>
                    <a:p>
                      <a:pPr algn="l" fontAlgn="b"/>
                      <a:endParaRPr lang="en-US" sz="1400" b="0" i="0" u="none" strike="noStrike">
                        <a:solidFill>
                          <a:srgbClr val="000000"/>
                        </a:solidFill>
                        <a:effectLst/>
                        <a:latin typeface="Calibri" charset="0"/>
                      </a:endParaRPr>
                    </a:p>
                  </a:txBody>
                  <a:tcPr marL="7432" marR="7432" marT="7432" marB="0" anchor="b">
                    <a:lnL>
                      <a:noFill/>
                    </a:lnL>
                    <a:lnR>
                      <a:noFill/>
                    </a:lnR>
                    <a:lnT>
                      <a:noFill/>
                    </a:lnT>
                    <a:lnB>
                      <a:noFill/>
                    </a:lnB>
                  </a:tcPr>
                </a:tc>
                <a:tc>
                  <a:txBody>
                    <a:bodyPr/>
                    <a:lstStyle/>
                    <a:p>
                      <a:pPr algn="l" fontAlgn="b"/>
                      <a:r>
                        <a:rPr lang="en-US" sz="1400" b="0" i="0" u="none" strike="noStrike">
                          <a:solidFill>
                            <a:srgbClr val="000000"/>
                          </a:solidFill>
                          <a:effectLst/>
                          <a:latin typeface="Calibri" charset="0"/>
                        </a:rPr>
                        <a:t>4100 - Drunkness</a:t>
                      </a:r>
                    </a:p>
                  </a:txBody>
                  <a:tcPr marL="7432" marR="7432" marT="7432" marB="0" anchor="b">
                    <a:lnL>
                      <a:noFill/>
                    </a:lnL>
                    <a:lnR>
                      <a:noFill/>
                    </a:lnR>
                    <a:lnT>
                      <a:noFill/>
                    </a:lnT>
                    <a:lnB>
                      <a:noFill/>
                    </a:lnB>
                  </a:tcPr>
                </a:tc>
                <a:tc>
                  <a:txBody>
                    <a:bodyPr/>
                    <a:lstStyle/>
                    <a:p>
                      <a:pPr algn="r" fontAlgn="b"/>
                      <a:r>
                        <a:rPr lang="is-IS" sz="1400" b="0" i="0" u="none" strike="noStrike">
                          <a:solidFill>
                            <a:srgbClr val="000000"/>
                          </a:solidFill>
                          <a:effectLst/>
                          <a:latin typeface="Calibri" charset="0"/>
                        </a:rPr>
                        <a:t>606</a:t>
                      </a:r>
                    </a:p>
                  </a:txBody>
                  <a:tcPr marL="7432" marR="7432" marT="7432" marB="0" anchor="b">
                    <a:lnL>
                      <a:noFill/>
                    </a:lnL>
                    <a:lnR>
                      <a:noFill/>
                    </a:lnR>
                    <a:lnT>
                      <a:noFill/>
                    </a:lnT>
                    <a:lnB>
                      <a:noFill/>
                    </a:lnB>
                  </a:tcPr>
                </a:tc>
                <a:tc>
                  <a:txBody>
                    <a:bodyPr/>
                    <a:lstStyle/>
                    <a:p>
                      <a:pPr algn="l" fontAlgn="b"/>
                      <a:endParaRPr lang="en-US" sz="1400" b="0" i="0" u="none" strike="noStrike">
                        <a:solidFill>
                          <a:srgbClr val="000000"/>
                        </a:solidFill>
                        <a:effectLst/>
                        <a:latin typeface="Calibri" charset="0"/>
                      </a:endParaRPr>
                    </a:p>
                  </a:txBody>
                  <a:tcPr marL="7432" marR="7432" marT="7432" marB="0" anchor="b">
                    <a:lnL>
                      <a:noFill/>
                    </a:lnL>
                    <a:lnR>
                      <a:noFill/>
                    </a:lnR>
                    <a:lnT>
                      <a:noFill/>
                    </a:lnT>
                    <a:lnB>
                      <a:noFill/>
                    </a:lnB>
                  </a:tcPr>
                </a:tc>
              </a:tr>
              <a:tr h="156068">
                <a:tc>
                  <a:txBody>
                    <a:bodyPr/>
                    <a:lstStyle/>
                    <a:p>
                      <a:pPr algn="l" fontAlgn="b"/>
                      <a:endParaRPr lang="en-US" sz="1400" b="0" i="0" u="none" strike="noStrike">
                        <a:solidFill>
                          <a:srgbClr val="000000"/>
                        </a:solidFill>
                        <a:effectLst/>
                        <a:latin typeface="Calibri" charset="0"/>
                      </a:endParaRPr>
                    </a:p>
                  </a:txBody>
                  <a:tcPr marL="7432" marR="7432" marT="7432" marB="0" anchor="b">
                    <a:lnL>
                      <a:noFill/>
                    </a:lnL>
                    <a:lnR>
                      <a:noFill/>
                    </a:lnR>
                    <a:lnT>
                      <a:noFill/>
                    </a:lnT>
                    <a:lnB>
                      <a:noFill/>
                    </a:lnB>
                  </a:tcPr>
                </a:tc>
                <a:tc>
                  <a:txBody>
                    <a:bodyPr/>
                    <a:lstStyle/>
                    <a:p>
                      <a:pPr algn="l" fontAlgn="b"/>
                      <a:r>
                        <a:rPr lang="en-US" sz="1400" b="0" i="0" u="none" strike="noStrike">
                          <a:solidFill>
                            <a:srgbClr val="000000"/>
                          </a:solidFill>
                          <a:effectLst/>
                          <a:latin typeface="Calibri" charset="0"/>
                        </a:rPr>
                        <a:t>4104 - Liq. Possessing</a:t>
                      </a:r>
                    </a:p>
                  </a:txBody>
                  <a:tcPr marL="7432" marR="7432" marT="7432" marB="0" anchor="b">
                    <a:lnL>
                      <a:noFill/>
                    </a:lnL>
                    <a:lnR>
                      <a:noFill/>
                    </a:lnR>
                    <a:lnT>
                      <a:noFill/>
                    </a:lnT>
                    <a:lnB>
                      <a:noFill/>
                    </a:lnB>
                  </a:tcPr>
                </a:tc>
                <a:tc>
                  <a:txBody>
                    <a:bodyPr/>
                    <a:lstStyle/>
                    <a:p>
                      <a:pPr algn="r" fontAlgn="b"/>
                      <a:r>
                        <a:rPr lang="is-IS" sz="1400" b="0" i="0" u="none" strike="noStrike">
                          <a:solidFill>
                            <a:srgbClr val="000000"/>
                          </a:solidFill>
                          <a:effectLst/>
                          <a:latin typeface="Calibri" charset="0"/>
                        </a:rPr>
                        <a:t>307</a:t>
                      </a:r>
                    </a:p>
                  </a:txBody>
                  <a:tcPr marL="7432" marR="7432" marT="7432" marB="0" anchor="b">
                    <a:lnL>
                      <a:noFill/>
                    </a:lnL>
                    <a:lnR>
                      <a:noFill/>
                    </a:lnR>
                    <a:lnT>
                      <a:noFill/>
                    </a:lnT>
                    <a:lnB>
                      <a:noFill/>
                    </a:lnB>
                  </a:tcPr>
                </a:tc>
                <a:tc>
                  <a:txBody>
                    <a:bodyPr/>
                    <a:lstStyle/>
                    <a:p>
                      <a:pPr algn="l" fontAlgn="b"/>
                      <a:endParaRPr lang="en-US" sz="1400" b="0" i="0" u="none" strike="noStrike">
                        <a:solidFill>
                          <a:srgbClr val="000000"/>
                        </a:solidFill>
                        <a:effectLst/>
                        <a:latin typeface="Calibri" charset="0"/>
                      </a:endParaRPr>
                    </a:p>
                  </a:txBody>
                  <a:tcPr marL="7432" marR="7432" marT="7432" marB="0" anchor="b">
                    <a:lnL>
                      <a:noFill/>
                    </a:lnL>
                    <a:lnR>
                      <a:noFill/>
                    </a:lnR>
                    <a:lnT>
                      <a:noFill/>
                    </a:lnT>
                    <a:lnB>
                      <a:noFill/>
                    </a:lnB>
                  </a:tcPr>
                </a:tc>
              </a:tr>
              <a:tr h="156068">
                <a:tc>
                  <a:txBody>
                    <a:bodyPr/>
                    <a:lstStyle/>
                    <a:p>
                      <a:pPr algn="l" fontAlgn="b"/>
                      <a:endParaRPr lang="en-US" sz="1400" b="0" i="0" u="none" strike="noStrike">
                        <a:solidFill>
                          <a:srgbClr val="000000"/>
                        </a:solidFill>
                        <a:effectLst/>
                        <a:latin typeface="Calibri" charset="0"/>
                      </a:endParaRPr>
                    </a:p>
                  </a:txBody>
                  <a:tcPr marL="7432" marR="7432" marT="7432" marB="0" anchor="b">
                    <a:lnL>
                      <a:noFill/>
                    </a:lnL>
                    <a:lnR>
                      <a:noFill/>
                    </a:lnR>
                    <a:lnT>
                      <a:noFill/>
                    </a:lnT>
                    <a:lnB>
                      <a:noFill/>
                    </a:lnB>
                  </a:tcPr>
                </a:tc>
                <a:tc>
                  <a:txBody>
                    <a:bodyPr/>
                    <a:lstStyle/>
                    <a:p>
                      <a:pPr algn="l" fontAlgn="b"/>
                      <a:r>
                        <a:rPr lang="en-US" sz="1400" b="0" i="0" u="none" strike="noStrike">
                          <a:solidFill>
                            <a:srgbClr val="000000"/>
                          </a:solidFill>
                          <a:effectLst/>
                          <a:latin typeface="Calibri" charset="0"/>
                        </a:rPr>
                        <a:t>7399 - Public Order Crimes</a:t>
                      </a:r>
                    </a:p>
                  </a:txBody>
                  <a:tcPr marL="7432" marR="7432" marT="7432" marB="0" anchor="b">
                    <a:lnL>
                      <a:noFill/>
                    </a:lnL>
                    <a:lnR>
                      <a:noFill/>
                    </a:lnR>
                    <a:lnT>
                      <a:noFill/>
                    </a:lnT>
                    <a:lnB>
                      <a:noFill/>
                    </a:lnB>
                  </a:tcPr>
                </a:tc>
                <a:tc>
                  <a:txBody>
                    <a:bodyPr/>
                    <a:lstStyle/>
                    <a:p>
                      <a:pPr algn="r" fontAlgn="b"/>
                      <a:r>
                        <a:rPr lang="is-IS" sz="1400" b="0" i="0" u="none" strike="noStrike">
                          <a:solidFill>
                            <a:srgbClr val="000000"/>
                          </a:solidFill>
                          <a:effectLst/>
                          <a:latin typeface="Calibri" charset="0"/>
                        </a:rPr>
                        <a:t>301</a:t>
                      </a:r>
                    </a:p>
                  </a:txBody>
                  <a:tcPr marL="7432" marR="7432" marT="7432" marB="0" anchor="b">
                    <a:lnL>
                      <a:noFill/>
                    </a:lnL>
                    <a:lnR>
                      <a:noFill/>
                    </a:lnR>
                    <a:lnT>
                      <a:noFill/>
                    </a:lnT>
                    <a:lnB>
                      <a:noFill/>
                    </a:lnB>
                  </a:tcPr>
                </a:tc>
                <a:tc>
                  <a:txBody>
                    <a:bodyPr/>
                    <a:lstStyle/>
                    <a:p>
                      <a:pPr algn="l" fontAlgn="b"/>
                      <a:endParaRPr lang="en-US" sz="1400" b="0" i="0" u="none" strike="noStrike">
                        <a:solidFill>
                          <a:srgbClr val="000000"/>
                        </a:solidFill>
                        <a:effectLst/>
                        <a:latin typeface="Calibri" charset="0"/>
                      </a:endParaRPr>
                    </a:p>
                  </a:txBody>
                  <a:tcPr marL="7432" marR="7432" marT="7432" marB="0" anchor="b">
                    <a:lnL>
                      <a:noFill/>
                    </a:lnL>
                    <a:lnR>
                      <a:noFill/>
                    </a:lnR>
                    <a:lnT>
                      <a:noFill/>
                    </a:lnT>
                    <a:lnB>
                      <a:noFill/>
                    </a:lnB>
                  </a:tcPr>
                </a:tc>
              </a:tr>
              <a:tr h="156068">
                <a:tc>
                  <a:txBody>
                    <a:bodyPr/>
                    <a:lstStyle/>
                    <a:p>
                      <a:pPr algn="l" fontAlgn="b"/>
                      <a:r>
                        <a:rPr lang="en-US" sz="1400" b="0" i="0" u="none" strike="noStrike">
                          <a:solidFill>
                            <a:srgbClr val="000000"/>
                          </a:solidFill>
                          <a:effectLst/>
                          <a:latin typeface="Calibri" charset="0"/>
                        </a:rPr>
                        <a:t>911 - Susp. Circumstances</a:t>
                      </a:r>
                    </a:p>
                  </a:txBody>
                  <a:tcPr marL="7432" marR="7432" marT="7432" marB="0" anchor="b">
                    <a:lnL>
                      <a:noFill/>
                    </a:lnL>
                    <a:lnR>
                      <a:noFill/>
                    </a:lnR>
                    <a:lnT>
                      <a:noFill/>
                    </a:lnT>
                    <a:lnB>
                      <a:noFill/>
                    </a:lnB>
                  </a:tcPr>
                </a:tc>
                <a:tc>
                  <a:txBody>
                    <a:bodyPr/>
                    <a:lstStyle/>
                    <a:p>
                      <a:pPr algn="l" fontAlgn="b"/>
                      <a:r>
                        <a:rPr lang="en-US" sz="1400" b="0" i="0" u="none" strike="noStrike">
                          <a:solidFill>
                            <a:srgbClr val="000000"/>
                          </a:solidFill>
                          <a:effectLst/>
                          <a:latin typeface="Calibri" charset="0"/>
                        </a:rPr>
                        <a:t>9812 - Susp. Circumstances</a:t>
                      </a:r>
                    </a:p>
                  </a:txBody>
                  <a:tcPr marL="7432" marR="7432" marT="7432" marB="0" anchor="b">
                    <a:lnL>
                      <a:noFill/>
                    </a:lnL>
                    <a:lnR>
                      <a:noFill/>
                    </a:lnR>
                    <a:lnT>
                      <a:noFill/>
                    </a:lnT>
                    <a:lnB>
                      <a:noFill/>
                    </a:lnB>
                  </a:tcPr>
                </a:tc>
                <a:tc>
                  <a:txBody>
                    <a:bodyPr/>
                    <a:lstStyle/>
                    <a:p>
                      <a:pPr algn="r" fontAlgn="b"/>
                      <a:r>
                        <a:rPr lang="cs-CZ" sz="1400" b="0" i="0" u="none" strike="noStrike">
                          <a:solidFill>
                            <a:srgbClr val="000000"/>
                          </a:solidFill>
                          <a:effectLst/>
                          <a:latin typeface="Calibri" charset="0"/>
                        </a:rPr>
                        <a:t>1,636</a:t>
                      </a:r>
                    </a:p>
                  </a:txBody>
                  <a:tcPr marL="7432" marR="7432" marT="7432" marB="0" anchor="b">
                    <a:lnL>
                      <a:noFill/>
                    </a:lnL>
                    <a:lnR>
                      <a:noFill/>
                    </a:lnR>
                    <a:lnT>
                      <a:noFill/>
                    </a:lnT>
                    <a:lnB>
                      <a:noFill/>
                    </a:lnB>
                  </a:tcPr>
                </a:tc>
                <a:tc>
                  <a:txBody>
                    <a:bodyPr/>
                    <a:lstStyle/>
                    <a:p>
                      <a:pPr algn="r" fontAlgn="b"/>
                      <a:r>
                        <a:rPr lang="fi-FI" sz="1400" b="0" i="0" u="none" strike="noStrike">
                          <a:solidFill>
                            <a:srgbClr val="000000"/>
                          </a:solidFill>
                          <a:effectLst/>
                          <a:latin typeface="Calibri" charset="0"/>
                        </a:rPr>
                        <a:t>1,964</a:t>
                      </a:r>
                    </a:p>
                  </a:txBody>
                  <a:tcPr marL="7432" marR="7432" marT="7432" marB="0" anchor="b">
                    <a:lnL>
                      <a:noFill/>
                    </a:lnL>
                    <a:lnR>
                      <a:noFill/>
                    </a:lnR>
                    <a:lnT>
                      <a:noFill/>
                    </a:lnT>
                    <a:lnB>
                      <a:noFill/>
                    </a:lnB>
                  </a:tcPr>
                </a:tc>
              </a:tr>
              <a:tr h="156068">
                <a:tc>
                  <a:txBody>
                    <a:bodyPr/>
                    <a:lstStyle/>
                    <a:p>
                      <a:pPr algn="l" fontAlgn="b"/>
                      <a:endParaRPr lang="en-US" sz="1400" b="0" i="0" u="none" strike="noStrike">
                        <a:solidFill>
                          <a:srgbClr val="000000"/>
                        </a:solidFill>
                        <a:effectLst/>
                        <a:latin typeface="Calibri" charset="0"/>
                      </a:endParaRPr>
                    </a:p>
                  </a:txBody>
                  <a:tcPr marL="7432" marR="7432" marT="7432" marB="0" anchor="b">
                    <a:lnL>
                      <a:noFill/>
                    </a:lnL>
                    <a:lnR>
                      <a:noFill/>
                    </a:lnR>
                    <a:lnT>
                      <a:noFill/>
                    </a:lnT>
                    <a:lnB>
                      <a:noFill/>
                    </a:lnB>
                  </a:tcPr>
                </a:tc>
                <a:tc>
                  <a:txBody>
                    <a:bodyPr/>
                    <a:lstStyle/>
                    <a:p>
                      <a:pPr algn="l" fontAlgn="b"/>
                      <a:r>
                        <a:rPr lang="en-US" sz="1400" b="0" i="0" u="none" strike="noStrike">
                          <a:solidFill>
                            <a:srgbClr val="000000"/>
                          </a:solidFill>
                          <a:effectLst/>
                          <a:latin typeface="Calibri" charset="0"/>
                        </a:rPr>
                        <a:t>1313A - Simple Assault Family</a:t>
                      </a:r>
                    </a:p>
                  </a:txBody>
                  <a:tcPr marL="7432" marR="7432" marT="7432" marB="0" anchor="b">
                    <a:lnL>
                      <a:noFill/>
                    </a:lnL>
                    <a:lnR>
                      <a:noFill/>
                    </a:lnR>
                    <a:lnT>
                      <a:noFill/>
                    </a:lnT>
                    <a:lnB>
                      <a:noFill/>
                    </a:lnB>
                  </a:tcPr>
                </a:tc>
                <a:tc>
                  <a:txBody>
                    <a:bodyPr/>
                    <a:lstStyle/>
                    <a:p>
                      <a:pPr algn="r" fontAlgn="b"/>
                      <a:r>
                        <a:rPr lang="ru-RU" sz="1400" b="0" i="0" u="none" strike="noStrike">
                          <a:solidFill>
                            <a:srgbClr val="000000"/>
                          </a:solidFill>
                          <a:effectLst/>
                          <a:latin typeface="Calibri" charset="0"/>
                        </a:rPr>
                        <a:t>57</a:t>
                      </a:r>
                    </a:p>
                  </a:txBody>
                  <a:tcPr marL="7432" marR="7432" marT="7432" marB="0" anchor="b">
                    <a:lnL>
                      <a:noFill/>
                    </a:lnL>
                    <a:lnR>
                      <a:noFill/>
                    </a:lnR>
                    <a:lnT>
                      <a:noFill/>
                    </a:lnT>
                    <a:lnB>
                      <a:noFill/>
                    </a:lnB>
                  </a:tcPr>
                </a:tc>
                <a:tc>
                  <a:txBody>
                    <a:bodyPr/>
                    <a:lstStyle/>
                    <a:p>
                      <a:pPr algn="l" fontAlgn="b"/>
                      <a:endParaRPr lang="en-US" sz="1400" b="0" i="0" u="none" strike="noStrike">
                        <a:solidFill>
                          <a:srgbClr val="000000"/>
                        </a:solidFill>
                        <a:effectLst/>
                        <a:latin typeface="Calibri" charset="0"/>
                      </a:endParaRPr>
                    </a:p>
                  </a:txBody>
                  <a:tcPr marL="7432" marR="7432" marT="7432" marB="0" anchor="b">
                    <a:lnL>
                      <a:noFill/>
                    </a:lnL>
                    <a:lnR>
                      <a:noFill/>
                    </a:lnR>
                    <a:lnT>
                      <a:noFill/>
                    </a:lnT>
                    <a:lnB>
                      <a:noFill/>
                    </a:lnB>
                  </a:tcPr>
                </a:tc>
              </a:tr>
              <a:tr h="156068">
                <a:tc>
                  <a:txBody>
                    <a:bodyPr/>
                    <a:lstStyle/>
                    <a:p>
                      <a:pPr algn="l" fontAlgn="b"/>
                      <a:endParaRPr lang="en-US" sz="1400" b="0" i="0" u="none" strike="noStrike">
                        <a:solidFill>
                          <a:srgbClr val="000000"/>
                        </a:solidFill>
                        <a:effectLst/>
                        <a:latin typeface="Calibri" charset="0"/>
                      </a:endParaRPr>
                    </a:p>
                  </a:txBody>
                  <a:tcPr marL="7432" marR="7432" marT="7432" marB="0" anchor="b">
                    <a:lnL>
                      <a:noFill/>
                    </a:lnL>
                    <a:lnR>
                      <a:noFill/>
                    </a:lnR>
                    <a:lnT>
                      <a:noFill/>
                    </a:lnT>
                    <a:lnB>
                      <a:noFill/>
                    </a:lnB>
                  </a:tcPr>
                </a:tc>
                <a:tc>
                  <a:txBody>
                    <a:bodyPr/>
                    <a:lstStyle/>
                    <a:p>
                      <a:pPr algn="l" fontAlgn="b"/>
                      <a:r>
                        <a:rPr lang="en-US" sz="1400" b="0" i="0" u="none" strike="noStrike">
                          <a:solidFill>
                            <a:srgbClr val="000000"/>
                          </a:solidFill>
                          <a:effectLst/>
                          <a:latin typeface="Calibri" charset="0"/>
                        </a:rPr>
                        <a:t>1313B - Simple Assault Nonfamily</a:t>
                      </a:r>
                    </a:p>
                  </a:txBody>
                  <a:tcPr marL="7432" marR="7432" marT="7432" marB="0" anchor="b">
                    <a:lnL>
                      <a:noFill/>
                    </a:lnL>
                    <a:lnR>
                      <a:noFill/>
                    </a:lnR>
                    <a:lnT>
                      <a:noFill/>
                    </a:lnT>
                    <a:lnB>
                      <a:noFill/>
                    </a:lnB>
                  </a:tcPr>
                </a:tc>
                <a:tc>
                  <a:txBody>
                    <a:bodyPr/>
                    <a:lstStyle/>
                    <a:p>
                      <a:pPr algn="r" fontAlgn="b"/>
                      <a:r>
                        <a:rPr lang="is-IS" sz="1400" b="0" i="0" u="none" strike="noStrike">
                          <a:solidFill>
                            <a:srgbClr val="000000"/>
                          </a:solidFill>
                          <a:effectLst/>
                          <a:latin typeface="Calibri" charset="0"/>
                        </a:rPr>
                        <a:t>27</a:t>
                      </a:r>
                    </a:p>
                  </a:txBody>
                  <a:tcPr marL="7432" marR="7432" marT="7432" marB="0" anchor="b">
                    <a:lnL>
                      <a:noFill/>
                    </a:lnL>
                    <a:lnR>
                      <a:noFill/>
                    </a:lnR>
                    <a:lnT>
                      <a:noFill/>
                    </a:lnT>
                    <a:lnB>
                      <a:noFill/>
                    </a:lnB>
                  </a:tcPr>
                </a:tc>
                <a:tc>
                  <a:txBody>
                    <a:bodyPr/>
                    <a:lstStyle/>
                    <a:p>
                      <a:pPr algn="l" fontAlgn="b"/>
                      <a:endParaRPr lang="en-US" sz="1400" b="0" i="0" u="none" strike="noStrike">
                        <a:solidFill>
                          <a:srgbClr val="000000"/>
                        </a:solidFill>
                        <a:effectLst/>
                        <a:latin typeface="Calibri" charset="0"/>
                      </a:endParaRPr>
                    </a:p>
                  </a:txBody>
                  <a:tcPr marL="7432" marR="7432" marT="7432" marB="0" anchor="b">
                    <a:lnL>
                      <a:noFill/>
                    </a:lnL>
                    <a:lnR>
                      <a:noFill/>
                    </a:lnR>
                    <a:lnT>
                      <a:noFill/>
                    </a:lnT>
                    <a:lnB>
                      <a:noFill/>
                    </a:lnB>
                  </a:tcPr>
                </a:tc>
              </a:tr>
              <a:tr h="156068">
                <a:tc>
                  <a:txBody>
                    <a:bodyPr/>
                    <a:lstStyle/>
                    <a:p>
                      <a:pPr algn="l" fontAlgn="b"/>
                      <a:endParaRPr lang="en-US" sz="1400" b="0" i="0" u="none" strike="noStrike">
                        <a:solidFill>
                          <a:srgbClr val="000000"/>
                        </a:solidFill>
                        <a:effectLst/>
                        <a:latin typeface="Calibri" charset="0"/>
                      </a:endParaRPr>
                    </a:p>
                  </a:txBody>
                  <a:tcPr marL="7432" marR="7432" marT="7432" marB="0" anchor="b">
                    <a:lnL>
                      <a:noFill/>
                    </a:lnL>
                    <a:lnR>
                      <a:noFill/>
                    </a:lnR>
                    <a:lnT>
                      <a:noFill/>
                    </a:lnT>
                    <a:lnB>
                      <a:noFill/>
                    </a:lnB>
                  </a:tcPr>
                </a:tc>
                <a:tc>
                  <a:txBody>
                    <a:bodyPr/>
                    <a:lstStyle/>
                    <a:p>
                      <a:pPr algn="l" fontAlgn="b"/>
                      <a:r>
                        <a:rPr lang="en-US" sz="1400" b="0" i="0" u="none" strike="noStrike">
                          <a:solidFill>
                            <a:srgbClr val="000000"/>
                          </a:solidFill>
                          <a:effectLst/>
                          <a:latin typeface="Calibri" charset="0"/>
                        </a:rPr>
                        <a:t>9820 - Domestics</a:t>
                      </a:r>
                    </a:p>
                  </a:txBody>
                  <a:tcPr marL="7432" marR="7432" marT="7432" marB="0" anchor="b">
                    <a:lnL>
                      <a:noFill/>
                    </a:lnL>
                    <a:lnR>
                      <a:noFill/>
                    </a:lnR>
                    <a:lnT>
                      <a:noFill/>
                    </a:lnT>
                    <a:lnB>
                      <a:noFill/>
                    </a:lnB>
                  </a:tcPr>
                </a:tc>
                <a:tc>
                  <a:txBody>
                    <a:bodyPr/>
                    <a:lstStyle/>
                    <a:p>
                      <a:pPr algn="r" fontAlgn="b"/>
                      <a:r>
                        <a:rPr lang="is-IS" sz="1400" b="0" i="0" u="none" strike="noStrike">
                          <a:solidFill>
                            <a:srgbClr val="000000"/>
                          </a:solidFill>
                          <a:effectLst/>
                          <a:latin typeface="Calibri" charset="0"/>
                        </a:rPr>
                        <a:t>27</a:t>
                      </a:r>
                    </a:p>
                  </a:txBody>
                  <a:tcPr marL="7432" marR="7432" marT="7432" marB="0" anchor="b">
                    <a:lnL>
                      <a:noFill/>
                    </a:lnL>
                    <a:lnR>
                      <a:noFill/>
                    </a:lnR>
                    <a:lnT>
                      <a:noFill/>
                    </a:lnT>
                    <a:lnB>
                      <a:noFill/>
                    </a:lnB>
                  </a:tcPr>
                </a:tc>
                <a:tc>
                  <a:txBody>
                    <a:bodyPr/>
                    <a:lstStyle/>
                    <a:p>
                      <a:pPr algn="l" fontAlgn="b"/>
                      <a:endParaRPr lang="en-US" sz="1400" b="0" i="0" u="none" strike="noStrike">
                        <a:solidFill>
                          <a:srgbClr val="000000"/>
                        </a:solidFill>
                        <a:effectLst/>
                        <a:latin typeface="Calibri" charset="0"/>
                      </a:endParaRPr>
                    </a:p>
                  </a:txBody>
                  <a:tcPr marL="7432" marR="7432" marT="7432" marB="0" anchor="b">
                    <a:lnL>
                      <a:noFill/>
                    </a:lnL>
                    <a:lnR>
                      <a:noFill/>
                    </a:lnR>
                    <a:lnT>
                      <a:noFill/>
                    </a:lnT>
                    <a:lnB>
                      <a:noFill/>
                    </a:lnB>
                  </a:tcPr>
                </a:tc>
              </a:tr>
              <a:tr h="156068">
                <a:tc>
                  <a:txBody>
                    <a:bodyPr/>
                    <a:lstStyle/>
                    <a:p>
                      <a:pPr algn="l" fontAlgn="b"/>
                      <a:endParaRPr lang="en-US" sz="1400" b="0" i="0" u="none" strike="noStrike" dirty="0">
                        <a:solidFill>
                          <a:srgbClr val="000000"/>
                        </a:solidFill>
                        <a:effectLst/>
                        <a:latin typeface="Calibri" charset="0"/>
                      </a:endParaRPr>
                    </a:p>
                  </a:txBody>
                  <a:tcPr marL="7432" marR="7432" marT="7432" marB="0" anchor="b">
                    <a:lnL>
                      <a:noFill/>
                    </a:lnL>
                    <a:lnR>
                      <a:noFill/>
                    </a:lnR>
                    <a:lnT>
                      <a:noFill/>
                    </a:lnT>
                    <a:lnB>
                      <a:noFill/>
                    </a:lnB>
                  </a:tcPr>
                </a:tc>
                <a:tc>
                  <a:txBody>
                    <a:bodyPr/>
                    <a:lstStyle/>
                    <a:p>
                      <a:pPr algn="l" fontAlgn="b"/>
                      <a:r>
                        <a:rPr lang="en-US" sz="1400" b="0" i="0" u="none" strike="noStrike">
                          <a:solidFill>
                            <a:srgbClr val="000000"/>
                          </a:solidFill>
                          <a:effectLst/>
                          <a:latin typeface="Calibri" charset="0"/>
                        </a:rPr>
                        <a:t>4100 - Drunkness</a:t>
                      </a:r>
                    </a:p>
                  </a:txBody>
                  <a:tcPr marL="7432" marR="7432" marT="7432" marB="0" anchor="b">
                    <a:lnL>
                      <a:noFill/>
                    </a:lnL>
                    <a:lnR>
                      <a:noFill/>
                    </a:lnR>
                    <a:lnT>
                      <a:noFill/>
                    </a:lnT>
                    <a:lnB>
                      <a:noFill/>
                    </a:lnB>
                  </a:tcPr>
                </a:tc>
                <a:tc>
                  <a:txBody>
                    <a:bodyPr/>
                    <a:lstStyle/>
                    <a:p>
                      <a:pPr algn="r" fontAlgn="b"/>
                      <a:r>
                        <a:rPr lang="is-IS" sz="1400" b="0" i="0" u="none" strike="noStrike">
                          <a:solidFill>
                            <a:srgbClr val="000000"/>
                          </a:solidFill>
                          <a:effectLst/>
                          <a:latin typeface="Calibri" charset="0"/>
                        </a:rPr>
                        <a:t>26</a:t>
                      </a:r>
                    </a:p>
                  </a:txBody>
                  <a:tcPr marL="7432" marR="7432" marT="7432" marB="0" anchor="b">
                    <a:lnL>
                      <a:noFill/>
                    </a:lnL>
                    <a:lnR>
                      <a:noFill/>
                    </a:lnR>
                    <a:lnT>
                      <a:noFill/>
                    </a:lnT>
                    <a:lnB>
                      <a:noFill/>
                    </a:lnB>
                  </a:tcPr>
                </a:tc>
                <a:tc>
                  <a:txBody>
                    <a:bodyPr/>
                    <a:lstStyle/>
                    <a:p>
                      <a:pPr algn="l" fontAlgn="b"/>
                      <a:endParaRPr lang="en-US" sz="1400" b="0" i="0" u="none" strike="noStrike" dirty="0">
                        <a:solidFill>
                          <a:srgbClr val="000000"/>
                        </a:solidFill>
                        <a:effectLst/>
                        <a:latin typeface="Calibri" charset="0"/>
                      </a:endParaRPr>
                    </a:p>
                  </a:txBody>
                  <a:tcPr marL="7432" marR="7432" marT="7432" marB="0" anchor="b">
                    <a:lnL>
                      <a:noFill/>
                    </a:lnL>
                    <a:lnR>
                      <a:noFill/>
                    </a:lnR>
                    <a:lnT>
                      <a:noFill/>
                    </a:lnT>
                    <a:lnB>
                      <a:noFill/>
                    </a:lnB>
                  </a:tcPr>
                </a:tc>
              </a:tr>
            </a:tbl>
          </a:graphicData>
        </a:graphic>
      </p:graphicFrame>
    </p:spTree>
    <p:extLst>
      <p:ext uri="{BB962C8B-B14F-4D97-AF65-F5344CB8AC3E}">
        <p14:creationId xmlns:p14="http://schemas.microsoft.com/office/powerpoint/2010/main" val="19042910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1447804" y="3093662"/>
            <a:ext cx="6864350" cy="3230940"/>
          </a:xfrm>
        </p:spPr>
        <p:txBody>
          <a:bodyPr>
            <a:noAutofit/>
          </a:bodyPr>
          <a:lstStyle/>
          <a:p>
            <a:r>
              <a:rPr lang="en-US" sz="2000" b="1" dirty="0">
                <a:solidFill>
                  <a:srgbClr val="4775A4"/>
                </a:solidFill>
                <a:effectLst>
                  <a:outerShdw blurRad="50800" dist="38100" dir="2700000" algn="tl" rotWithShape="0">
                    <a:srgbClr val="000000">
                      <a:alpha val="43000"/>
                    </a:srgbClr>
                  </a:outerShdw>
                </a:effectLst>
              </a:rPr>
              <a:t>Science of </a:t>
            </a:r>
            <a:r>
              <a:rPr lang="en-US" sz="2000" b="1" i="1" dirty="0">
                <a:solidFill>
                  <a:srgbClr val="4775A4"/>
                </a:solidFill>
                <a:effectLst>
                  <a:outerShdw blurRad="50800" dist="38100" dir="2700000" algn="tl" rotWithShape="0">
                    <a:srgbClr val="000000">
                      <a:alpha val="43000"/>
                    </a:srgbClr>
                  </a:outerShdw>
                </a:effectLst>
              </a:rPr>
              <a:t>ALL</a:t>
            </a:r>
            <a:r>
              <a:rPr lang="en-US" sz="2000" b="1" dirty="0">
                <a:solidFill>
                  <a:srgbClr val="4775A4"/>
                </a:solidFill>
                <a:effectLst>
                  <a:outerShdw blurRad="50800" dist="38100" dir="2700000" algn="tl" rotWithShape="0">
                    <a:srgbClr val="000000">
                      <a:alpha val="43000"/>
                    </a:srgbClr>
                  </a:outerShdw>
                </a:effectLst>
              </a:rPr>
              <a:t> Data</a:t>
            </a:r>
          </a:p>
          <a:p>
            <a:r>
              <a:rPr lang="en-US" sz="2000" b="1" dirty="0">
                <a:solidFill>
                  <a:srgbClr val="4775A4"/>
                </a:solidFill>
                <a:effectLst>
                  <a:outerShdw blurRad="50800" dist="38100" dir="2700000" algn="tl" rotWithShape="0">
                    <a:srgbClr val="000000">
                      <a:alpha val="43000"/>
                    </a:srgbClr>
                  </a:outerShdw>
                </a:effectLst>
              </a:rPr>
              <a:t>Community Learning Data Driven Discovery </a:t>
            </a:r>
          </a:p>
          <a:p>
            <a:pPr lvl="1"/>
            <a:r>
              <a:rPr lang="en-US" sz="2000" dirty="0">
                <a:solidFill>
                  <a:srgbClr val="000000"/>
                </a:solidFill>
              </a:rPr>
              <a:t>Education and Labor Force Analytics </a:t>
            </a:r>
          </a:p>
          <a:p>
            <a:pPr lvl="1"/>
            <a:r>
              <a:rPr lang="en-US" sz="2000" dirty="0">
                <a:solidFill>
                  <a:srgbClr val="000000"/>
                </a:solidFill>
              </a:rPr>
              <a:t>Health and Well Being Analytics </a:t>
            </a:r>
          </a:p>
          <a:p>
            <a:pPr lvl="1"/>
            <a:r>
              <a:rPr lang="en-US" sz="2000" dirty="0">
                <a:solidFill>
                  <a:srgbClr val="000000"/>
                </a:solidFill>
              </a:rPr>
              <a:t>Emergency Management Analytics</a:t>
            </a:r>
          </a:p>
          <a:p>
            <a:pPr lvl="1"/>
            <a:r>
              <a:rPr lang="en-US" sz="2000" dirty="0">
                <a:solidFill>
                  <a:srgbClr val="000000"/>
                </a:solidFill>
              </a:rPr>
              <a:t>Industrial Innovation Analytics </a:t>
            </a:r>
          </a:p>
          <a:p>
            <a:r>
              <a:rPr lang="en-US" sz="2000" b="1" dirty="0">
                <a:solidFill>
                  <a:srgbClr val="4775A4"/>
                </a:solidFill>
                <a:effectLst>
                  <a:outerShdw blurRad="50800" dist="38100" dir="2700000" algn="tl" rotWithShape="0">
                    <a:srgbClr val="000000">
                      <a:alpha val="43000"/>
                    </a:srgbClr>
                  </a:outerShdw>
                </a:effectLst>
              </a:rPr>
              <a:t>Information Diffusion Analytics</a:t>
            </a:r>
          </a:p>
          <a:p>
            <a:pPr marL="338105" indent="0">
              <a:buNone/>
            </a:pPr>
            <a:endParaRPr lang="en-US" sz="2000" dirty="0"/>
          </a:p>
          <a:p>
            <a:endParaRPr lang="en-US" sz="2000" b="1" dirty="0"/>
          </a:p>
          <a:p>
            <a:pPr marL="338105" indent="0">
              <a:buNone/>
            </a:pPr>
            <a:endParaRPr lang="en-US" sz="2000" dirty="0"/>
          </a:p>
          <a:p>
            <a:endParaRPr lang="en-US" sz="2000" dirty="0"/>
          </a:p>
        </p:txBody>
      </p:sp>
      <p:pic>
        <p:nvPicPr>
          <p:cNvPr id="5" name="Picture 4"/>
          <p:cNvPicPr>
            <a:picLocks noChangeAspect="1"/>
          </p:cNvPicPr>
          <p:nvPr/>
        </p:nvPicPr>
        <p:blipFill>
          <a:blip r:embed="rId3"/>
          <a:stretch>
            <a:fillRect/>
          </a:stretch>
        </p:blipFill>
        <p:spPr>
          <a:xfrm>
            <a:off x="0" y="12734"/>
            <a:ext cx="9144000" cy="1652016"/>
          </a:xfrm>
          <a:prstGeom prst="rect">
            <a:avLst/>
          </a:prstGeom>
        </p:spPr>
      </p:pic>
      <p:sp>
        <p:nvSpPr>
          <p:cNvPr id="6" name="Title 5"/>
          <p:cNvSpPr>
            <a:spLocks noGrp="1"/>
          </p:cNvSpPr>
          <p:nvPr>
            <p:ph type="title"/>
          </p:nvPr>
        </p:nvSpPr>
        <p:spPr>
          <a:xfrm>
            <a:off x="838200" y="-122264"/>
            <a:ext cx="8229600" cy="1143000"/>
          </a:xfrm>
        </p:spPr>
        <p:txBody>
          <a:bodyPr/>
          <a:lstStyle/>
          <a:p>
            <a:r>
              <a:rPr lang="en-US" dirty="0"/>
              <a:t>Social and Decision Analytics </a:t>
            </a:r>
            <a:r>
              <a:rPr lang="en-US" dirty="0" smtClean="0"/>
              <a:t>Lab</a:t>
            </a:r>
            <a:endParaRPr lang="en-US" dirty="0"/>
          </a:p>
        </p:txBody>
      </p:sp>
      <p:sp>
        <p:nvSpPr>
          <p:cNvPr id="4" name="TextBox 3"/>
          <p:cNvSpPr txBox="1"/>
          <p:nvPr/>
        </p:nvSpPr>
        <p:spPr>
          <a:xfrm>
            <a:off x="692156" y="1219200"/>
            <a:ext cx="7759687" cy="1569148"/>
          </a:xfrm>
          <a:prstGeom prst="rect">
            <a:avLst/>
          </a:prstGeom>
          <a:solidFill>
            <a:srgbClr val="4775A5"/>
          </a:solidFill>
          <a:ln w="19050" cmpd="sng">
            <a:solidFill>
              <a:schemeClr val="tx1"/>
            </a:solidFill>
          </a:ln>
          <a:effectLst>
            <a:outerShdw blurRad="50800" dist="38100" dir="2700000" algn="tl" rotWithShape="0">
              <a:srgbClr val="000000">
                <a:alpha val="43000"/>
              </a:srgbClr>
            </a:outerShdw>
          </a:effectLst>
        </p:spPr>
        <p:txBody>
          <a:bodyPr wrap="square" lIns="91438" tIns="45720" rIns="91438" bIns="45720" rtlCol="0">
            <a:spAutoFit/>
          </a:bodyPr>
          <a:lstStyle/>
          <a:p>
            <a:pPr algn="ctr"/>
            <a:r>
              <a:rPr lang="en-US" sz="2399" dirty="0">
                <a:solidFill>
                  <a:srgbClr val="FFFFFF"/>
                </a:solidFill>
                <a:effectLst>
                  <a:outerShdw blurRad="50800" dist="38100" dir="2700000" algn="tl" rotWithShape="0">
                    <a:srgbClr val="000000">
                      <a:alpha val="43000"/>
                    </a:srgbClr>
                  </a:outerShdw>
                </a:effectLst>
                <a:latin typeface="Gill Sans Light"/>
                <a:cs typeface="Gill Sans Light"/>
              </a:rPr>
              <a:t>The Social and Decision Analytics Laboratory brings together statisticians and social and behavioral scientists to embrace today’s data revolution, developing evidence-based research and quantitative methods to inform policy decision-making.</a:t>
            </a:r>
            <a:endParaRPr lang="en-US" sz="2399" b="1" dirty="0">
              <a:solidFill>
                <a:srgbClr val="FFFFFF"/>
              </a:solidFill>
              <a:effectLst>
                <a:outerShdw blurRad="50800" dist="38100" dir="2700000" algn="tl" rotWithShape="0">
                  <a:srgbClr val="000000">
                    <a:alpha val="43000"/>
                  </a:srgbClr>
                </a:outerShdw>
              </a:effectLst>
              <a:latin typeface="Gill Sans Light"/>
              <a:cs typeface="Gill Sans Light"/>
            </a:endParaRPr>
          </a:p>
        </p:txBody>
      </p:sp>
      <p:pic>
        <p:nvPicPr>
          <p:cNvPr id="7" name="Picture 6"/>
          <p:cNvPicPr>
            <a:picLocks noChangeAspect="1"/>
          </p:cNvPicPr>
          <p:nvPr/>
        </p:nvPicPr>
        <p:blipFill>
          <a:blip r:embed="rId4"/>
          <a:stretch>
            <a:fillRect/>
          </a:stretch>
        </p:blipFill>
        <p:spPr>
          <a:xfrm>
            <a:off x="6825172" y="5791200"/>
            <a:ext cx="2014028" cy="731553"/>
          </a:xfrm>
          <a:prstGeom prst="rect">
            <a:avLst/>
          </a:prstGeom>
        </p:spPr>
      </p:pic>
    </p:spTree>
    <p:extLst>
      <p:ext uri="{BB962C8B-B14F-4D97-AF65-F5344CB8AC3E}">
        <p14:creationId xmlns:p14="http://schemas.microsoft.com/office/powerpoint/2010/main" val="3464950819"/>
      </p:ext>
    </p:extLst>
  </p:cSld>
  <p:clrMapOvr>
    <a:masterClrMapping/>
  </p:clrMapOvr>
  <p:transition spd="slow">
    <p:wip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4"/>
          <a:stretch>
            <a:fillRect/>
          </a:stretch>
        </p:blipFill>
        <p:spPr>
          <a:xfrm>
            <a:off x="10715" y="17757"/>
            <a:ext cx="9144000" cy="1652016"/>
          </a:xfrm>
          <a:prstGeom prst="rect">
            <a:avLst/>
          </a:prstGeom>
        </p:spPr>
      </p:pic>
      <p:sp>
        <p:nvSpPr>
          <p:cNvPr id="6" name="Title 1"/>
          <p:cNvSpPr>
            <a:spLocks noGrp="1"/>
          </p:cNvSpPr>
          <p:nvPr>
            <p:ph type="title"/>
          </p:nvPr>
        </p:nvSpPr>
        <p:spPr>
          <a:xfrm>
            <a:off x="1828800" y="-76200"/>
            <a:ext cx="8142685" cy="1143000"/>
          </a:xfrm>
        </p:spPr>
        <p:txBody>
          <a:bodyPr>
            <a:normAutofit/>
          </a:bodyPr>
          <a:lstStyle/>
          <a:p>
            <a:r>
              <a:rPr lang="en-US" smtClean="0">
                <a:latin typeface="Raleway Light"/>
                <a:ea typeface="Helvetica" charset="0"/>
                <a:cs typeface="Raleway Light"/>
              </a:rPr>
              <a:t>Incidents by Beat </a:t>
            </a:r>
            <a:r>
              <a:rPr lang="en-US" dirty="0" smtClean="0">
                <a:latin typeface="Raleway Light"/>
                <a:ea typeface="Helvetica" charset="0"/>
                <a:cs typeface="Raleway Light"/>
              </a:rPr>
              <a:t>and by Year</a:t>
            </a:r>
            <a:endParaRPr lang="en-US" dirty="0">
              <a:latin typeface="Raleway Light"/>
              <a:ea typeface="Helvetica" charset="0"/>
              <a:cs typeface="Raleway Light"/>
            </a:endParaRPr>
          </a:p>
        </p:txBody>
      </p:sp>
      <p:sp>
        <p:nvSpPr>
          <p:cNvPr id="7" name="TextBox 6"/>
          <p:cNvSpPr txBox="1"/>
          <p:nvPr/>
        </p:nvSpPr>
        <p:spPr>
          <a:xfrm>
            <a:off x="685800" y="944543"/>
            <a:ext cx="2829557" cy="400110"/>
          </a:xfrm>
          <a:prstGeom prst="rect">
            <a:avLst/>
          </a:prstGeom>
          <a:noFill/>
        </p:spPr>
        <p:txBody>
          <a:bodyPr wrap="none" rtlCol="0">
            <a:spAutoFit/>
          </a:bodyPr>
          <a:lstStyle/>
          <a:p>
            <a:r>
              <a:rPr lang="en-US" sz="2000" dirty="0">
                <a:solidFill>
                  <a:srgbClr val="FF0000"/>
                </a:solidFill>
                <a:latin typeface="Gill Sans Light"/>
                <a:cs typeface="Gill Sans Light"/>
              </a:rPr>
              <a:t>Put beat numbers on map</a:t>
            </a:r>
          </a:p>
        </p:txBody>
      </p:sp>
      <p:pic>
        <p:nvPicPr>
          <p:cNvPr id="9" name="output_year_OYTbqd.mp4">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5199503" y="2283176"/>
            <a:ext cx="3723086" cy="3723086"/>
          </a:xfrm>
        </p:spPr>
      </p:pic>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715" y="1747915"/>
            <a:ext cx="5069098" cy="4038600"/>
          </a:xfrm>
          <a:prstGeom prst="rect">
            <a:avLst/>
          </a:prstGeom>
        </p:spPr>
      </p:pic>
      <p:sp>
        <p:nvSpPr>
          <p:cNvPr id="11" name="TextBox 10"/>
          <p:cNvSpPr txBox="1"/>
          <p:nvPr/>
        </p:nvSpPr>
        <p:spPr>
          <a:xfrm>
            <a:off x="4953419" y="1401294"/>
            <a:ext cx="3408501" cy="584775"/>
          </a:xfrm>
          <a:prstGeom prst="rect">
            <a:avLst/>
          </a:prstGeom>
          <a:noFill/>
        </p:spPr>
        <p:txBody>
          <a:bodyPr wrap="square" rtlCol="0">
            <a:spAutoFit/>
          </a:bodyPr>
          <a:lstStyle/>
          <a:p>
            <a:r>
              <a:rPr lang="en-US" sz="1600" b="1" dirty="0">
                <a:solidFill>
                  <a:schemeClr val="accent6">
                    <a:lumMod val="75000"/>
                  </a:schemeClr>
                </a:solidFill>
                <a:latin typeface="Gill Sans Light"/>
                <a:cs typeface="Gill Sans Light"/>
              </a:rPr>
              <a:t>Relative proportion of incidents per beat over years</a:t>
            </a:r>
          </a:p>
        </p:txBody>
      </p:sp>
      <p:pic>
        <p:nvPicPr>
          <p:cNvPr id="12" name="Picture 1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304085" y="1943876"/>
            <a:ext cx="599813" cy="1112906"/>
          </a:xfrm>
          <a:prstGeom prst="rect">
            <a:avLst/>
          </a:prstGeom>
        </p:spPr>
      </p:pic>
      <p:sp>
        <p:nvSpPr>
          <p:cNvPr id="13" name="Oval 12"/>
          <p:cNvSpPr/>
          <p:nvPr/>
        </p:nvSpPr>
        <p:spPr>
          <a:xfrm>
            <a:off x="6639276" y="3221526"/>
            <a:ext cx="256032" cy="256032"/>
          </a:xfrm>
          <a:prstGeom prst="ellipse">
            <a:avLst/>
          </a:prstGeom>
          <a:solidFill>
            <a:srgbClr val="1676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7543800" y="3630055"/>
            <a:ext cx="256032" cy="256032"/>
          </a:xfrm>
          <a:prstGeom prst="ellipse">
            <a:avLst/>
          </a:prstGeom>
          <a:solidFill>
            <a:srgbClr val="FD9A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5790869" y="3562542"/>
            <a:ext cx="256032" cy="256032"/>
          </a:xfrm>
          <a:prstGeom prst="ellipse">
            <a:avLst/>
          </a:prstGeom>
          <a:solidFill>
            <a:srgbClr val="A5CE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6329355" y="4183577"/>
            <a:ext cx="256032" cy="256032"/>
          </a:xfrm>
          <a:prstGeom prst="ellipse">
            <a:avLst/>
          </a:prstGeom>
          <a:solidFill>
            <a:srgbClr val="B1E1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6786726" y="3972089"/>
            <a:ext cx="256032" cy="256032"/>
          </a:xfrm>
          <a:prstGeom prst="ellipse">
            <a:avLst/>
          </a:prstGeom>
          <a:solidFill>
            <a:srgbClr val="2DA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6950162" y="4457897"/>
            <a:ext cx="256032" cy="256032"/>
          </a:xfrm>
          <a:prstGeom prst="ellipse">
            <a:avLst/>
          </a:prstGeom>
          <a:solidFill>
            <a:srgbClr val="E620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7224482" y="5232079"/>
            <a:ext cx="256032" cy="256032"/>
          </a:xfrm>
          <a:prstGeom prst="ellipse">
            <a:avLst/>
          </a:prstGeom>
          <a:solidFill>
            <a:srgbClr val="FFC0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7305484" y="4809206"/>
            <a:ext cx="256032" cy="256032"/>
          </a:xfrm>
          <a:prstGeom prst="ellipse">
            <a:avLst/>
          </a:prstGeom>
          <a:solidFill>
            <a:srgbClr val="FF8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7740258" y="4904471"/>
            <a:ext cx="256032" cy="256032"/>
          </a:xfrm>
          <a:prstGeom prst="ellipse">
            <a:avLst/>
          </a:prstGeom>
          <a:solidFill>
            <a:srgbClr val="CBB1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8166925" y="4648200"/>
            <a:ext cx="256032" cy="256032"/>
          </a:xfrm>
          <a:prstGeom prst="ellipse">
            <a:avLst/>
          </a:prstGeom>
          <a:solidFill>
            <a:srgbClr val="6A39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p:cNvSpPr txBox="1"/>
          <p:nvPr/>
        </p:nvSpPr>
        <p:spPr>
          <a:xfrm>
            <a:off x="5731933" y="3536669"/>
            <a:ext cx="405384" cy="307777"/>
          </a:xfrm>
          <a:prstGeom prst="rect">
            <a:avLst/>
          </a:prstGeom>
          <a:noFill/>
        </p:spPr>
        <p:txBody>
          <a:bodyPr wrap="square" rtlCol="0">
            <a:spAutoFit/>
          </a:bodyPr>
          <a:lstStyle/>
          <a:p>
            <a:r>
              <a:rPr lang="en-US" sz="1400" dirty="0" smtClean="0"/>
              <a:t>10</a:t>
            </a:r>
            <a:endParaRPr lang="en-US" sz="1400" dirty="0"/>
          </a:p>
        </p:txBody>
      </p:sp>
      <p:sp>
        <p:nvSpPr>
          <p:cNvPr id="25" name="TextBox 24"/>
          <p:cNvSpPr txBox="1"/>
          <p:nvPr/>
        </p:nvSpPr>
        <p:spPr>
          <a:xfrm>
            <a:off x="6585387" y="3195653"/>
            <a:ext cx="456538" cy="307777"/>
          </a:xfrm>
          <a:prstGeom prst="rect">
            <a:avLst/>
          </a:prstGeom>
          <a:noFill/>
        </p:spPr>
        <p:txBody>
          <a:bodyPr wrap="square" rtlCol="0">
            <a:spAutoFit/>
          </a:bodyPr>
          <a:lstStyle/>
          <a:p>
            <a:r>
              <a:rPr lang="en-US" sz="1400" dirty="0" smtClean="0">
                <a:solidFill>
                  <a:schemeClr val="bg1"/>
                </a:solidFill>
              </a:rPr>
              <a:t>11</a:t>
            </a:r>
            <a:endParaRPr lang="en-US" sz="1400" dirty="0">
              <a:solidFill>
                <a:schemeClr val="bg1"/>
              </a:solidFill>
            </a:endParaRPr>
          </a:p>
        </p:txBody>
      </p:sp>
      <p:sp>
        <p:nvSpPr>
          <p:cNvPr id="26" name="TextBox 25"/>
          <p:cNvSpPr txBox="1"/>
          <p:nvPr/>
        </p:nvSpPr>
        <p:spPr>
          <a:xfrm>
            <a:off x="7480514" y="3599436"/>
            <a:ext cx="456538" cy="307777"/>
          </a:xfrm>
          <a:prstGeom prst="rect">
            <a:avLst/>
          </a:prstGeom>
          <a:noFill/>
        </p:spPr>
        <p:txBody>
          <a:bodyPr wrap="square" rtlCol="0">
            <a:spAutoFit/>
          </a:bodyPr>
          <a:lstStyle/>
          <a:p>
            <a:r>
              <a:rPr lang="en-US" sz="1400" dirty="0" smtClean="0"/>
              <a:t>24</a:t>
            </a:r>
            <a:endParaRPr lang="en-US" sz="1400" dirty="0"/>
          </a:p>
        </p:txBody>
      </p:sp>
      <p:sp>
        <p:nvSpPr>
          <p:cNvPr id="27" name="TextBox 26"/>
          <p:cNvSpPr txBox="1"/>
          <p:nvPr/>
        </p:nvSpPr>
        <p:spPr>
          <a:xfrm>
            <a:off x="6293118" y="4144719"/>
            <a:ext cx="456538" cy="307777"/>
          </a:xfrm>
          <a:prstGeom prst="rect">
            <a:avLst/>
          </a:prstGeom>
          <a:noFill/>
        </p:spPr>
        <p:txBody>
          <a:bodyPr wrap="square" rtlCol="0">
            <a:spAutoFit/>
          </a:bodyPr>
          <a:lstStyle/>
          <a:p>
            <a:r>
              <a:rPr lang="en-US" sz="1400" dirty="0" smtClean="0"/>
              <a:t>12</a:t>
            </a:r>
            <a:endParaRPr lang="en-US" sz="1400" dirty="0"/>
          </a:p>
        </p:txBody>
      </p:sp>
      <p:sp>
        <p:nvSpPr>
          <p:cNvPr id="28" name="TextBox 27"/>
          <p:cNvSpPr txBox="1"/>
          <p:nvPr/>
        </p:nvSpPr>
        <p:spPr>
          <a:xfrm>
            <a:off x="6749656" y="3940416"/>
            <a:ext cx="456538" cy="307777"/>
          </a:xfrm>
          <a:prstGeom prst="rect">
            <a:avLst/>
          </a:prstGeom>
          <a:noFill/>
        </p:spPr>
        <p:txBody>
          <a:bodyPr wrap="square" rtlCol="0">
            <a:spAutoFit/>
          </a:bodyPr>
          <a:lstStyle/>
          <a:p>
            <a:r>
              <a:rPr lang="en-US" sz="1400" dirty="0" smtClean="0"/>
              <a:t>23</a:t>
            </a:r>
            <a:endParaRPr lang="en-US" sz="1400" dirty="0"/>
          </a:p>
        </p:txBody>
      </p:sp>
      <p:sp>
        <p:nvSpPr>
          <p:cNvPr id="29" name="TextBox 28"/>
          <p:cNvSpPr txBox="1"/>
          <p:nvPr/>
        </p:nvSpPr>
        <p:spPr>
          <a:xfrm>
            <a:off x="6895960" y="4430088"/>
            <a:ext cx="456538" cy="307777"/>
          </a:xfrm>
          <a:prstGeom prst="rect">
            <a:avLst/>
          </a:prstGeom>
          <a:noFill/>
        </p:spPr>
        <p:txBody>
          <a:bodyPr wrap="square" rtlCol="0">
            <a:spAutoFit/>
          </a:bodyPr>
          <a:lstStyle/>
          <a:p>
            <a:r>
              <a:rPr lang="en-US" sz="1400" dirty="0" smtClean="0"/>
              <a:t>35</a:t>
            </a:r>
            <a:endParaRPr lang="en-US" sz="1400" dirty="0"/>
          </a:p>
        </p:txBody>
      </p:sp>
      <p:sp>
        <p:nvSpPr>
          <p:cNvPr id="30" name="TextBox 29"/>
          <p:cNvSpPr txBox="1"/>
          <p:nvPr/>
        </p:nvSpPr>
        <p:spPr>
          <a:xfrm>
            <a:off x="7164823" y="5190897"/>
            <a:ext cx="456538" cy="307777"/>
          </a:xfrm>
          <a:prstGeom prst="rect">
            <a:avLst/>
          </a:prstGeom>
          <a:noFill/>
        </p:spPr>
        <p:txBody>
          <a:bodyPr wrap="square" rtlCol="0">
            <a:spAutoFit/>
          </a:bodyPr>
          <a:lstStyle/>
          <a:p>
            <a:r>
              <a:rPr lang="en-US" sz="1400" dirty="0" smtClean="0"/>
              <a:t>36</a:t>
            </a:r>
            <a:endParaRPr lang="en-US" sz="1400" dirty="0"/>
          </a:p>
        </p:txBody>
      </p:sp>
      <p:sp>
        <p:nvSpPr>
          <p:cNvPr id="31" name="TextBox 30"/>
          <p:cNvSpPr txBox="1"/>
          <p:nvPr/>
        </p:nvSpPr>
        <p:spPr>
          <a:xfrm>
            <a:off x="8115980" y="4622327"/>
            <a:ext cx="456538" cy="307777"/>
          </a:xfrm>
          <a:prstGeom prst="rect">
            <a:avLst/>
          </a:prstGeom>
          <a:noFill/>
        </p:spPr>
        <p:txBody>
          <a:bodyPr wrap="square" rtlCol="0">
            <a:spAutoFit/>
          </a:bodyPr>
          <a:lstStyle/>
          <a:p>
            <a:r>
              <a:rPr lang="en-US" sz="1400" dirty="0" smtClean="0">
                <a:solidFill>
                  <a:schemeClr val="bg1"/>
                </a:solidFill>
              </a:rPr>
              <a:t>49</a:t>
            </a:r>
            <a:endParaRPr lang="en-US" sz="1400" dirty="0">
              <a:solidFill>
                <a:schemeClr val="bg1"/>
              </a:solidFill>
            </a:endParaRPr>
          </a:p>
        </p:txBody>
      </p:sp>
      <p:sp>
        <p:nvSpPr>
          <p:cNvPr id="32" name="TextBox 31"/>
          <p:cNvSpPr txBox="1"/>
          <p:nvPr/>
        </p:nvSpPr>
        <p:spPr>
          <a:xfrm>
            <a:off x="7681206" y="4883120"/>
            <a:ext cx="456538" cy="307777"/>
          </a:xfrm>
          <a:prstGeom prst="rect">
            <a:avLst/>
          </a:prstGeom>
          <a:noFill/>
        </p:spPr>
        <p:txBody>
          <a:bodyPr wrap="square" rtlCol="0">
            <a:spAutoFit/>
          </a:bodyPr>
          <a:lstStyle/>
          <a:p>
            <a:r>
              <a:rPr lang="en-US" sz="1400" dirty="0" smtClean="0"/>
              <a:t>48</a:t>
            </a:r>
            <a:endParaRPr lang="en-US" sz="1400" dirty="0"/>
          </a:p>
        </p:txBody>
      </p:sp>
      <p:sp>
        <p:nvSpPr>
          <p:cNvPr id="33" name="TextBox 32"/>
          <p:cNvSpPr txBox="1"/>
          <p:nvPr/>
        </p:nvSpPr>
        <p:spPr>
          <a:xfrm>
            <a:off x="7254539" y="4771489"/>
            <a:ext cx="456538" cy="307777"/>
          </a:xfrm>
          <a:prstGeom prst="rect">
            <a:avLst/>
          </a:prstGeom>
          <a:noFill/>
        </p:spPr>
        <p:txBody>
          <a:bodyPr wrap="square" rtlCol="0">
            <a:spAutoFit/>
          </a:bodyPr>
          <a:lstStyle/>
          <a:p>
            <a:r>
              <a:rPr lang="en-US" sz="1400" dirty="0" smtClean="0"/>
              <a:t>37</a:t>
            </a:r>
            <a:endParaRPr lang="en-US" sz="1400" dirty="0"/>
          </a:p>
        </p:txBody>
      </p:sp>
    </p:spTree>
    <p:extLst>
      <p:ext uri="{BB962C8B-B14F-4D97-AF65-F5344CB8AC3E}">
        <p14:creationId xmlns:p14="http://schemas.microsoft.com/office/powerpoint/2010/main" val="1021475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9"/>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9"/>
                                        </p:tgtEl>
                                      </p:cBhvr>
                                    </p:cmd>
                                  </p:childTnLst>
                                </p:cTn>
                              </p:par>
                            </p:childTnLst>
                          </p:cTn>
                        </p:par>
                      </p:childTnLst>
                    </p:cTn>
                  </p:par>
                </p:childTnLst>
              </p:cTn>
              <p:nextCondLst>
                <p:cond evt="onClick" delay="0">
                  <p:tgtEl>
                    <p:spTgt spid="9"/>
                  </p:tgtEl>
                </p:cond>
              </p:nextCondLst>
            </p:seq>
            <p:video>
              <p:cMediaNode vol="80000">
                <p:cTn id="7" fill="hold" display="0">
                  <p:stCondLst>
                    <p:cond delay="indefinite"/>
                  </p:stCondLst>
                </p:cTn>
                <p:tgtEl>
                  <p:spTgt spid="9"/>
                </p:tgtEl>
              </p:cMediaNode>
            </p:vide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4"/>
          <a:stretch>
            <a:fillRect/>
          </a:stretch>
        </p:blipFill>
        <p:spPr>
          <a:xfrm>
            <a:off x="10715" y="17757"/>
            <a:ext cx="9144000" cy="1652016"/>
          </a:xfrm>
          <a:prstGeom prst="rect">
            <a:avLst/>
          </a:prstGeom>
        </p:spPr>
      </p:pic>
      <p:sp>
        <p:nvSpPr>
          <p:cNvPr id="6" name="Title 1"/>
          <p:cNvSpPr>
            <a:spLocks noGrp="1"/>
          </p:cNvSpPr>
          <p:nvPr>
            <p:ph type="title"/>
          </p:nvPr>
        </p:nvSpPr>
        <p:spPr>
          <a:xfrm>
            <a:off x="3464943" y="-102546"/>
            <a:ext cx="5983857" cy="1143000"/>
          </a:xfrm>
        </p:spPr>
        <p:txBody>
          <a:bodyPr>
            <a:normAutofit/>
          </a:bodyPr>
          <a:lstStyle/>
          <a:p>
            <a:r>
              <a:rPr lang="en-US" dirty="0" smtClean="0">
                <a:latin typeface="Raleway Light"/>
                <a:ea typeface="Helvetica" charset="0"/>
                <a:cs typeface="Raleway Light"/>
              </a:rPr>
              <a:t>Rhythm </a:t>
            </a:r>
            <a:r>
              <a:rPr lang="en-US" smtClean="0">
                <a:latin typeface="Raleway Light"/>
                <a:ea typeface="Helvetica" charset="0"/>
                <a:cs typeface="Raleway Light"/>
              </a:rPr>
              <a:t>of Arlington</a:t>
            </a:r>
            <a:endParaRPr lang="en-US" dirty="0">
              <a:latin typeface="Raleway Light"/>
              <a:ea typeface="Helvetica" charset="0"/>
              <a:cs typeface="Raleway Light"/>
            </a:endParaRPr>
          </a:p>
        </p:txBody>
      </p:sp>
      <p:sp>
        <p:nvSpPr>
          <p:cNvPr id="13" name="TextBox 12"/>
          <p:cNvSpPr txBox="1"/>
          <p:nvPr/>
        </p:nvSpPr>
        <p:spPr>
          <a:xfrm>
            <a:off x="457200" y="914400"/>
            <a:ext cx="4572000" cy="1015663"/>
          </a:xfrm>
          <a:prstGeom prst="rect">
            <a:avLst/>
          </a:prstGeom>
          <a:noFill/>
        </p:spPr>
        <p:txBody>
          <a:bodyPr wrap="square" rtlCol="0">
            <a:spAutoFit/>
          </a:bodyPr>
          <a:lstStyle/>
          <a:p>
            <a:r>
              <a:rPr lang="en-US" sz="2000" b="1" dirty="0">
                <a:solidFill>
                  <a:schemeClr val="accent6">
                    <a:lumMod val="75000"/>
                  </a:schemeClr>
                </a:solidFill>
                <a:latin typeface="Gill Sans Light"/>
                <a:cs typeface="Gill Sans Light"/>
              </a:rPr>
              <a:t>Number of incidents by hour, and </a:t>
            </a:r>
          </a:p>
          <a:p>
            <a:r>
              <a:rPr lang="en-US" sz="2000" b="1" dirty="0">
                <a:solidFill>
                  <a:schemeClr val="accent6">
                    <a:lumMod val="75000"/>
                  </a:schemeClr>
                </a:solidFill>
                <a:latin typeface="Gill Sans Light"/>
                <a:cs typeface="Gill Sans Light"/>
              </a:rPr>
              <a:t>by day of the week</a:t>
            </a:r>
          </a:p>
          <a:p>
            <a:r>
              <a:rPr lang="en-US" sz="2000" b="1" dirty="0">
                <a:solidFill>
                  <a:schemeClr val="accent6">
                    <a:lumMod val="75000"/>
                  </a:schemeClr>
                </a:solidFill>
                <a:latin typeface="Gill Sans Light"/>
                <a:cs typeface="Gill Sans Light"/>
              </a:rPr>
              <a:t>2005-2015</a:t>
            </a:r>
          </a:p>
        </p:txBody>
      </p:sp>
      <p:pic>
        <p:nvPicPr>
          <p:cNvPr id="14" name="output_hourweek_nDGRGe.mp4">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1828800" y="1788638"/>
            <a:ext cx="4876800" cy="4876800"/>
          </a:xfrm>
        </p:spPr>
      </p:pic>
      <p:pic>
        <p:nvPicPr>
          <p:cNvPr id="15" name="Picture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59215" y="3048000"/>
            <a:ext cx="1600200" cy="1514982"/>
          </a:xfrm>
          <a:prstGeom prst="rect">
            <a:avLst/>
          </a:prstGeom>
        </p:spPr>
      </p:pic>
    </p:spTree>
    <p:extLst>
      <p:ext uri="{BB962C8B-B14F-4D97-AF65-F5344CB8AC3E}">
        <p14:creationId xmlns:p14="http://schemas.microsoft.com/office/powerpoint/2010/main" val="22977229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14"/>
                                        </p:tgtEl>
                                      </p:cBhvr>
                                    </p:cmd>
                                  </p:childTnLst>
                                </p:cTn>
                              </p:par>
                            </p:childTnLst>
                          </p:cTn>
                        </p:par>
                      </p:childTnLst>
                    </p:cTn>
                  </p:par>
                </p:childTnLst>
              </p:cTn>
              <p:nextCondLst>
                <p:cond evt="onClick" delay="0">
                  <p:tgtEl>
                    <p:spTgt spid="14"/>
                  </p:tgtEl>
                </p:cond>
              </p:nextCondLst>
            </p:seq>
            <p:video>
              <p:cMediaNode vol="80000">
                <p:cTn id="7" fill="hold" display="0">
                  <p:stCondLst>
                    <p:cond delay="indefinite"/>
                  </p:stCondLst>
                </p:cTn>
                <p:tgtEl>
                  <p:spTgt spid="14"/>
                </p:tgtEl>
              </p:cMediaNode>
            </p:vide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0715" y="17757"/>
            <a:ext cx="9144000" cy="1652016"/>
          </a:xfrm>
          <a:prstGeom prst="rect">
            <a:avLst/>
          </a:prstGeom>
        </p:spPr>
      </p:pic>
      <p:sp>
        <p:nvSpPr>
          <p:cNvPr id="6" name="Title 1"/>
          <p:cNvSpPr>
            <a:spLocks noGrp="1"/>
          </p:cNvSpPr>
          <p:nvPr>
            <p:ph type="title"/>
          </p:nvPr>
        </p:nvSpPr>
        <p:spPr>
          <a:xfrm>
            <a:off x="1763315" y="107881"/>
            <a:ext cx="7391400" cy="1143000"/>
          </a:xfrm>
        </p:spPr>
        <p:txBody>
          <a:bodyPr>
            <a:normAutofit fontScale="90000"/>
          </a:bodyPr>
          <a:lstStyle/>
          <a:p>
            <a:r>
              <a:rPr lang="en-US" dirty="0" smtClean="0"/>
              <a:t>Hot Spots </a:t>
            </a:r>
            <a:r>
              <a:rPr lang="en-US" b="0" dirty="0"/>
              <a:t>- </a:t>
            </a:r>
            <a:r>
              <a:rPr lang="en-US" b="0" dirty="0">
                <a:latin typeface="Gill Sans Light"/>
                <a:cs typeface="Gill Sans Light"/>
              </a:rPr>
              <a:t>Number of incidents by </a:t>
            </a:r>
            <a:r>
              <a:rPr lang="en-US" b="0" dirty="0" err="1">
                <a:latin typeface="Gill Sans Light"/>
                <a:cs typeface="Gill Sans Light"/>
              </a:rPr>
              <a:t>Lat</a:t>
            </a:r>
            <a:r>
              <a:rPr lang="en-US" b="0" dirty="0">
                <a:latin typeface="Gill Sans Light"/>
                <a:cs typeface="Gill Sans Light"/>
              </a:rPr>
              <a:t>-Long </a:t>
            </a:r>
            <a:r>
              <a:rPr lang="en-US" dirty="0">
                <a:latin typeface="Gill Sans Light"/>
                <a:cs typeface="Gill Sans Light"/>
              </a:rPr>
              <a:t/>
            </a:r>
            <a:br>
              <a:rPr lang="en-US" dirty="0">
                <a:latin typeface="Gill Sans Light"/>
                <a:cs typeface="Gill Sans Light"/>
              </a:rPr>
            </a:br>
            <a:endParaRPr lang="en-US" dirty="0">
              <a:latin typeface="Raleway Light"/>
              <a:ea typeface="Helvetica" charset="0"/>
              <a:cs typeface="Raleway Light"/>
            </a:endParaRPr>
          </a:p>
        </p:txBody>
      </p:sp>
      <p:sp>
        <p:nvSpPr>
          <p:cNvPr id="8" name="TextBox 7"/>
          <p:cNvSpPr txBox="1"/>
          <p:nvPr/>
        </p:nvSpPr>
        <p:spPr>
          <a:xfrm>
            <a:off x="1143000" y="930681"/>
            <a:ext cx="1527982" cy="400110"/>
          </a:xfrm>
          <a:prstGeom prst="rect">
            <a:avLst/>
          </a:prstGeom>
          <a:noFill/>
        </p:spPr>
        <p:txBody>
          <a:bodyPr wrap="none" rtlCol="0">
            <a:spAutoFit/>
          </a:bodyPr>
          <a:lstStyle/>
          <a:p>
            <a:r>
              <a:rPr lang="en-US" sz="2000" b="1">
                <a:solidFill>
                  <a:schemeClr val="accent6">
                    <a:lumMod val="75000"/>
                  </a:schemeClr>
                </a:solidFill>
                <a:latin typeface="Gill Sans Light"/>
                <a:cs typeface="Gill Sans Light"/>
              </a:rPr>
              <a:t>2005-2015</a:t>
            </a:r>
            <a:endParaRPr lang="en-US" sz="2000" b="1" dirty="0">
              <a:solidFill>
                <a:schemeClr val="accent6">
                  <a:lumMod val="75000"/>
                </a:schemeClr>
              </a:solidFill>
              <a:latin typeface="Gill Sans Light"/>
              <a:cs typeface="Gill Sans Light"/>
            </a:endParaRPr>
          </a:p>
        </p:txBody>
      </p:sp>
      <p:sp>
        <p:nvSpPr>
          <p:cNvPr id="9" name="TextBox 8"/>
          <p:cNvSpPr txBox="1"/>
          <p:nvPr/>
        </p:nvSpPr>
        <p:spPr>
          <a:xfrm>
            <a:off x="6381806" y="940895"/>
            <a:ext cx="793807" cy="400110"/>
          </a:xfrm>
          <a:prstGeom prst="rect">
            <a:avLst/>
          </a:prstGeom>
          <a:noFill/>
        </p:spPr>
        <p:txBody>
          <a:bodyPr wrap="none" rtlCol="0">
            <a:spAutoFit/>
          </a:bodyPr>
          <a:lstStyle/>
          <a:p>
            <a:r>
              <a:rPr lang="en-US" sz="2000" b="1" dirty="0">
                <a:solidFill>
                  <a:schemeClr val="accent6">
                    <a:lumMod val="75000"/>
                  </a:schemeClr>
                </a:solidFill>
                <a:latin typeface="Gill Sans Light"/>
                <a:cs typeface="Gill Sans Light"/>
              </a:rPr>
              <a:t>2015</a:t>
            </a:r>
          </a:p>
        </p:txBody>
      </p:sp>
      <p:sp>
        <p:nvSpPr>
          <p:cNvPr id="10" name="TextBox 9"/>
          <p:cNvSpPr txBox="1"/>
          <p:nvPr/>
        </p:nvSpPr>
        <p:spPr>
          <a:xfrm>
            <a:off x="395937" y="5807673"/>
            <a:ext cx="3022107" cy="707886"/>
          </a:xfrm>
          <a:prstGeom prst="rect">
            <a:avLst/>
          </a:prstGeom>
          <a:noFill/>
        </p:spPr>
        <p:txBody>
          <a:bodyPr wrap="square" rtlCol="0">
            <a:spAutoFit/>
          </a:bodyPr>
          <a:lstStyle/>
          <a:p>
            <a:pPr marL="7938" indent="-7938">
              <a:buFont typeface="Arial" charset="0"/>
              <a:buChar char="•"/>
            </a:pPr>
            <a:r>
              <a:rPr lang="en-US" sz="2000" dirty="0">
                <a:latin typeface="Gill Sans Light"/>
                <a:cs typeface="Gill Sans Light"/>
              </a:rPr>
              <a:t> 50% of all incidents are </a:t>
            </a:r>
            <a:r>
              <a:rPr lang="en-US" sz="2000">
                <a:latin typeface="Gill Sans Light"/>
                <a:cs typeface="Gill Sans Light"/>
              </a:rPr>
              <a:t>on 1059 locations (2015).</a:t>
            </a:r>
            <a:endParaRPr lang="en-US" sz="2000" dirty="0">
              <a:latin typeface="Gill Sans Light"/>
              <a:cs typeface="Gill Sans Light"/>
            </a:endParaRPr>
          </a:p>
        </p:txBody>
      </p:sp>
      <p:sp>
        <p:nvSpPr>
          <p:cNvPr id="11" name="TextBox 10"/>
          <p:cNvSpPr txBox="1"/>
          <p:nvPr/>
        </p:nvSpPr>
        <p:spPr>
          <a:xfrm>
            <a:off x="3733800" y="5821346"/>
            <a:ext cx="5715000" cy="400110"/>
          </a:xfrm>
          <a:prstGeom prst="rect">
            <a:avLst/>
          </a:prstGeom>
          <a:noFill/>
        </p:spPr>
        <p:txBody>
          <a:bodyPr wrap="square" rtlCol="0">
            <a:spAutoFit/>
          </a:bodyPr>
          <a:lstStyle/>
          <a:p>
            <a:pPr marL="7938" indent="-7938">
              <a:buFont typeface="Arial" charset="0"/>
              <a:buChar char="•"/>
            </a:pPr>
            <a:r>
              <a:rPr lang="en-US" sz="2000" dirty="0">
                <a:latin typeface="Gill Sans Light"/>
                <a:cs typeface="Gill Sans Light"/>
              </a:rPr>
              <a:t> Courthouse area: Narcotics? and Found property</a:t>
            </a:r>
          </a:p>
        </p:txBody>
      </p:sp>
      <p:sp>
        <p:nvSpPr>
          <p:cNvPr id="12" name="TextBox 11"/>
          <p:cNvSpPr txBox="1"/>
          <p:nvPr/>
        </p:nvSpPr>
        <p:spPr>
          <a:xfrm>
            <a:off x="3719422" y="6161616"/>
            <a:ext cx="5424578" cy="707886"/>
          </a:xfrm>
          <a:prstGeom prst="rect">
            <a:avLst/>
          </a:prstGeom>
          <a:noFill/>
        </p:spPr>
        <p:txBody>
          <a:bodyPr wrap="square" rtlCol="0">
            <a:spAutoFit/>
          </a:bodyPr>
          <a:lstStyle/>
          <a:p>
            <a:pPr marL="7938" indent="-7938">
              <a:buFont typeface="Arial" charset="0"/>
              <a:buChar char="•"/>
            </a:pPr>
            <a:r>
              <a:rPr lang="en-US" sz="2000" dirty="0">
                <a:latin typeface="Gill Sans Light"/>
                <a:cs typeface="Gill Sans Light"/>
              </a:rPr>
              <a:t> Pentagon city &amp; Ballston Mall: Larceny (shoplifting), Trespassing, Embezzlement</a:t>
            </a:r>
          </a:p>
        </p:txBody>
      </p:sp>
      <p:pic>
        <p:nvPicPr>
          <p:cNvPr id="16" name="Picture 15"/>
          <p:cNvPicPr>
            <a:picLocks noChangeAspect="1"/>
          </p:cNvPicPr>
          <p:nvPr/>
        </p:nvPicPr>
        <p:blipFill rotWithShape="1">
          <a:blip r:embed="rId3">
            <a:extLst>
              <a:ext uri="{28A0092B-C50C-407E-A947-70E740481C1C}">
                <a14:useLocalDpi xmlns:a14="http://schemas.microsoft.com/office/drawing/2010/main" val="0"/>
              </a:ext>
            </a:extLst>
          </a:blip>
          <a:srcRect l="22202" r="22340"/>
          <a:stretch/>
        </p:blipFill>
        <p:spPr>
          <a:xfrm>
            <a:off x="62495" y="1365297"/>
            <a:ext cx="4214494" cy="4310278"/>
          </a:xfrm>
          <a:prstGeom prst="rect">
            <a:avLst/>
          </a:prstGeom>
        </p:spPr>
      </p:pic>
      <p:pic>
        <p:nvPicPr>
          <p:cNvPr id="17" name="Picture 16"/>
          <p:cNvPicPr>
            <a:picLocks noChangeAspect="1"/>
          </p:cNvPicPr>
          <p:nvPr/>
        </p:nvPicPr>
        <p:blipFill rotWithShape="1">
          <a:blip r:embed="rId4">
            <a:extLst>
              <a:ext uri="{28A0092B-C50C-407E-A947-70E740481C1C}">
                <a14:useLocalDpi xmlns:a14="http://schemas.microsoft.com/office/drawing/2010/main" val="0"/>
              </a:ext>
            </a:extLst>
          </a:blip>
          <a:srcRect l="22183" r="22356"/>
          <a:stretch/>
        </p:blipFill>
        <p:spPr>
          <a:xfrm>
            <a:off x="4745019" y="1330791"/>
            <a:ext cx="4203233" cy="4298761"/>
          </a:xfrm>
          <a:prstGeom prst="rect">
            <a:avLst/>
          </a:prstGeom>
        </p:spPr>
      </p:pic>
    </p:spTree>
    <p:extLst>
      <p:ext uri="{BB962C8B-B14F-4D97-AF65-F5344CB8AC3E}">
        <p14:creationId xmlns:p14="http://schemas.microsoft.com/office/powerpoint/2010/main" val="93062932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 y="2362200"/>
            <a:ext cx="7391400" cy="1676400"/>
          </a:xfrm>
        </p:spPr>
        <p:txBody>
          <a:bodyPr>
            <a:noAutofit/>
          </a:bodyPr>
          <a:lstStyle/>
          <a:p>
            <a:pPr>
              <a:lnSpc>
                <a:spcPct val="90000"/>
              </a:lnSpc>
            </a:pPr>
            <a:r>
              <a:rPr lang="en-US" b="1" dirty="0" smtClean="0">
                <a:latin typeface="Raleway Light "/>
                <a:cs typeface="Raleway Light "/>
              </a:rPr>
              <a:t>  </a:t>
            </a:r>
            <a:r>
              <a:rPr lang="en-US" b="1" dirty="0">
                <a:latin typeface="Raleway Light "/>
                <a:cs typeface="Raleway Light "/>
              </a:rPr>
              <a:t/>
            </a:r>
            <a:br>
              <a:rPr lang="en-US" b="1" dirty="0">
                <a:latin typeface="Raleway Light "/>
                <a:cs typeface="Raleway Light "/>
              </a:rPr>
            </a:br>
            <a:endParaRPr lang="en-US" sz="2000" b="1" dirty="0">
              <a:latin typeface="Raleway Light "/>
              <a:cs typeface="Raleway Light "/>
            </a:endParaRPr>
          </a:p>
        </p:txBody>
      </p:sp>
      <p:sp>
        <p:nvSpPr>
          <p:cNvPr id="3" name="TextBox 2"/>
          <p:cNvSpPr txBox="1"/>
          <p:nvPr/>
        </p:nvSpPr>
        <p:spPr>
          <a:xfrm>
            <a:off x="115911" y="5583796"/>
            <a:ext cx="476518" cy="400110"/>
          </a:xfrm>
          <a:prstGeom prst="rect">
            <a:avLst/>
          </a:prstGeom>
          <a:solidFill>
            <a:schemeClr val="bg1"/>
          </a:solidFill>
        </p:spPr>
        <p:txBody>
          <a:bodyPr wrap="square" rtlCol="0">
            <a:spAutoFit/>
          </a:bodyPr>
          <a:lstStyle/>
          <a:p>
            <a:endParaRPr lang="en-US" sz="2000" dirty="0">
              <a:solidFill>
                <a:schemeClr val="bg1"/>
              </a:solidFill>
              <a:latin typeface="Gill Sans Light"/>
              <a:cs typeface="Gill Sans Light"/>
            </a:endParaRPr>
          </a:p>
        </p:txBody>
      </p:sp>
      <p:sp>
        <p:nvSpPr>
          <p:cNvPr id="4" name="TextBox 3"/>
          <p:cNvSpPr txBox="1"/>
          <p:nvPr/>
        </p:nvSpPr>
        <p:spPr>
          <a:xfrm>
            <a:off x="3727573" y="2915237"/>
            <a:ext cx="184731" cy="400110"/>
          </a:xfrm>
          <a:prstGeom prst="rect">
            <a:avLst/>
          </a:prstGeom>
          <a:noFill/>
        </p:spPr>
        <p:txBody>
          <a:bodyPr wrap="none" rtlCol="0">
            <a:spAutoFit/>
          </a:bodyPr>
          <a:lstStyle/>
          <a:p>
            <a:endParaRPr lang="en-US" sz="2000" dirty="0">
              <a:latin typeface="Gill Sans Light"/>
              <a:cs typeface="Gill Sans Light"/>
            </a:endParaRPr>
          </a:p>
        </p:txBody>
      </p:sp>
      <p:sp>
        <p:nvSpPr>
          <p:cNvPr id="7" name="Title 1"/>
          <p:cNvSpPr txBox="1">
            <a:spLocks/>
          </p:cNvSpPr>
          <p:nvPr/>
        </p:nvSpPr>
        <p:spPr>
          <a:xfrm>
            <a:off x="-342900" y="2286001"/>
            <a:ext cx="7772400" cy="1470025"/>
          </a:xfrm>
          <a:prstGeom prst="rect">
            <a:avLst/>
          </a:prstGeom>
        </p:spPr>
        <p:txBody>
          <a:bodyPr vert="horz" lIns="91439" tIns="45720" rIns="91439" bIns="45720" rtlCol="0" anchor="ctr">
            <a:normAutofit/>
          </a:bodyPr>
          <a:lstStyle>
            <a:lvl1pPr algn="ctr" defTabSz="457200" rtl="0" eaLnBrk="1" latinLnBrk="0" hangingPunct="1">
              <a:spcBef>
                <a:spcPct val="0"/>
              </a:spcBef>
              <a:buNone/>
              <a:defRPr sz="3200" b="0" kern="1200">
                <a:solidFill>
                  <a:schemeClr val="tx1"/>
                </a:solidFill>
                <a:latin typeface="Gill Sans"/>
                <a:ea typeface="+mj-ea"/>
                <a:cs typeface="Gill Sans"/>
              </a:defRPr>
            </a:lvl1pPr>
          </a:lstStyle>
          <a:p>
            <a:r>
              <a:rPr lang="en-US" dirty="0" smtClean="0">
                <a:solidFill>
                  <a:srgbClr val="FF0000"/>
                </a:solidFill>
              </a:rPr>
              <a:t>Research Question:</a:t>
            </a:r>
          </a:p>
          <a:p>
            <a:r>
              <a:rPr lang="en-US" dirty="0" smtClean="0"/>
              <a:t>AT-RISK </a:t>
            </a:r>
            <a:r>
              <a:rPr lang="en-US" dirty="0"/>
              <a:t>YOUTH</a:t>
            </a:r>
            <a:endParaRPr lang="en-US" dirty="0">
              <a:solidFill>
                <a:srgbClr val="FF0000"/>
              </a:solidFill>
            </a:endParaRPr>
          </a:p>
        </p:txBody>
      </p:sp>
    </p:spTree>
    <p:extLst>
      <p:ext uri="{BB962C8B-B14F-4D97-AF65-F5344CB8AC3E}">
        <p14:creationId xmlns:p14="http://schemas.microsoft.com/office/powerpoint/2010/main" val="1827105018"/>
      </p:ext>
    </p:extLst>
  </p:cSld>
  <p:clrMapOvr>
    <a:masterClrMapping/>
  </p:clrMapOvr>
  <p:transition spd="slow">
    <p:wip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Screen Shot 2016-12-02 at 7.09.04 AM.png"/>
          <p:cNvPicPr>
            <a:picLocks noGrp="1" noChangeAspect="1"/>
          </p:cNvPicPr>
          <p:nvPr>
            <p:ph idx="1"/>
          </p:nvPr>
        </p:nvPicPr>
        <p:blipFill rotWithShape="1">
          <a:blip r:embed="rId3">
            <a:extLst>
              <a:ext uri="{28A0092B-C50C-407E-A947-70E740481C1C}">
                <a14:useLocalDpi xmlns:a14="http://schemas.microsoft.com/office/drawing/2010/main" val="0"/>
              </a:ext>
            </a:extLst>
          </a:blip>
          <a:srcRect t="101" b="687"/>
          <a:stretch/>
        </p:blipFill>
        <p:spPr>
          <a:xfrm>
            <a:off x="39559" y="2778130"/>
            <a:ext cx="2032142" cy="3222221"/>
          </a:xfrm>
        </p:spPr>
      </p:pic>
      <p:pic>
        <p:nvPicPr>
          <p:cNvPr id="9" name="Picture 8" descr="Screen Shot 2016-12-02 at 7.04.10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6000" y="4876803"/>
            <a:ext cx="4267200" cy="943277"/>
          </a:xfrm>
          <a:prstGeom prst="rect">
            <a:avLst/>
          </a:prstGeom>
        </p:spPr>
      </p:pic>
      <p:pic>
        <p:nvPicPr>
          <p:cNvPr id="10" name="Picture 9" descr="Screen Shot 2016-12-02 at 7.03.28 A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54932" y="2778130"/>
            <a:ext cx="2057400" cy="3171038"/>
          </a:xfrm>
          <a:prstGeom prst="rect">
            <a:avLst/>
          </a:prstGeom>
        </p:spPr>
      </p:pic>
      <p:sp>
        <p:nvSpPr>
          <p:cNvPr id="3" name="TextBox 2"/>
          <p:cNvSpPr txBox="1"/>
          <p:nvPr/>
        </p:nvSpPr>
        <p:spPr>
          <a:xfrm>
            <a:off x="2032142" y="2436048"/>
            <a:ext cx="4945034" cy="1938992"/>
          </a:xfrm>
          <a:prstGeom prst="rect">
            <a:avLst/>
          </a:prstGeom>
          <a:noFill/>
        </p:spPr>
        <p:txBody>
          <a:bodyPr wrap="square" rtlCol="0">
            <a:spAutoFit/>
          </a:bodyPr>
          <a:lstStyle/>
          <a:p>
            <a:pPr marL="342900" indent="-342900">
              <a:buFont typeface="Arial" charset="0"/>
              <a:buChar char="•"/>
            </a:pPr>
            <a:r>
              <a:rPr lang="en-US" sz="2000" b="1" dirty="0" smtClean="0">
                <a:latin typeface="Gill Sans Light"/>
                <a:cs typeface="Gill Sans Light"/>
              </a:rPr>
              <a:t>Parks &amp; Recreation</a:t>
            </a:r>
            <a:r>
              <a:rPr lang="en-US" sz="2000" dirty="0" smtClean="0">
                <a:latin typeface="Gill Sans Light"/>
                <a:cs typeface="Gill Sans Light"/>
              </a:rPr>
              <a:t>:  Who cannot afford their programs? </a:t>
            </a:r>
            <a:endParaRPr lang="en-US" sz="2000" dirty="0">
              <a:latin typeface="Gill Sans Light"/>
              <a:cs typeface="Gill Sans Light"/>
            </a:endParaRPr>
          </a:p>
          <a:p>
            <a:pPr marL="342900" indent="-342900">
              <a:buFont typeface="Arial" charset="0"/>
              <a:buChar char="•"/>
            </a:pPr>
            <a:r>
              <a:rPr lang="en-US" sz="2000" b="1" dirty="0" smtClean="0">
                <a:latin typeface="Gill Sans Light"/>
                <a:cs typeface="Gill Sans Light"/>
              </a:rPr>
              <a:t>Library</a:t>
            </a:r>
            <a:r>
              <a:rPr lang="en-US" sz="2000" dirty="0" smtClean="0">
                <a:latin typeface="Gill Sans Light"/>
                <a:cs typeface="Gill Sans Light"/>
              </a:rPr>
              <a:t>:  Who are they not reaching and what are their needs?</a:t>
            </a:r>
          </a:p>
          <a:p>
            <a:pPr marL="342900" indent="-342900">
              <a:buFont typeface="Arial" charset="0"/>
              <a:buChar char="•"/>
            </a:pPr>
            <a:r>
              <a:rPr lang="en-US" sz="2000" b="1" dirty="0" smtClean="0">
                <a:latin typeface="Gill Sans Light"/>
                <a:cs typeface="Gill Sans Light"/>
              </a:rPr>
              <a:t>Police</a:t>
            </a:r>
            <a:r>
              <a:rPr lang="en-US" sz="2000" dirty="0" smtClean="0">
                <a:latin typeface="Gill Sans Light"/>
                <a:cs typeface="Gill Sans Light"/>
              </a:rPr>
              <a:t>:  How to we reach at-risk youth before they get in trouble?</a:t>
            </a:r>
            <a:endParaRPr lang="en-US" sz="2000" dirty="0">
              <a:latin typeface="Gill Sans Light"/>
              <a:cs typeface="Gill Sans Light"/>
            </a:endParaRPr>
          </a:p>
        </p:txBody>
      </p:sp>
      <p:pic>
        <p:nvPicPr>
          <p:cNvPr id="8" name="Picture 7"/>
          <p:cNvPicPr>
            <a:picLocks noChangeAspect="1"/>
          </p:cNvPicPr>
          <p:nvPr/>
        </p:nvPicPr>
        <p:blipFill>
          <a:blip r:embed="rId6"/>
          <a:stretch>
            <a:fillRect/>
          </a:stretch>
        </p:blipFill>
        <p:spPr>
          <a:xfrm>
            <a:off x="10715" y="17757"/>
            <a:ext cx="9144000" cy="1652016"/>
          </a:xfrm>
          <a:prstGeom prst="rect">
            <a:avLst/>
          </a:prstGeom>
        </p:spPr>
      </p:pic>
      <p:sp>
        <p:nvSpPr>
          <p:cNvPr id="2" name="Title 1"/>
          <p:cNvSpPr>
            <a:spLocks noGrp="1"/>
          </p:cNvSpPr>
          <p:nvPr>
            <p:ph type="title"/>
          </p:nvPr>
        </p:nvSpPr>
        <p:spPr>
          <a:xfrm>
            <a:off x="254072" y="226316"/>
            <a:ext cx="8229600" cy="1143000"/>
          </a:xfrm>
        </p:spPr>
        <p:txBody>
          <a:bodyPr>
            <a:normAutofit/>
          </a:bodyPr>
          <a:lstStyle/>
          <a:p>
            <a:r>
              <a:rPr lang="en-US" dirty="0" smtClean="0"/>
              <a:t>Identifying Underserved Populations </a:t>
            </a:r>
            <a:br>
              <a:rPr lang="en-US" dirty="0" smtClean="0"/>
            </a:br>
            <a:r>
              <a:rPr lang="en-US" dirty="0" smtClean="0"/>
              <a:t>and At-Risk Youth</a:t>
            </a:r>
            <a:endParaRPr lang="en-US" dirty="0"/>
          </a:p>
        </p:txBody>
      </p:sp>
      <p:sp>
        <p:nvSpPr>
          <p:cNvPr id="11" name="TextBox 10"/>
          <p:cNvSpPr txBox="1"/>
          <p:nvPr/>
        </p:nvSpPr>
        <p:spPr>
          <a:xfrm>
            <a:off x="1016071" y="1414442"/>
            <a:ext cx="7467601" cy="830740"/>
          </a:xfrm>
          <a:prstGeom prst="rect">
            <a:avLst/>
          </a:prstGeom>
          <a:noFill/>
        </p:spPr>
        <p:txBody>
          <a:bodyPr wrap="square" rtlCol="0">
            <a:spAutoFit/>
          </a:bodyPr>
          <a:lstStyle/>
          <a:p>
            <a:pPr algn="ctr"/>
            <a:r>
              <a:rPr lang="en-US" sz="2399" b="1" dirty="0" smtClean="0">
                <a:solidFill>
                  <a:schemeClr val="accent6">
                    <a:lumMod val="75000"/>
                  </a:schemeClr>
                </a:solidFill>
                <a:effectLst>
                  <a:outerShdw blurRad="50800" dist="38100" dir="2700000" algn="tl" rotWithShape="0">
                    <a:srgbClr val="000000">
                      <a:alpha val="43000"/>
                    </a:srgbClr>
                  </a:outerShdw>
                </a:effectLst>
                <a:latin typeface="Helvetica Light"/>
                <a:ea typeface="Trebuchet MS" charset="0"/>
                <a:cs typeface="Helvetica Light"/>
              </a:rPr>
              <a:t>Three departments </a:t>
            </a:r>
            <a:r>
              <a:rPr lang="en-US" sz="2399" dirty="0">
                <a:latin typeface="Helvetica Light"/>
                <a:cs typeface="Helvetica Light"/>
              </a:rPr>
              <a:t>have </a:t>
            </a:r>
            <a:r>
              <a:rPr lang="en-US" sz="2399" dirty="0" smtClean="0">
                <a:latin typeface="Helvetica Light"/>
                <a:cs typeface="Helvetica Light"/>
              </a:rPr>
              <a:t>issues that require a segment of the Arlington population to be identified.</a:t>
            </a:r>
            <a:r>
              <a:rPr lang="en-US" sz="2399" dirty="0" smtClean="0">
                <a:solidFill>
                  <a:srgbClr val="E46C0A"/>
                </a:solidFill>
                <a:effectLst>
                  <a:outerShdw blurRad="50800" dist="38100" dir="2700000" algn="tl" rotWithShape="0">
                    <a:srgbClr val="000000">
                      <a:alpha val="43000"/>
                    </a:srgbClr>
                  </a:outerShdw>
                </a:effectLst>
                <a:latin typeface="Helvetica Light"/>
                <a:ea typeface="Trebuchet MS" charset="0"/>
                <a:cs typeface="Helvetica Light"/>
              </a:rPr>
              <a:t>    </a:t>
            </a:r>
            <a:r>
              <a:rPr lang="en-US" sz="2000" dirty="0" smtClean="0">
                <a:solidFill>
                  <a:srgbClr val="E46C0A"/>
                </a:solidFill>
                <a:effectLst>
                  <a:outerShdw blurRad="50800" dist="38100" dir="2700000" algn="tl" rotWithShape="0">
                    <a:srgbClr val="000000">
                      <a:alpha val="43000"/>
                    </a:srgbClr>
                  </a:outerShdw>
                </a:effectLst>
                <a:latin typeface="Helvetica Light"/>
                <a:ea typeface="Trebuchet MS" charset="0"/>
                <a:cs typeface="Helvetica Light"/>
              </a:rPr>
              <a:t>   </a:t>
            </a:r>
            <a:endParaRPr lang="en-US" sz="2000" dirty="0">
              <a:solidFill>
                <a:srgbClr val="E46C0A"/>
              </a:solidFill>
              <a:effectLst>
                <a:outerShdw blurRad="50800" dist="38100" dir="2700000" algn="tl" rotWithShape="0">
                  <a:srgbClr val="000000">
                    <a:alpha val="43000"/>
                  </a:srgbClr>
                </a:outerShdw>
              </a:effectLst>
              <a:latin typeface="Helvetica Light"/>
              <a:ea typeface="Trebuchet MS" charset="0"/>
              <a:cs typeface="Helvetica Light"/>
            </a:endParaRPr>
          </a:p>
        </p:txBody>
      </p:sp>
    </p:spTree>
    <p:extLst>
      <p:ext uri="{BB962C8B-B14F-4D97-AF65-F5344CB8AC3E}">
        <p14:creationId xmlns:p14="http://schemas.microsoft.com/office/powerpoint/2010/main" val="23998995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Screen Shot 2016-12-02 at 7.09.04 AM.png"/>
          <p:cNvPicPr>
            <a:picLocks noGrp="1" noChangeAspect="1"/>
          </p:cNvPicPr>
          <p:nvPr>
            <p:ph idx="1"/>
          </p:nvPr>
        </p:nvPicPr>
        <p:blipFill rotWithShape="1">
          <a:blip r:embed="rId3">
            <a:extLst>
              <a:ext uri="{28A0092B-C50C-407E-A947-70E740481C1C}">
                <a14:useLocalDpi xmlns:a14="http://schemas.microsoft.com/office/drawing/2010/main" val="0"/>
              </a:ext>
            </a:extLst>
          </a:blip>
          <a:srcRect t="101" b="687"/>
          <a:stretch/>
        </p:blipFill>
        <p:spPr>
          <a:xfrm>
            <a:off x="762000" y="1967237"/>
            <a:ext cx="2032142" cy="3222221"/>
          </a:xfrm>
        </p:spPr>
      </p:pic>
      <p:sp>
        <p:nvSpPr>
          <p:cNvPr id="3" name="TextBox 2"/>
          <p:cNvSpPr txBox="1"/>
          <p:nvPr/>
        </p:nvSpPr>
        <p:spPr>
          <a:xfrm>
            <a:off x="3200400" y="1316189"/>
            <a:ext cx="5715000" cy="4524315"/>
          </a:xfrm>
          <a:prstGeom prst="rect">
            <a:avLst/>
          </a:prstGeom>
          <a:noFill/>
        </p:spPr>
        <p:txBody>
          <a:bodyPr wrap="square" rtlCol="0">
            <a:spAutoFit/>
          </a:bodyPr>
          <a:lstStyle/>
          <a:p>
            <a:r>
              <a:rPr lang="en-US" sz="3200" dirty="0" smtClean="0">
                <a:latin typeface="Gill Sans Light"/>
                <a:cs typeface="Gill Sans Light"/>
              </a:rPr>
              <a:t>How do we identify the at-risk youth in Arlington?</a:t>
            </a:r>
          </a:p>
          <a:p>
            <a:endParaRPr lang="en-US" sz="3200" dirty="0" smtClean="0">
              <a:latin typeface="Gill Sans Light"/>
              <a:cs typeface="Gill Sans Light"/>
            </a:endParaRPr>
          </a:p>
          <a:p>
            <a:r>
              <a:rPr lang="en-US" sz="3200" dirty="0" smtClean="0">
                <a:latin typeface="Gill Sans Light"/>
                <a:cs typeface="Gill Sans Light"/>
              </a:rPr>
              <a:t>We can use your institutional knowledge.</a:t>
            </a:r>
          </a:p>
          <a:p>
            <a:endParaRPr lang="en-US" sz="3200" dirty="0" smtClean="0">
              <a:latin typeface="Gill Sans Light"/>
              <a:cs typeface="Gill Sans Light"/>
            </a:endParaRPr>
          </a:p>
          <a:p>
            <a:r>
              <a:rPr lang="en-US" sz="3200" dirty="0" smtClean="0">
                <a:latin typeface="Gill Sans Light"/>
                <a:cs typeface="Gill Sans Light"/>
              </a:rPr>
              <a:t>We can conduct a literature search into the risk factors that have been identified.</a:t>
            </a:r>
            <a:endParaRPr lang="en-US" sz="3200" dirty="0">
              <a:latin typeface="Gill Sans Light"/>
              <a:cs typeface="Gill Sans Light"/>
            </a:endParaRPr>
          </a:p>
        </p:txBody>
      </p:sp>
      <p:pic>
        <p:nvPicPr>
          <p:cNvPr id="5" name="Picture 4"/>
          <p:cNvPicPr>
            <a:picLocks noChangeAspect="1"/>
          </p:cNvPicPr>
          <p:nvPr/>
        </p:nvPicPr>
        <p:blipFill>
          <a:blip r:embed="rId4"/>
          <a:stretch>
            <a:fillRect/>
          </a:stretch>
        </p:blipFill>
        <p:spPr>
          <a:xfrm>
            <a:off x="0" y="-267704"/>
            <a:ext cx="9144000" cy="1652016"/>
          </a:xfrm>
          <a:prstGeom prst="rect">
            <a:avLst/>
          </a:prstGeom>
        </p:spPr>
      </p:pic>
      <p:sp>
        <p:nvSpPr>
          <p:cNvPr id="2" name="Title 1"/>
          <p:cNvSpPr>
            <a:spLocks noGrp="1"/>
          </p:cNvSpPr>
          <p:nvPr>
            <p:ph type="title"/>
          </p:nvPr>
        </p:nvSpPr>
        <p:spPr>
          <a:xfrm>
            <a:off x="381000" y="-283470"/>
            <a:ext cx="8229600" cy="1143000"/>
          </a:xfrm>
        </p:spPr>
        <p:txBody>
          <a:bodyPr>
            <a:normAutofit/>
          </a:bodyPr>
          <a:lstStyle/>
          <a:p>
            <a:r>
              <a:rPr lang="en-US" dirty="0" smtClean="0"/>
              <a:t>Identifying At-Risk Youth</a:t>
            </a:r>
            <a:endParaRPr lang="en-US" dirty="0"/>
          </a:p>
        </p:txBody>
      </p:sp>
    </p:spTree>
    <p:extLst>
      <p:ext uri="{BB962C8B-B14F-4D97-AF65-F5344CB8AC3E}">
        <p14:creationId xmlns:p14="http://schemas.microsoft.com/office/powerpoint/2010/main" val="99356473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2">
            <a:extLst>
              <a:ext uri="{28A0092B-C50C-407E-A947-70E740481C1C}">
                <a14:useLocalDpi xmlns:a14="http://schemas.microsoft.com/office/drawing/2010/main" val="0"/>
              </a:ext>
            </a:extLst>
          </a:blip>
          <a:srcRect l="17388" t="13142" r="14217" b="14131"/>
          <a:stretch/>
        </p:blipFill>
        <p:spPr>
          <a:xfrm>
            <a:off x="2286000" y="1484769"/>
            <a:ext cx="6743700" cy="4572000"/>
          </a:xfrm>
        </p:spPr>
      </p:pic>
      <p:sp>
        <p:nvSpPr>
          <p:cNvPr id="2" name="TextBox 1"/>
          <p:cNvSpPr txBox="1"/>
          <p:nvPr/>
        </p:nvSpPr>
        <p:spPr>
          <a:xfrm>
            <a:off x="369498" y="1484769"/>
            <a:ext cx="1752600" cy="2862322"/>
          </a:xfrm>
          <a:prstGeom prst="rect">
            <a:avLst/>
          </a:prstGeom>
          <a:noFill/>
        </p:spPr>
        <p:txBody>
          <a:bodyPr wrap="square" rtlCol="0">
            <a:spAutoFit/>
          </a:bodyPr>
          <a:lstStyle/>
          <a:p>
            <a:r>
              <a:rPr lang="en-US" sz="2000" dirty="0" smtClean="0">
                <a:latin typeface="Gill Sans Light"/>
                <a:cs typeface="Gill Sans Light"/>
              </a:rPr>
              <a:t>The data you have provided</a:t>
            </a:r>
          </a:p>
          <a:p>
            <a:r>
              <a:rPr lang="en-US" sz="2000" dirty="0" smtClean="0">
                <a:latin typeface="Gill Sans Light"/>
                <a:cs typeface="Gill Sans Light"/>
              </a:rPr>
              <a:t>let us know the  prevalence and location of youth involvement with the police in the past.</a:t>
            </a:r>
            <a:endParaRPr lang="en-US" sz="2000" dirty="0">
              <a:latin typeface="Gill Sans Light"/>
              <a:cs typeface="Gill Sans Light"/>
            </a:endParaRPr>
          </a:p>
        </p:txBody>
      </p:sp>
      <p:sp>
        <p:nvSpPr>
          <p:cNvPr id="6" name="Rectangle 5"/>
          <p:cNvSpPr/>
          <p:nvPr/>
        </p:nvSpPr>
        <p:spPr>
          <a:xfrm>
            <a:off x="2286000" y="6039516"/>
            <a:ext cx="5943600" cy="369332"/>
          </a:xfrm>
          <a:prstGeom prst="rect">
            <a:avLst/>
          </a:prstGeom>
        </p:spPr>
        <p:txBody>
          <a:bodyPr wrap="square">
            <a:spAutoFit/>
          </a:bodyPr>
          <a:lstStyle/>
          <a:p>
            <a:pPr algn="ctr"/>
            <a:r>
              <a:rPr lang="en-US" dirty="0" smtClean="0">
                <a:latin typeface="Gill Sans Light"/>
                <a:cs typeface="Gill Sans Light"/>
              </a:rPr>
              <a:t>Total Youth Crimes (2005-2015)/Total All Crimes (2005-2015)</a:t>
            </a:r>
            <a:endParaRPr lang="en-US" dirty="0">
              <a:latin typeface="Gill Sans Light"/>
              <a:cs typeface="Gill Sans Light"/>
            </a:endParaRPr>
          </a:p>
        </p:txBody>
      </p:sp>
      <p:pic>
        <p:nvPicPr>
          <p:cNvPr id="7" name="Picture 6"/>
          <p:cNvPicPr>
            <a:picLocks noChangeAspect="1"/>
          </p:cNvPicPr>
          <p:nvPr/>
        </p:nvPicPr>
        <p:blipFill>
          <a:blip r:embed="rId3"/>
          <a:stretch>
            <a:fillRect/>
          </a:stretch>
        </p:blipFill>
        <p:spPr>
          <a:xfrm>
            <a:off x="0" y="-267704"/>
            <a:ext cx="9144000" cy="1652016"/>
          </a:xfrm>
          <a:prstGeom prst="rect">
            <a:avLst/>
          </a:prstGeom>
        </p:spPr>
      </p:pic>
      <p:sp>
        <p:nvSpPr>
          <p:cNvPr id="5" name="Title 1"/>
          <p:cNvSpPr>
            <a:spLocks noGrp="1"/>
          </p:cNvSpPr>
          <p:nvPr>
            <p:ph type="title"/>
          </p:nvPr>
        </p:nvSpPr>
        <p:spPr>
          <a:xfrm>
            <a:off x="685800" y="31531"/>
            <a:ext cx="8229600" cy="857250"/>
          </a:xfrm>
        </p:spPr>
        <p:txBody>
          <a:bodyPr>
            <a:normAutofit fontScale="90000"/>
          </a:bodyPr>
          <a:lstStyle/>
          <a:p>
            <a:r>
              <a:rPr lang="en-US" dirty="0" smtClean="0"/>
              <a:t>Proportion of Youth Incidents by Beat</a:t>
            </a:r>
            <a:br>
              <a:rPr lang="en-US" dirty="0" smtClean="0"/>
            </a:br>
            <a:r>
              <a:rPr lang="en-US" dirty="0" smtClean="0"/>
              <a:t>(2005 </a:t>
            </a:r>
            <a:r>
              <a:rPr lang="mr-IN" dirty="0" smtClean="0"/>
              <a:t>–</a:t>
            </a:r>
            <a:r>
              <a:rPr lang="en-US" dirty="0" smtClean="0"/>
              <a:t> 2015)</a:t>
            </a:r>
            <a:endParaRPr lang="en-US" dirty="0"/>
          </a:p>
        </p:txBody>
      </p:sp>
    </p:spTree>
    <p:extLst>
      <p:ext uri="{BB962C8B-B14F-4D97-AF65-F5344CB8AC3E}">
        <p14:creationId xmlns:p14="http://schemas.microsoft.com/office/powerpoint/2010/main" val="31160473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6400" y="1221103"/>
            <a:ext cx="5718175" cy="5246174"/>
          </a:xfrm>
          <a:prstGeom prst="rect">
            <a:avLst/>
          </a:prstGeom>
        </p:spPr>
      </p:pic>
      <p:pic>
        <p:nvPicPr>
          <p:cNvPr id="10" name="Picture 9"/>
          <p:cNvPicPr>
            <a:picLocks noChangeAspect="1"/>
          </p:cNvPicPr>
          <p:nvPr/>
        </p:nvPicPr>
        <p:blipFill>
          <a:blip r:embed="rId3"/>
          <a:stretch>
            <a:fillRect/>
          </a:stretch>
        </p:blipFill>
        <p:spPr>
          <a:xfrm>
            <a:off x="0" y="-267704"/>
            <a:ext cx="9144000" cy="1652016"/>
          </a:xfrm>
          <a:prstGeom prst="rect">
            <a:avLst/>
          </a:prstGeom>
        </p:spPr>
      </p:pic>
      <p:sp>
        <p:nvSpPr>
          <p:cNvPr id="5" name="Title 1"/>
          <p:cNvSpPr>
            <a:spLocks noGrp="1"/>
          </p:cNvSpPr>
          <p:nvPr>
            <p:ph type="title"/>
          </p:nvPr>
        </p:nvSpPr>
        <p:spPr>
          <a:xfrm>
            <a:off x="457200" y="61575"/>
            <a:ext cx="8229600" cy="857250"/>
          </a:xfrm>
        </p:spPr>
        <p:txBody>
          <a:bodyPr>
            <a:normAutofit fontScale="90000"/>
          </a:bodyPr>
          <a:lstStyle/>
          <a:p>
            <a:r>
              <a:rPr lang="en-US" dirty="0" smtClean="0"/>
              <a:t>Proportion of Youth Incidents by Home </a:t>
            </a:r>
            <a:r>
              <a:rPr lang="en-US" dirty="0" err="1" smtClean="0"/>
              <a:t>Loc</a:t>
            </a:r>
            <a:r>
              <a:rPr lang="en-US" dirty="0" smtClean="0"/>
              <a:t> (Zip)</a:t>
            </a:r>
            <a:br>
              <a:rPr lang="en-US" dirty="0" smtClean="0"/>
            </a:br>
            <a:r>
              <a:rPr lang="en-US" dirty="0" smtClean="0"/>
              <a:t>(2005 </a:t>
            </a:r>
            <a:r>
              <a:rPr lang="mr-IN" dirty="0" smtClean="0"/>
              <a:t>–</a:t>
            </a:r>
            <a:r>
              <a:rPr lang="en-US" dirty="0" smtClean="0"/>
              <a:t> 2015)</a:t>
            </a:r>
            <a:endParaRPr lang="en-US" dirty="0"/>
          </a:p>
        </p:txBody>
      </p:sp>
      <p:sp>
        <p:nvSpPr>
          <p:cNvPr id="6" name="TextBox 5"/>
          <p:cNvSpPr txBox="1"/>
          <p:nvPr/>
        </p:nvSpPr>
        <p:spPr>
          <a:xfrm>
            <a:off x="4085904" y="3521622"/>
            <a:ext cx="784861" cy="307777"/>
          </a:xfrm>
          <a:prstGeom prst="rect">
            <a:avLst/>
          </a:prstGeom>
          <a:noFill/>
        </p:spPr>
        <p:txBody>
          <a:bodyPr wrap="square" rtlCol="0">
            <a:spAutoFit/>
          </a:bodyPr>
          <a:lstStyle/>
          <a:p>
            <a:r>
              <a:rPr lang="en-US" sz="1400" dirty="0" smtClean="0"/>
              <a:t>22201</a:t>
            </a:r>
            <a:endParaRPr lang="en-US" sz="1400" dirty="0"/>
          </a:p>
        </p:txBody>
      </p:sp>
      <p:sp>
        <p:nvSpPr>
          <p:cNvPr id="7" name="TextBox 6"/>
          <p:cNvSpPr txBox="1"/>
          <p:nvPr/>
        </p:nvSpPr>
        <p:spPr>
          <a:xfrm>
            <a:off x="3976344" y="4269928"/>
            <a:ext cx="784861" cy="338554"/>
          </a:xfrm>
          <a:prstGeom prst="rect">
            <a:avLst/>
          </a:prstGeom>
          <a:noFill/>
        </p:spPr>
        <p:txBody>
          <a:bodyPr wrap="square" rtlCol="0">
            <a:spAutoFit/>
          </a:bodyPr>
          <a:lstStyle/>
          <a:p>
            <a:r>
              <a:rPr lang="en-US" sz="1600" dirty="0" smtClean="0"/>
              <a:t>22204</a:t>
            </a:r>
            <a:endParaRPr lang="en-US" sz="1600" dirty="0"/>
          </a:p>
        </p:txBody>
      </p:sp>
      <p:sp>
        <p:nvSpPr>
          <p:cNvPr id="9" name="TextBox 8"/>
          <p:cNvSpPr txBox="1"/>
          <p:nvPr/>
        </p:nvSpPr>
        <p:spPr>
          <a:xfrm>
            <a:off x="5101618" y="4542037"/>
            <a:ext cx="784861" cy="338554"/>
          </a:xfrm>
          <a:prstGeom prst="rect">
            <a:avLst/>
          </a:prstGeom>
          <a:noFill/>
        </p:spPr>
        <p:txBody>
          <a:bodyPr wrap="square" rtlCol="0">
            <a:spAutoFit/>
          </a:bodyPr>
          <a:lstStyle/>
          <a:p>
            <a:r>
              <a:rPr lang="en-US" sz="1600" dirty="0" smtClean="0"/>
              <a:t>22202</a:t>
            </a:r>
            <a:endParaRPr lang="en-US" sz="1600" dirty="0"/>
          </a:p>
        </p:txBody>
      </p:sp>
      <p:sp>
        <p:nvSpPr>
          <p:cNvPr id="11" name="TextBox 10"/>
          <p:cNvSpPr txBox="1"/>
          <p:nvPr/>
        </p:nvSpPr>
        <p:spPr>
          <a:xfrm>
            <a:off x="3707721" y="3895775"/>
            <a:ext cx="784861" cy="307777"/>
          </a:xfrm>
          <a:prstGeom prst="rect">
            <a:avLst/>
          </a:prstGeom>
          <a:noFill/>
        </p:spPr>
        <p:txBody>
          <a:bodyPr wrap="square" rtlCol="0">
            <a:spAutoFit/>
          </a:bodyPr>
          <a:lstStyle/>
          <a:p>
            <a:r>
              <a:rPr lang="en-US" sz="1400" dirty="0" smtClean="0"/>
              <a:t>22203</a:t>
            </a:r>
            <a:endParaRPr lang="en-US" sz="1400" dirty="0"/>
          </a:p>
        </p:txBody>
      </p:sp>
      <p:sp>
        <p:nvSpPr>
          <p:cNvPr id="12" name="TextBox 11"/>
          <p:cNvSpPr txBox="1"/>
          <p:nvPr/>
        </p:nvSpPr>
        <p:spPr>
          <a:xfrm>
            <a:off x="2960630" y="3587240"/>
            <a:ext cx="784861" cy="338554"/>
          </a:xfrm>
          <a:prstGeom prst="rect">
            <a:avLst/>
          </a:prstGeom>
          <a:noFill/>
        </p:spPr>
        <p:txBody>
          <a:bodyPr wrap="square" rtlCol="0">
            <a:spAutoFit/>
          </a:bodyPr>
          <a:lstStyle/>
          <a:p>
            <a:r>
              <a:rPr lang="en-US" sz="1600" dirty="0" smtClean="0"/>
              <a:t>22205</a:t>
            </a:r>
            <a:endParaRPr lang="en-US" sz="1600" dirty="0"/>
          </a:p>
        </p:txBody>
      </p:sp>
      <p:sp>
        <p:nvSpPr>
          <p:cNvPr id="13" name="TextBox 12"/>
          <p:cNvSpPr txBox="1"/>
          <p:nvPr/>
        </p:nvSpPr>
        <p:spPr>
          <a:xfrm>
            <a:off x="3410348" y="2872817"/>
            <a:ext cx="784861" cy="338554"/>
          </a:xfrm>
          <a:prstGeom prst="rect">
            <a:avLst/>
          </a:prstGeom>
          <a:noFill/>
        </p:spPr>
        <p:txBody>
          <a:bodyPr wrap="square" rtlCol="0">
            <a:spAutoFit/>
          </a:bodyPr>
          <a:lstStyle/>
          <a:p>
            <a:r>
              <a:rPr lang="en-US" sz="1600" dirty="0" smtClean="0"/>
              <a:t>22207</a:t>
            </a:r>
            <a:endParaRPr lang="en-US" sz="1600" dirty="0"/>
          </a:p>
        </p:txBody>
      </p:sp>
      <p:sp>
        <p:nvSpPr>
          <p:cNvPr id="14" name="TextBox 13"/>
          <p:cNvSpPr txBox="1"/>
          <p:nvPr/>
        </p:nvSpPr>
        <p:spPr>
          <a:xfrm>
            <a:off x="4130143" y="4910258"/>
            <a:ext cx="784861" cy="276999"/>
          </a:xfrm>
          <a:prstGeom prst="rect">
            <a:avLst/>
          </a:prstGeom>
          <a:noFill/>
        </p:spPr>
        <p:txBody>
          <a:bodyPr wrap="square" rtlCol="0">
            <a:spAutoFit/>
          </a:bodyPr>
          <a:lstStyle/>
          <a:p>
            <a:r>
              <a:rPr lang="en-US" sz="1200" dirty="0" smtClean="0"/>
              <a:t>22206</a:t>
            </a:r>
            <a:endParaRPr lang="en-US" sz="1200" dirty="0"/>
          </a:p>
        </p:txBody>
      </p:sp>
      <p:sp>
        <p:nvSpPr>
          <p:cNvPr id="15" name="TextBox 14"/>
          <p:cNvSpPr txBox="1"/>
          <p:nvPr/>
        </p:nvSpPr>
        <p:spPr>
          <a:xfrm>
            <a:off x="4761205" y="2850515"/>
            <a:ext cx="732843" cy="338554"/>
          </a:xfrm>
          <a:prstGeom prst="rect">
            <a:avLst/>
          </a:prstGeom>
          <a:solidFill>
            <a:schemeClr val="bg1">
              <a:alpha val="64000"/>
            </a:schemeClr>
          </a:solidFill>
        </p:spPr>
        <p:txBody>
          <a:bodyPr wrap="square" rtlCol="0">
            <a:spAutoFit/>
          </a:bodyPr>
          <a:lstStyle/>
          <a:p>
            <a:r>
              <a:rPr lang="en-US" sz="1600" dirty="0" smtClean="0"/>
              <a:t>22209</a:t>
            </a:r>
            <a:endParaRPr lang="en-US" sz="1600" dirty="0"/>
          </a:p>
        </p:txBody>
      </p:sp>
      <p:sp>
        <p:nvSpPr>
          <p:cNvPr id="16" name="TextBox 15"/>
          <p:cNvSpPr txBox="1"/>
          <p:nvPr/>
        </p:nvSpPr>
        <p:spPr>
          <a:xfrm>
            <a:off x="4709187" y="3771906"/>
            <a:ext cx="784861" cy="307777"/>
          </a:xfrm>
          <a:prstGeom prst="rect">
            <a:avLst/>
          </a:prstGeom>
          <a:noFill/>
        </p:spPr>
        <p:txBody>
          <a:bodyPr wrap="square" rtlCol="0">
            <a:spAutoFit/>
          </a:bodyPr>
          <a:lstStyle/>
          <a:p>
            <a:r>
              <a:rPr lang="en-US" sz="1400" dirty="0" smtClean="0"/>
              <a:t>22211</a:t>
            </a:r>
            <a:endParaRPr lang="en-US" sz="1400" dirty="0"/>
          </a:p>
        </p:txBody>
      </p:sp>
      <p:sp>
        <p:nvSpPr>
          <p:cNvPr id="17" name="TextBox 16"/>
          <p:cNvSpPr txBox="1"/>
          <p:nvPr/>
        </p:nvSpPr>
        <p:spPr>
          <a:xfrm>
            <a:off x="2150944" y="2872817"/>
            <a:ext cx="732843" cy="338554"/>
          </a:xfrm>
          <a:prstGeom prst="rect">
            <a:avLst/>
          </a:prstGeom>
          <a:solidFill>
            <a:schemeClr val="bg1">
              <a:alpha val="64000"/>
            </a:schemeClr>
          </a:solidFill>
        </p:spPr>
        <p:txBody>
          <a:bodyPr wrap="square" rtlCol="0">
            <a:spAutoFit/>
          </a:bodyPr>
          <a:lstStyle/>
          <a:p>
            <a:r>
              <a:rPr lang="en-US" sz="1600" dirty="0" smtClean="0"/>
              <a:t>22213</a:t>
            </a:r>
            <a:endParaRPr lang="en-US" sz="1600" dirty="0"/>
          </a:p>
        </p:txBody>
      </p:sp>
      <p:cxnSp>
        <p:nvCxnSpPr>
          <p:cNvPr id="3" name="Straight Connector 2"/>
          <p:cNvCxnSpPr/>
          <p:nvPr/>
        </p:nvCxnSpPr>
        <p:spPr>
          <a:xfrm flipH="1">
            <a:off x="4915004" y="3130500"/>
            <a:ext cx="342796" cy="289745"/>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2691952" y="3097311"/>
            <a:ext cx="168726" cy="255489"/>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9914322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p:cNvSpPr/>
          <p:nvPr/>
        </p:nvSpPr>
        <p:spPr>
          <a:xfrm>
            <a:off x="1524000" y="1828800"/>
            <a:ext cx="609600" cy="152400"/>
          </a:xfrm>
          <a:prstGeom prst="ellipse">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p:cNvSpPr txBox="1"/>
          <p:nvPr/>
        </p:nvSpPr>
        <p:spPr>
          <a:xfrm>
            <a:off x="5867400" y="4343401"/>
            <a:ext cx="2778318" cy="1384995"/>
          </a:xfrm>
          <a:prstGeom prst="rect">
            <a:avLst/>
          </a:prstGeom>
          <a:noFill/>
        </p:spPr>
        <p:txBody>
          <a:bodyPr wrap="square" rtlCol="0">
            <a:spAutoFit/>
          </a:bodyPr>
          <a:lstStyle/>
          <a:p>
            <a:r>
              <a:rPr lang="en-US" sz="1400" dirty="0"/>
              <a:t>Source: </a:t>
            </a:r>
            <a:r>
              <a:rPr lang="en-US" sz="1400" dirty="0" err="1"/>
              <a:t>Shader</a:t>
            </a:r>
            <a:r>
              <a:rPr lang="en-US" sz="1400" dirty="0"/>
              <a:t>, Michael. </a:t>
            </a:r>
            <a:r>
              <a:rPr lang="en-US" sz="1400" i="1" dirty="0"/>
              <a:t>Risk factors for delinquency: An overview</a:t>
            </a:r>
            <a:r>
              <a:rPr lang="en-US" sz="1400" dirty="0"/>
              <a:t>. US Department of Justice, Office of Justice Programs, Office of Juvenile Justice and Delinquency Prevention, 2001.</a:t>
            </a:r>
            <a:endParaRPr lang="en-US" sz="1400" dirty="0">
              <a:latin typeface="Gill Sans Light"/>
              <a:cs typeface="Gill Sans Light"/>
            </a:endParaRPr>
          </a:p>
        </p:txBody>
      </p:sp>
      <p:sp>
        <p:nvSpPr>
          <p:cNvPr id="7" name="Oval 6"/>
          <p:cNvSpPr/>
          <p:nvPr/>
        </p:nvSpPr>
        <p:spPr>
          <a:xfrm>
            <a:off x="1524000" y="3124200"/>
            <a:ext cx="990600" cy="304800"/>
          </a:xfrm>
          <a:prstGeom prst="ellipse">
            <a:avLst/>
          </a:prstGeom>
          <a:solidFill>
            <a:srgbClr val="FFFFFF">
              <a:alpha val="0"/>
            </a:srgbClr>
          </a:solidFill>
          <a:ln w="254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2790530" y="3736675"/>
            <a:ext cx="1095670" cy="444259"/>
          </a:xfrm>
          <a:prstGeom prst="ellipse">
            <a:avLst/>
          </a:prstGeom>
          <a:solidFill>
            <a:srgbClr val="FFFFFF">
              <a:alpha val="0"/>
            </a:srgbClr>
          </a:solidFill>
          <a:ln w="254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1524000" y="3876136"/>
            <a:ext cx="685800" cy="162464"/>
          </a:xfrm>
          <a:prstGeom prst="ellipse">
            <a:avLst/>
          </a:prstGeom>
          <a:solidFill>
            <a:srgbClr val="FFFFFF">
              <a:alpha val="0"/>
            </a:srgbClr>
          </a:solidFill>
          <a:ln w="254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2971800" y="5575996"/>
            <a:ext cx="990600" cy="215204"/>
          </a:xfrm>
          <a:prstGeom prst="ellipse">
            <a:avLst/>
          </a:prstGeom>
          <a:solidFill>
            <a:srgbClr val="FFFFFF">
              <a:alpha val="0"/>
            </a:srgbClr>
          </a:solidFill>
          <a:ln w="254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2971800" y="5389547"/>
            <a:ext cx="990600" cy="215204"/>
          </a:xfrm>
          <a:prstGeom prst="ellipse">
            <a:avLst/>
          </a:prstGeom>
          <a:solidFill>
            <a:srgbClr val="FFFFFF">
              <a:alpha val="0"/>
            </a:srgbClr>
          </a:solidFill>
          <a:ln w="254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2895600" y="4677639"/>
            <a:ext cx="990600" cy="215204"/>
          </a:xfrm>
          <a:prstGeom prst="ellipse">
            <a:avLst/>
          </a:prstGeom>
          <a:solidFill>
            <a:srgbClr val="FFFFFF">
              <a:alpha val="0"/>
            </a:srgbClr>
          </a:solidFill>
          <a:ln w="254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2971800" y="2514600"/>
            <a:ext cx="990600" cy="228600"/>
          </a:xfrm>
          <a:prstGeom prst="ellipse">
            <a:avLst/>
          </a:prstGeom>
          <a:solidFill>
            <a:srgbClr val="FFFFFF">
              <a:alpha val="0"/>
            </a:srgbClr>
          </a:solidFill>
          <a:ln w="254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2971800" y="2299202"/>
            <a:ext cx="990600" cy="228600"/>
          </a:xfrm>
          <a:prstGeom prst="ellipse">
            <a:avLst/>
          </a:prstGeom>
          <a:solidFill>
            <a:srgbClr val="FFFFFF">
              <a:alpha val="0"/>
            </a:srgbClr>
          </a:solidFill>
          <a:ln w="254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6" name="Picture 15"/>
          <p:cNvPicPr>
            <a:picLocks noChangeAspect="1"/>
          </p:cNvPicPr>
          <p:nvPr/>
        </p:nvPicPr>
        <p:blipFill>
          <a:blip r:embed="rId2"/>
          <a:stretch>
            <a:fillRect/>
          </a:stretch>
        </p:blipFill>
        <p:spPr>
          <a:xfrm>
            <a:off x="0" y="-267704"/>
            <a:ext cx="9144000" cy="1652016"/>
          </a:xfrm>
          <a:prstGeom prst="rect">
            <a:avLst/>
          </a:prstGeom>
        </p:spPr>
      </p:pic>
      <p:pic>
        <p:nvPicPr>
          <p:cNvPr id="4" name="Picture 3"/>
          <p:cNvPicPr>
            <a:picLocks noChangeAspect="1"/>
          </p:cNvPicPr>
          <p:nvPr/>
        </p:nvPicPr>
        <p:blipFill>
          <a:blip r:embed="rId3"/>
          <a:stretch>
            <a:fillRect/>
          </a:stretch>
        </p:blipFill>
        <p:spPr>
          <a:xfrm>
            <a:off x="914400" y="891871"/>
            <a:ext cx="4742861" cy="5143500"/>
          </a:xfrm>
          <a:prstGeom prst="rect">
            <a:avLst/>
          </a:prstGeom>
          <a:ln>
            <a:solidFill>
              <a:srgbClr val="FF0000"/>
            </a:solidFill>
          </a:ln>
        </p:spPr>
      </p:pic>
      <p:sp>
        <p:nvSpPr>
          <p:cNvPr id="2" name="Title 1"/>
          <p:cNvSpPr>
            <a:spLocks noGrp="1"/>
          </p:cNvSpPr>
          <p:nvPr>
            <p:ph type="title"/>
          </p:nvPr>
        </p:nvSpPr>
        <p:spPr>
          <a:xfrm>
            <a:off x="6172200" y="-267704"/>
            <a:ext cx="2819400" cy="857250"/>
          </a:xfrm>
        </p:spPr>
        <p:txBody>
          <a:bodyPr/>
          <a:lstStyle/>
          <a:p>
            <a:pPr algn="l"/>
            <a:r>
              <a:rPr lang="en-US" smtClean="0"/>
              <a:t>Risk Factors</a:t>
            </a:r>
            <a:endParaRPr lang="en-US" dirty="0"/>
          </a:p>
        </p:txBody>
      </p:sp>
    </p:spTree>
    <p:extLst>
      <p:ext uri="{BB962C8B-B14F-4D97-AF65-F5344CB8AC3E}">
        <p14:creationId xmlns:p14="http://schemas.microsoft.com/office/powerpoint/2010/main" val="157564975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p:nvPr/>
        </p:nvPicPr>
        <p:blipFill rotWithShape="1">
          <a:blip r:embed="rId2">
            <a:extLst>
              <a:ext uri="{28A0092B-C50C-407E-A947-70E740481C1C}">
                <a14:useLocalDpi xmlns:a14="http://schemas.microsoft.com/office/drawing/2010/main" val="0"/>
              </a:ext>
            </a:extLst>
          </a:blip>
          <a:srcRect l="1" r="540"/>
          <a:stretch/>
        </p:blipFill>
        <p:spPr bwMode="auto">
          <a:xfrm>
            <a:off x="1295400" y="1143000"/>
            <a:ext cx="5906770" cy="1544955"/>
          </a:xfrm>
          <a:prstGeom prst="rect">
            <a:avLst/>
          </a:prstGeom>
          <a:ln>
            <a:noFill/>
          </a:ln>
          <a:extLst>
            <a:ext uri="{53640926-AAD7-44D8-BBD7-CCE9431645EC}">
              <a14:shadowObscured xmlns:a14="http://schemas.microsoft.com/office/drawing/2010/main"/>
            </a:ext>
          </a:extLst>
        </p:spPr>
      </p:pic>
      <p:pic>
        <p:nvPicPr>
          <p:cNvPr id="9" name="Picture 8"/>
          <p:cNvPicPr/>
          <p:nvPr/>
        </p:nvPicPr>
        <p:blipFill rotWithShape="1">
          <a:blip r:embed="rId3">
            <a:extLst>
              <a:ext uri="{28A0092B-C50C-407E-A947-70E740481C1C}">
                <a14:useLocalDpi xmlns:a14="http://schemas.microsoft.com/office/drawing/2010/main" val="0"/>
              </a:ext>
            </a:extLst>
          </a:blip>
          <a:srcRect l="16599"/>
          <a:stretch/>
        </p:blipFill>
        <p:spPr bwMode="auto">
          <a:xfrm>
            <a:off x="2667000" y="1752600"/>
            <a:ext cx="3925570" cy="370459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3246483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3"/>
          <a:stretch>
            <a:fillRect/>
          </a:stretch>
        </p:blipFill>
        <p:spPr>
          <a:xfrm>
            <a:off x="0" y="12734"/>
            <a:ext cx="9144000" cy="1652016"/>
          </a:xfrm>
          <a:prstGeom prst="rect">
            <a:avLst/>
          </a:prstGeom>
        </p:spPr>
      </p:pic>
      <p:sp>
        <p:nvSpPr>
          <p:cNvPr id="2" name="Title 1"/>
          <p:cNvSpPr>
            <a:spLocks noGrp="1"/>
          </p:cNvSpPr>
          <p:nvPr>
            <p:ph type="title"/>
          </p:nvPr>
        </p:nvSpPr>
        <p:spPr>
          <a:xfrm>
            <a:off x="529662" y="-32047"/>
            <a:ext cx="8229600" cy="1143000"/>
          </a:xfrm>
        </p:spPr>
        <p:txBody>
          <a:bodyPr/>
          <a:lstStyle/>
          <a:p>
            <a:pPr>
              <a:lnSpc>
                <a:spcPct val="80000"/>
              </a:lnSpc>
            </a:pPr>
            <a:r>
              <a:rPr lang="en-US" dirty="0" smtClean="0"/>
              <a:t>Social and behavioral data flows</a:t>
            </a:r>
            <a:endParaRPr lang="en-US" dirty="0"/>
          </a:p>
        </p:txBody>
      </p:sp>
      <p:grpSp>
        <p:nvGrpSpPr>
          <p:cNvPr id="4" name="Group 3"/>
          <p:cNvGrpSpPr/>
          <p:nvPr/>
        </p:nvGrpSpPr>
        <p:grpSpPr>
          <a:xfrm>
            <a:off x="304696" y="1371600"/>
            <a:ext cx="8809112" cy="3962400"/>
            <a:chOff x="411089" y="1276350"/>
            <a:chExt cx="8809111" cy="3962400"/>
          </a:xfrm>
        </p:grpSpPr>
        <p:pic>
          <p:nvPicPr>
            <p:cNvPr id="10" name="Picture 9"/>
            <p:cNvPicPr>
              <a:picLocks noChangeAspect="1"/>
            </p:cNvPicPr>
            <p:nvPr/>
          </p:nvPicPr>
          <p:blipFill>
            <a:blip r:embed="rId4"/>
            <a:stretch>
              <a:fillRect/>
            </a:stretch>
          </p:blipFill>
          <p:spPr>
            <a:xfrm>
              <a:off x="457200" y="4578350"/>
              <a:ext cx="8275712" cy="660400"/>
            </a:xfrm>
            <a:prstGeom prst="rect">
              <a:avLst/>
            </a:prstGeom>
          </p:spPr>
        </p:pic>
        <p:pic>
          <p:nvPicPr>
            <p:cNvPr id="37" name="Picture 2"/>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6251253" y="1885950"/>
              <a:ext cx="2452958" cy="1223413"/>
            </a:xfrm>
            <a:prstGeom prst="rect">
              <a:avLst/>
            </a:prstGeom>
            <a:noFill/>
            <a:ln w="9525">
              <a:solidFill>
                <a:schemeClr val="tx1"/>
              </a:solidFill>
              <a:miter lim="800000"/>
              <a:headEnd/>
              <a:tailEnd/>
            </a:ln>
            <a:effectLst>
              <a:outerShdw blurRad="50800" dist="38100" dir="2700000" algn="tl" rotWithShape="0">
                <a:srgbClr val="000000">
                  <a:alpha val="43000"/>
                </a:srgbClr>
              </a:outerShdw>
            </a:effectLst>
            <a:extLst>
              <a:ext uri="{909E8E84-426E-40dd-AFC4-6F175D3DCCD1}">
                <a14:hiddenFill xmlns:a14="http://schemas.microsoft.com/office/drawing/2010/main" xmlns="">
                  <a:solidFill>
                    <a:schemeClr val="accent1"/>
                  </a:solidFill>
                </a14:hiddenFill>
              </a:ext>
            </a:extLst>
          </p:spPr>
        </p:pic>
        <p:sp>
          <p:nvSpPr>
            <p:cNvPr id="38" name="TextBox 37"/>
            <p:cNvSpPr txBox="1"/>
            <p:nvPr/>
          </p:nvSpPr>
          <p:spPr>
            <a:xfrm>
              <a:off x="6967239" y="1276350"/>
              <a:ext cx="1192955" cy="461537"/>
            </a:xfrm>
            <a:prstGeom prst="rect">
              <a:avLst/>
            </a:prstGeom>
            <a:noFill/>
          </p:spPr>
          <p:txBody>
            <a:bodyPr wrap="none" rtlCol="0">
              <a:spAutoFit/>
            </a:bodyPr>
            <a:lstStyle/>
            <a:p>
              <a:pPr algn="ctr"/>
              <a:r>
                <a:rPr lang="en-US" sz="2399" b="1" dirty="0">
                  <a:solidFill>
                    <a:srgbClr val="000000"/>
                  </a:solidFill>
                  <a:effectLst>
                    <a:outerShdw blurRad="50800" dist="38100" dir="2700000" algn="tl" rotWithShape="0">
                      <a:srgbClr val="000000">
                        <a:alpha val="43000"/>
                      </a:srgbClr>
                    </a:outerShdw>
                  </a:effectLst>
                  <a:latin typeface="Helvetica Light"/>
                  <a:cs typeface="Helvetica Light"/>
                </a:rPr>
                <a:t>People</a:t>
              </a:r>
            </a:p>
          </p:txBody>
        </p:sp>
        <p:sp>
          <p:nvSpPr>
            <p:cNvPr id="39" name="TextBox 38"/>
            <p:cNvSpPr txBox="1"/>
            <p:nvPr/>
          </p:nvSpPr>
          <p:spPr>
            <a:xfrm>
              <a:off x="6202094" y="2908800"/>
              <a:ext cx="3018106" cy="2246769"/>
            </a:xfrm>
            <a:prstGeom prst="rect">
              <a:avLst/>
            </a:prstGeom>
            <a:noFill/>
          </p:spPr>
          <p:txBody>
            <a:bodyPr wrap="square" rtlCol="0">
              <a:spAutoFit/>
            </a:bodyPr>
            <a:lstStyle/>
            <a:p>
              <a:endParaRPr lang="en-US" sz="2000" dirty="0">
                <a:solidFill>
                  <a:prstClr val="black"/>
                </a:solidFill>
                <a:latin typeface="Helvetica Light"/>
                <a:cs typeface="Helvetica Light"/>
              </a:endParaRPr>
            </a:p>
            <a:p>
              <a:pPr marL="342875" indent="-342875">
                <a:buFont typeface="Arial"/>
                <a:buChar char="•"/>
              </a:pPr>
              <a:r>
                <a:rPr lang="en-US" sz="2000" dirty="0">
                  <a:solidFill>
                    <a:prstClr val="black"/>
                  </a:solidFill>
                  <a:latin typeface="Helvetica Light"/>
                  <a:cs typeface="Helvetica Light"/>
                </a:rPr>
                <a:t>Relationships</a:t>
              </a:r>
            </a:p>
            <a:p>
              <a:pPr marL="342875" indent="-342875">
                <a:buFont typeface="Arial"/>
                <a:buChar char="•"/>
              </a:pPr>
              <a:r>
                <a:rPr lang="en-US" sz="2000" dirty="0">
                  <a:solidFill>
                    <a:prstClr val="black"/>
                  </a:solidFill>
                  <a:latin typeface="Helvetica Light"/>
                  <a:cs typeface="Helvetica Light"/>
                </a:rPr>
                <a:t>Location</a:t>
              </a:r>
            </a:p>
            <a:p>
              <a:pPr marL="342875" indent="-342875">
                <a:buFont typeface="Arial"/>
                <a:buChar char="•"/>
              </a:pPr>
              <a:r>
                <a:rPr lang="en-US" sz="2000" dirty="0">
                  <a:solidFill>
                    <a:prstClr val="black"/>
                  </a:solidFill>
                  <a:latin typeface="Helvetica Light"/>
                  <a:cs typeface="Helvetica Light"/>
                </a:rPr>
                <a:t>Economic Condition</a:t>
              </a:r>
            </a:p>
            <a:p>
              <a:pPr marL="342875" indent="-342875">
                <a:buFont typeface="Arial"/>
                <a:buChar char="•"/>
              </a:pPr>
              <a:r>
                <a:rPr lang="en-US" sz="2000" dirty="0">
                  <a:solidFill>
                    <a:prstClr val="black"/>
                  </a:solidFill>
                  <a:latin typeface="Helvetica Light"/>
                  <a:cs typeface="Helvetica Light"/>
                </a:rPr>
                <a:t>Communication</a:t>
              </a:r>
            </a:p>
            <a:p>
              <a:pPr marL="342875" indent="-342875">
                <a:buFont typeface="Arial"/>
                <a:buChar char="•"/>
              </a:pPr>
              <a:r>
                <a:rPr lang="en-US" sz="2000" dirty="0">
                  <a:solidFill>
                    <a:prstClr val="black"/>
                  </a:solidFill>
                  <a:latin typeface="Helvetica Light"/>
                  <a:cs typeface="Helvetica Light"/>
                </a:rPr>
                <a:t>Activities 		</a:t>
              </a:r>
            </a:p>
            <a:p>
              <a:pPr marL="342875" indent="-342875">
                <a:buFont typeface="Arial"/>
                <a:buChar char="•"/>
              </a:pPr>
              <a:r>
                <a:rPr lang="en-US" sz="2000" dirty="0">
                  <a:solidFill>
                    <a:prstClr val="black"/>
                  </a:solidFill>
                  <a:latin typeface="Helvetica Light"/>
                  <a:cs typeface="Helvetica Light"/>
                </a:rPr>
                <a:t>Health</a:t>
              </a:r>
            </a:p>
          </p:txBody>
        </p:sp>
        <p:pic>
          <p:nvPicPr>
            <p:cNvPr id="33" name="Picture 3"/>
            <p:cNvPicPr>
              <a:picLocks noChangeAspect="1" noChangeArrowheads="1"/>
            </p:cNvPicPr>
            <p:nvPr/>
          </p:nvPicPr>
          <p:blipFill rotWithShape="1">
            <a:blip r:embed="rId6" cstate="print">
              <a:extLst>
                <a:ext uri="{28A0092B-C50C-407E-A947-70E740481C1C}">
                  <a14:useLocalDpi xmlns:a14="http://schemas.microsoft.com/office/drawing/2010/main"/>
                </a:ext>
              </a:extLst>
            </a:blip>
            <a:srcRect/>
            <a:stretch/>
          </p:blipFill>
          <p:spPr bwMode="auto">
            <a:xfrm>
              <a:off x="3371472" y="1885950"/>
              <a:ext cx="2518115" cy="1223306"/>
            </a:xfrm>
            <a:prstGeom prst="rect">
              <a:avLst/>
            </a:prstGeom>
            <a:noFill/>
            <a:ln w="9525">
              <a:solidFill>
                <a:schemeClr val="tx1"/>
              </a:solidFill>
              <a:miter lim="800000"/>
              <a:headEnd/>
              <a:tailEnd/>
            </a:ln>
            <a:effectLst>
              <a:outerShdw blurRad="50800" dist="38100" dir="2700000" algn="tl" rotWithShape="0">
                <a:srgbClr val="000000">
                  <a:alpha val="43000"/>
                </a:srgbClr>
              </a:outerShdw>
            </a:effectLst>
            <a:extLst>
              <a:ext uri="{909E8E84-426E-40dd-AFC4-6F175D3DCCD1}">
                <a14:hiddenFill xmlns:a14="http://schemas.microsoft.com/office/drawing/2010/main" xmlns="">
                  <a:solidFill>
                    <a:schemeClr val="accent1"/>
                  </a:solidFill>
                </a14:hiddenFill>
              </a:ext>
            </a:extLst>
          </p:spPr>
        </p:pic>
        <p:sp>
          <p:nvSpPr>
            <p:cNvPr id="34" name="TextBox 33"/>
            <p:cNvSpPr txBox="1"/>
            <p:nvPr/>
          </p:nvSpPr>
          <p:spPr>
            <a:xfrm>
              <a:off x="3598036" y="1276350"/>
              <a:ext cx="2064989" cy="461537"/>
            </a:xfrm>
            <a:prstGeom prst="rect">
              <a:avLst/>
            </a:prstGeom>
            <a:noFill/>
          </p:spPr>
          <p:txBody>
            <a:bodyPr wrap="none" rtlCol="0">
              <a:spAutoFit/>
            </a:bodyPr>
            <a:lstStyle/>
            <a:p>
              <a:pPr algn="ctr"/>
              <a:r>
                <a:rPr lang="en-US" sz="2399" b="1" dirty="0">
                  <a:solidFill>
                    <a:srgbClr val="000000"/>
                  </a:solidFill>
                  <a:effectLst>
                    <a:outerShdw blurRad="50800" dist="38100" dir="2700000" algn="tl" rotWithShape="0">
                      <a:srgbClr val="000000">
                        <a:alpha val="43000"/>
                      </a:srgbClr>
                    </a:outerShdw>
                  </a:effectLst>
                  <a:latin typeface="Helvetica Light"/>
                  <a:cs typeface="Helvetica Light"/>
                </a:rPr>
                <a:t>Environment</a:t>
              </a:r>
            </a:p>
          </p:txBody>
        </p:sp>
        <p:sp>
          <p:nvSpPr>
            <p:cNvPr id="35" name="TextBox 34"/>
            <p:cNvSpPr txBox="1"/>
            <p:nvPr/>
          </p:nvSpPr>
          <p:spPr>
            <a:xfrm>
              <a:off x="3736084" y="2908801"/>
              <a:ext cx="1955985" cy="1631216"/>
            </a:xfrm>
            <a:prstGeom prst="rect">
              <a:avLst/>
            </a:prstGeom>
            <a:noFill/>
          </p:spPr>
          <p:txBody>
            <a:bodyPr wrap="none" rtlCol="0">
              <a:spAutoFit/>
            </a:bodyPr>
            <a:lstStyle/>
            <a:p>
              <a:pPr marL="342875" indent="-342875">
                <a:buFont typeface="Arial"/>
                <a:buChar char="•"/>
              </a:pPr>
              <a:endParaRPr lang="en-US" sz="2000" dirty="0">
                <a:solidFill>
                  <a:prstClr val="black"/>
                </a:solidFill>
                <a:latin typeface="Helvetica Light"/>
                <a:cs typeface="Helvetica Light"/>
              </a:endParaRPr>
            </a:p>
            <a:p>
              <a:pPr marL="342875" indent="-342875">
                <a:buFont typeface="Arial"/>
                <a:buChar char="•"/>
              </a:pPr>
              <a:r>
                <a:rPr lang="en-US" sz="2000" dirty="0">
                  <a:solidFill>
                    <a:prstClr val="black"/>
                  </a:solidFill>
                  <a:latin typeface="Helvetica Light"/>
                  <a:cs typeface="Helvetica Light"/>
                </a:rPr>
                <a:t>Climate</a:t>
              </a:r>
            </a:p>
            <a:p>
              <a:pPr marL="342875" indent="-342875">
                <a:buFont typeface="Arial"/>
                <a:buChar char="•"/>
              </a:pPr>
              <a:r>
                <a:rPr lang="en-US" sz="2000" dirty="0">
                  <a:solidFill>
                    <a:prstClr val="black"/>
                  </a:solidFill>
                  <a:latin typeface="Helvetica Light"/>
                  <a:cs typeface="Helvetica Light"/>
                </a:rPr>
                <a:t>Pollution </a:t>
              </a:r>
            </a:p>
            <a:p>
              <a:pPr marL="342875" indent="-342875">
                <a:buFont typeface="Arial"/>
                <a:buChar char="•"/>
              </a:pPr>
              <a:r>
                <a:rPr lang="en-US" sz="2000" dirty="0">
                  <a:solidFill>
                    <a:prstClr val="black"/>
                  </a:solidFill>
                  <a:latin typeface="Helvetica Light"/>
                  <a:cs typeface="Helvetica Light"/>
                </a:rPr>
                <a:t>Noise</a:t>
              </a:r>
            </a:p>
            <a:p>
              <a:pPr marL="342875" indent="-342875">
                <a:buFont typeface="Arial"/>
                <a:buChar char="•"/>
              </a:pPr>
              <a:r>
                <a:rPr lang="en-US" sz="2000" dirty="0">
                  <a:solidFill>
                    <a:prstClr val="black"/>
                  </a:solidFill>
                  <a:latin typeface="Helvetica Light"/>
                  <a:cs typeface="Helvetica Light"/>
                </a:rPr>
                <a:t>Flora/ Fauna</a:t>
              </a:r>
            </a:p>
          </p:txBody>
        </p:sp>
        <p:sp>
          <p:nvSpPr>
            <p:cNvPr id="41" name="TextBox 40"/>
            <p:cNvSpPr txBox="1"/>
            <p:nvPr/>
          </p:nvSpPr>
          <p:spPr>
            <a:xfrm>
              <a:off x="585733" y="1276350"/>
              <a:ext cx="2186817" cy="461537"/>
            </a:xfrm>
            <a:prstGeom prst="rect">
              <a:avLst/>
            </a:prstGeom>
            <a:noFill/>
          </p:spPr>
          <p:txBody>
            <a:bodyPr wrap="none" rtlCol="0">
              <a:spAutoFit/>
            </a:bodyPr>
            <a:lstStyle/>
            <a:p>
              <a:pPr algn="ctr"/>
              <a:r>
                <a:rPr lang="en-US" sz="2399" b="1" dirty="0">
                  <a:solidFill>
                    <a:srgbClr val="000000"/>
                  </a:solidFill>
                  <a:effectLst>
                    <a:outerShdw blurRad="50800" dist="38100" dir="2700000" algn="tl" rotWithShape="0">
                      <a:srgbClr val="000000">
                        <a:alpha val="43000"/>
                      </a:srgbClr>
                    </a:outerShdw>
                  </a:effectLst>
                  <a:latin typeface="Helvetica Light"/>
                  <a:cs typeface="Helvetica Light"/>
                </a:rPr>
                <a:t>Infrastructure</a:t>
              </a:r>
            </a:p>
          </p:txBody>
        </p:sp>
        <p:sp>
          <p:nvSpPr>
            <p:cNvPr id="42" name="TextBox 41"/>
            <p:cNvSpPr txBox="1"/>
            <p:nvPr/>
          </p:nvSpPr>
          <p:spPr>
            <a:xfrm>
              <a:off x="687140" y="2908801"/>
              <a:ext cx="2044149" cy="1631216"/>
            </a:xfrm>
            <a:prstGeom prst="rect">
              <a:avLst/>
            </a:prstGeom>
            <a:noFill/>
          </p:spPr>
          <p:txBody>
            <a:bodyPr wrap="none" rtlCol="0">
              <a:spAutoFit/>
            </a:bodyPr>
            <a:lstStyle/>
            <a:p>
              <a:pPr marL="342875" indent="-342875" algn="just">
                <a:buFont typeface="Arial" charset="0"/>
                <a:buChar char="•"/>
              </a:pPr>
              <a:endParaRPr lang="en-US" sz="2000" dirty="0">
                <a:solidFill>
                  <a:prstClr val="black"/>
                </a:solidFill>
                <a:latin typeface="Helvetica Light"/>
                <a:cs typeface="Helvetica Light"/>
              </a:endParaRPr>
            </a:p>
            <a:p>
              <a:pPr marL="342875" indent="-342875" algn="just">
                <a:buFont typeface="Arial" charset="0"/>
                <a:buChar char="•"/>
              </a:pPr>
              <a:r>
                <a:rPr lang="en-US" sz="2000" dirty="0">
                  <a:solidFill>
                    <a:prstClr val="black"/>
                  </a:solidFill>
                  <a:latin typeface="Helvetica Light"/>
                  <a:cs typeface="Helvetica Light"/>
                </a:rPr>
                <a:t>Condition</a:t>
              </a:r>
            </a:p>
            <a:p>
              <a:pPr marL="342875" indent="-342875" algn="just">
                <a:buFont typeface="Arial" charset="0"/>
                <a:buChar char="•"/>
              </a:pPr>
              <a:r>
                <a:rPr lang="en-US" sz="2000" dirty="0">
                  <a:solidFill>
                    <a:prstClr val="black"/>
                  </a:solidFill>
                  <a:latin typeface="Helvetica Light"/>
                  <a:cs typeface="Helvetica Light"/>
                </a:rPr>
                <a:t>Operations</a:t>
              </a:r>
            </a:p>
            <a:p>
              <a:pPr marL="342875" indent="-342875" algn="just">
                <a:buFont typeface="Arial" charset="0"/>
                <a:buChar char="•"/>
              </a:pPr>
              <a:r>
                <a:rPr lang="en-US" sz="2000" dirty="0">
                  <a:solidFill>
                    <a:prstClr val="black"/>
                  </a:solidFill>
                  <a:latin typeface="Helvetica Light"/>
                  <a:cs typeface="Helvetica Light"/>
                </a:rPr>
                <a:t>Resilience</a:t>
              </a:r>
            </a:p>
            <a:p>
              <a:pPr marL="342875" indent="-342875" algn="just">
                <a:buFont typeface="Arial" charset="0"/>
                <a:buChar char="•"/>
              </a:pPr>
              <a:r>
                <a:rPr lang="en-US" sz="2000" dirty="0">
                  <a:solidFill>
                    <a:prstClr val="black"/>
                  </a:solidFill>
                  <a:latin typeface="Helvetica Light"/>
                  <a:cs typeface="Helvetica Light"/>
                </a:rPr>
                <a:t>Sustainability</a:t>
              </a:r>
            </a:p>
          </p:txBody>
        </p:sp>
        <p:pic>
          <p:nvPicPr>
            <p:cNvPr id="43" name="Picture 2"/>
            <p:cNvPicPr>
              <a:picLocks noChangeAspect="1" noChangeArrowheads="1"/>
            </p:cNvPicPr>
            <p:nvPr/>
          </p:nvPicPr>
          <p:blipFill rotWithShape="1">
            <a:blip r:embed="rId7" cstate="print">
              <a:extLst>
                <a:ext uri="{28A0092B-C50C-407E-A947-70E740481C1C}">
                  <a14:useLocalDpi xmlns:a14="http://schemas.microsoft.com/office/drawing/2010/main"/>
                </a:ext>
              </a:extLst>
            </a:blip>
            <a:srcRect/>
            <a:stretch/>
          </p:blipFill>
          <p:spPr bwMode="auto">
            <a:xfrm>
              <a:off x="411089" y="1885950"/>
              <a:ext cx="2596252" cy="1231813"/>
            </a:xfrm>
            <a:prstGeom prst="rect">
              <a:avLst/>
            </a:prstGeom>
            <a:noFill/>
            <a:ln w="28575" cmpd="sng">
              <a:solidFill>
                <a:schemeClr val="tx1"/>
              </a:solidFill>
              <a:miter lim="800000"/>
              <a:headEnd/>
              <a:tailEnd/>
            </a:ln>
            <a:effectLst>
              <a:outerShdw blurRad="50800" dist="38100" dir="2700000" algn="tl" rotWithShape="0">
                <a:srgbClr val="000000">
                  <a:alpha val="43000"/>
                </a:srgbClr>
              </a:outerShdw>
            </a:effectLst>
            <a:extLst>
              <a:ext uri="{909E8E84-426E-40dd-AFC4-6F175D3DCCD1}">
                <a14:hiddenFill xmlns:a14="http://schemas.microsoft.com/office/drawing/2010/main" xmlns="">
                  <a:solidFill>
                    <a:schemeClr val="accent1"/>
                  </a:solidFill>
                </a14:hiddenFill>
              </a:ext>
            </a:extLst>
          </p:spPr>
        </p:pic>
      </p:grpSp>
      <p:pic>
        <p:nvPicPr>
          <p:cNvPr id="15" name="Picture 14"/>
          <p:cNvPicPr>
            <a:picLocks noChangeAspect="1"/>
          </p:cNvPicPr>
          <p:nvPr/>
        </p:nvPicPr>
        <p:blipFill>
          <a:blip r:embed="rId8"/>
          <a:stretch>
            <a:fillRect/>
          </a:stretch>
        </p:blipFill>
        <p:spPr>
          <a:xfrm>
            <a:off x="6825172" y="5791200"/>
            <a:ext cx="2014028" cy="731553"/>
          </a:xfrm>
          <a:prstGeom prst="rect">
            <a:avLst/>
          </a:prstGeom>
        </p:spPr>
      </p:pic>
    </p:spTree>
    <p:extLst>
      <p:ext uri="{BB962C8B-B14F-4D97-AF65-F5344CB8AC3E}">
        <p14:creationId xmlns:p14="http://schemas.microsoft.com/office/powerpoint/2010/main" val="388209875"/>
      </p:ext>
    </p:extLst>
  </p:cSld>
  <p:clrMapOvr>
    <a:masterClrMapping/>
  </p:clrMapOvr>
  <p:transition spd="slow">
    <p:wip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p:nvPr/>
        </p:nvPicPr>
        <p:blipFill>
          <a:blip r:embed="rId2">
            <a:extLst>
              <a:ext uri="{28A0092B-C50C-407E-A947-70E740481C1C}">
                <a14:useLocalDpi xmlns:a14="http://schemas.microsoft.com/office/drawing/2010/main" val="0"/>
              </a:ext>
            </a:extLst>
          </a:blip>
          <a:stretch>
            <a:fillRect/>
          </a:stretch>
        </p:blipFill>
        <p:spPr>
          <a:xfrm>
            <a:off x="838200" y="533400"/>
            <a:ext cx="5941695" cy="2011680"/>
          </a:xfrm>
          <a:prstGeom prst="rect">
            <a:avLst/>
          </a:prstGeom>
        </p:spPr>
      </p:pic>
      <p:pic>
        <p:nvPicPr>
          <p:cNvPr id="4" name="Picture 3"/>
          <p:cNvPicPr/>
          <p:nvPr/>
        </p:nvPicPr>
        <p:blipFill rotWithShape="1">
          <a:blip r:embed="rId3">
            <a:extLst>
              <a:ext uri="{28A0092B-C50C-407E-A947-70E740481C1C}">
                <a14:useLocalDpi xmlns:a14="http://schemas.microsoft.com/office/drawing/2010/main" val="0"/>
              </a:ext>
            </a:extLst>
          </a:blip>
          <a:srcRect l="10931"/>
          <a:stretch/>
        </p:blipFill>
        <p:spPr bwMode="auto">
          <a:xfrm>
            <a:off x="3809047" y="990600"/>
            <a:ext cx="3639185" cy="3657600"/>
          </a:xfrm>
          <a:prstGeom prst="rect">
            <a:avLst/>
          </a:prstGeom>
          <a:ln>
            <a:noFill/>
          </a:ln>
          <a:extLst>
            <a:ext uri="{53640926-AAD7-44D8-BBD7-CCE9431645EC}">
              <a14:shadowObscured xmlns:a14="http://schemas.microsoft.com/office/drawing/2010/main"/>
            </a:ext>
          </a:extLst>
        </p:spPr>
      </p:pic>
      <p:sp>
        <p:nvSpPr>
          <p:cNvPr id="6" name="TextBox 5"/>
          <p:cNvSpPr txBox="1"/>
          <p:nvPr/>
        </p:nvSpPr>
        <p:spPr>
          <a:xfrm>
            <a:off x="609600" y="5118340"/>
            <a:ext cx="7924800" cy="954107"/>
          </a:xfrm>
          <a:prstGeom prst="rect">
            <a:avLst/>
          </a:prstGeom>
          <a:noFill/>
        </p:spPr>
        <p:txBody>
          <a:bodyPr wrap="square" rtlCol="0">
            <a:spAutoFit/>
          </a:bodyPr>
          <a:lstStyle/>
          <a:p>
            <a:pPr algn="ctr"/>
            <a:r>
              <a:rPr lang="en-US" sz="2800" dirty="0" smtClean="0">
                <a:latin typeface="Gill Sans Light"/>
                <a:cs typeface="Gill Sans Light"/>
              </a:rPr>
              <a:t>We can combine the Arlington risk factors information and construct a indicator for at-risk youth.</a:t>
            </a:r>
            <a:endParaRPr lang="en-US" sz="2800" dirty="0">
              <a:latin typeface="Gill Sans Light"/>
              <a:cs typeface="Gill Sans Light"/>
            </a:endParaRPr>
          </a:p>
        </p:txBody>
      </p:sp>
    </p:spTree>
    <p:extLst>
      <p:ext uri="{BB962C8B-B14F-4D97-AF65-F5344CB8AC3E}">
        <p14:creationId xmlns:p14="http://schemas.microsoft.com/office/powerpoint/2010/main" val="40195084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 y="2362200"/>
            <a:ext cx="7391400" cy="1676400"/>
          </a:xfrm>
        </p:spPr>
        <p:txBody>
          <a:bodyPr>
            <a:noAutofit/>
          </a:bodyPr>
          <a:lstStyle/>
          <a:p>
            <a:pPr>
              <a:lnSpc>
                <a:spcPct val="90000"/>
              </a:lnSpc>
            </a:pPr>
            <a:r>
              <a:rPr lang="en-US" b="1" dirty="0" smtClean="0">
                <a:latin typeface="Raleway Light "/>
                <a:cs typeface="Raleway Light "/>
              </a:rPr>
              <a:t>  </a:t>
            </a:r>
            <a:r>
              <a:rPr lang="en-US" b="1" dirty="0">
                <a:latin typeface="Raleway Light "/>
                <a:cs typeface="Raleway Light "/>
              </a:rPr>
              <a:t/>
            </a:r>
            <a:br>
              <a:rPr lang="en-US" b="1" dirty="0">
                <a:latin typeface="Raleway Light "/>
                <a:cs typeface="Raleway Light "/>
              </a:rPr>
            </a:br>
            <a:endParaRPr lang="en-US" sz="2000" b="1" dirty="0">
              <a:latin typeface="Raleway Light "/>
              <a:cs typeface="Raleway Light "/>
            </a:endParaRPr>
          </a:p>
        </p:txBody>
      </p:sp>
      <p:sp>
        <p:nvSpPr>
          <p:cNvPr id="3" name="TextBox 2"/>
          <p:cNvSpPr txBox="1"/>
          <p:nvPr/>
        </p:nvSpPr>
        <p:spPr>
          <a:xfrm>
            <a:off x="115911" y="5583796"/>
            <a:ext cx="476518" cy="400110"/>
          </a:xfrm>
          <a:prstGeom prst="rect">
            <a:avLst/>
          </a:prstGeom>
          <a:solidFill>
            <a:schemeClr val="bg1"/>
          </a:solidFill>
        </p:spPr>
        <p:txBody>
          <a:bodyPr wrap="square" rtlCol="0">
            <a:spAutoFit/>
          </a:bodyPr>
          <a:lstStyle/>
          <a:p>
            <a:endParaRPr lang="en-US" sz="2000" dirty="0">
              <a:solidFill>
                <a:schemeClr val="bg1"/>
              </a:solidFill>
              <a:latin typeface="Gill Sans Light"/>
              <a:cs typeface="Gill Sans Light"/>
            </a:endParaRPr>
          </a:p>
        </p:txBody>
      </p:sp>
      <p:sp>
        <p:nvSpPr>
          <p:cNvPr id="4" name="TextBox 3"/>
          <p:cNvSpPr txBox="1"/>
          <p:nvPr/>
        </p:nvSpPr>
        <p:spPr>
          <a:xfrm>
            <a:off x="3727573" y="2915237"/>
            <a:ext cx="184731" cy="400110"/>
          </a:xfrm>
          <a:prstGeom prst="rect">
            <a:avLst/>
          </a:prstGeom>
          <a:noFill/>
        </p:spPr>
        <p:txBody>
          <a:bodyPr wrap="none" rtlCol="0">
            <a:spAutoFit/>
          </a:bodyPr>
          <a:lstStyle/>
          <a:p>
            <a:endParaRPr lang="en-US" sz="2000" dirty="0">
              <a:latin typeface="Gill Sans Light"/>
              <a:cs typeface="Gill Sans Light"/>
            </a:endParaRPr>
          </a:p>
        </p:txBody>
      </p:sp>
      <p:sp>
        <p:nvSpPr>
          <p:cNvPr id="7" name="Title 1"/>
          <p:cNvSpPr txBox="1">
            <a:spLocks/>
          </p:cNvSpPr>
          <p:nvPr/>
        </p:nvSpPr>
        <p:spPr>
          <a:xfrm>
            <a:off x="-342900" y="2286001"/>
            <a:ext cx="7772400" cy="1470025"/>
          </a:xfrm>
          <a:prstGeom prst="rect">
            <a:avLst/>
          </a:prstGeom>
        </p:spPr>
        <p:txBody>
          <a:bodyPr vert="horz" lIns="91439" tIns="45720" rIns="91439" bIns="45720" rtlCol="0" anchor="ctr">
            <a:normAutofit/>
          </a:bodyPr>
          <a:lstStyle>
            <a:lvl1pPr algn="ctr" defTabSz="457200" rtl="0" eaLnBrk="1" latinLnBrk="0" hangingPunct="1">
              <a:spcBef>
                <a:spcPct val="0"/>
              </a:spcBef>
              <a:buNone/>
              <a:defRPr sz="3200" b="0" kern="1200">
                <a:solidFill>
                  <a:schemeClr val="tx1"/>
                </a:solidFill>
                <a:latin typeface="Gill Sans"/>
                <a:ea typeface="+mj-ea"/>
                <a:cs typeface="Gill Sans"/>
              </a:defRPr>
            </a:lvl1pPr>
          </a:lstStyle>
          <a:p>
            <a:r>
              <a:rPr lang="en-US" dirty="0" smtClean="0"/>
              <a:t>Discussion:</a:t>
            </a:r>
          </a:p>
          <a:p>
            <a:r>
              <a:rPr lang="en-US" dirty="0" smtClean="0"/>
              <a:t>Identification of Issues</a:t>
            </a:r>
            <a:endParaRPr lang="en-US" dirty="0"/>
          </a:p>
        </p:txBody>
      </p:sp>
    </p:spTree>
    <p:extLst>
      <p:ext uri="{BB962C8B-B14F-4D97-AF65-F5344CB8AC3E}">
        <p14:creationId xmlns:p14="http://schemas.microsoft.com/office/powerpoint/2010/main" val="934876750"/>
      </p:ext>
    </p:extLst>
  </p:cSld>
  <p:clrMapOvr>
    <a:masterClrMapping/>
  </p:clrMapOvr>
  <p:transition spd="slow">
    <p:wip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ISSUES</a:t>
            </a:r>
            <a:endParaRPr lang="en-US" dirty="0"/>
          </a:p>
        </p:txBody>
      </p:sp>
      <p:sp>
        <p:nvSpPr>
          <p:cNvPr id="3" name="Content Placeholder 2"/>
          <p:cNvSpPr>
            <a:spLocks noGrp="1"/>
          </p:cNvSpPr>
          <p:nvPr>
            <p:ph idx="1"/>
          </p:nvPr>
        </p:nvSpPr>
        <p:spPr>
          <a:xfrm>
            <a:off x="457200" y="1341440"/>
            <a:ext cx="8229600" cy="4906960"/>
          </a:xfrm>
        </p:spPr>
        <p:txBody>
          <a:bodyPr>
            <a:normAutofit fontScale="85000" lnSpcReduction="10000"/>
          </a:bodyPr>
          <a:lstStyle/>
          <a:p>
            <a:pPr marL="338116" indent="0">
              <a:buNone/>
            </a:pPr>
            <a:r>
              <a:rPr lang="en-US" dirty="0"/>
              <a:t>“We are not just lucky that the crimes are declining”</a:t>
            </a:r>
          </a:p>
          <a:p>
            <a:r>
              <a:rPr lang="en-US" dirty="0" smtClean="0"/>
              <a:t>What is driving the decline even if population is increasing?</a:t>
            </a:r>
          </a:p>
          <a:p>
            <a:r>
              <a:rPr lang="en-US" dirty="0"/>
              <a:t>W</a:t>
            </a:r>
            <a:r>
              <a:rPr lang="en-US" dirty="0" smtClean="0"/>
              <a:t>hat is the impact of the actions/programs/campaigns established by law enforcement? </a:t>
            </a:r>
          </a:p>
          <a:p>
            <a:pPr lvl="1"/>
            <a:r>
              <a:rPr lang="en-US" dirty="0"/>
              <a:t>Impact on their management plans, amount of work may not be decreasing</a:t>
            </a:r>
            <a:r>
              <a:rPr lang="en-US" dirty="0" smtClean="0"/>
              <a:t>!</a:t>
            </a:r>
          </a:p>
          <a:p>
            <a:pPr marL="338116" indent="0">
              <a:buNone/>
            </a:pPr>
            <a:r>
              <a:rPr lang="en-US" dirty="0" smtClean="0">
                <a:solidFill>
                  <a:srgbClr val="C94623"/>
                </a:solidFill>
              </a:rPr>
              <a:t>Potential data sources:</a:t>
            </a:r>
          </a:p>
          <a:p>
            <a:pPr lvl="1"/>
            <a:r>
              <a:rPr lang="en-US" dirty="0" smtClean="0"/>
              <a:t>List of efforts (programs </a:t>
            </a:r>
            <a:r>
              <a:rPr lang="en-US" dirty="0"/>
              <a:t>and initiatives over </a:t>
            </a:r>
            <a:r>
              <a:rPr lang="en-US" dirty="0" smtClean="0"/>
              <a:t>years) by ACPD</a:t>
            </a:r>
          </a:p>
          <a:p>
            <a:pPr lvl="2"/>
            <a:r>
              <a:rPr lang="en-US" dirty="0"/>
              <a:t>e</a:t>
            </a:r>
            <a:r>
              <a:rPr lang="en-US" dirty="0" smtClean="0"/>
              <a:t>.g., false alarm fines</a:t>
            </a:r>
          </a:p>
          <a:p>
            <a:pPr lvl="1"/>
            <a:r>
              <a:rPr lang="en-US" dirty="0" smtClean="0"/>
              <a:t>Care-taking data from Clarendon (by Kamran)</a:t>
            </a:r>
          </a:p>
          <a:p>
            <a:pPr lvl="1"/>
            <a:r>
              <a:rPr lang="en-US" dirty="0" smtClean="0"/>
              <a:t>ACPD social media accounts</a:t>
            </a:r>
          </a:p>
          <a:p>
            <a:pPr lvl="1"/>
            <a:r>
              <a:rPr lang="en-US" dirty="0" smtClean="0"/>
              <a:t>External data sources: bar revenues, parking, ticket, transportation others?</a:t>
            </a:r>
          </a:p>
          <a:p>
            <a:pPr lvl="1"/>
            <a:r>
              <a:rPr lang="en-US" dirty="0" smtClean="0"/>
              <a:t>Population change ACS?</a:t>
            </a:r>
          </a:p>
        </p:txBody>
      </p:sp>
    </p:spTree>
    <p:extLst>
      <p:ext uri="{BB962C8B-B14F-4D97-AF65-F5344CB8AC3E}">
        <p14:creationId xmlns:p14="http://schemas.microsoft.com/office/powerpoint/2010/main" val="72356804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ISSUES</a:t>
            </a:r>
            <a:endParaRPr lang="en-US" dirty="0"/>
          </a:p>
        </p:txBody>
      </p:sp>
      <p:sp>
        <p:nvSpPr>
          <p:cNvPr id="3" name="Content Placeholder 2"/>
          <p:cNvSpPr>
            <a:spLocks noGrp="1"/>
          </p:cNvSpPr>
          <p:nvPr>
            <p:ph idx="1"/>
          </p:nvPr>
        </p:nvSpPr>
        <p:spPr/>
        <p:txBody>
          <a:bodyPr>
            <a:normAutofit/>
          </a:bodyPr>
          <a:lstStyle/>
          <a:p>
            <a:pPr marL="338116" lvl="2" indent="0">
              <a:buNone/>
            </a:pPr>
            <a:r>
              <a:rPr lang="en-US" sz="2800" dirty="0"/>
              <a:t>“Robberies increase prior to </a:t>
            </a:r>
            <a:r>
              <a:rPr lang="en-US" sz="2800" dirty="0" smtClean="0"/>
              <a:t>holidays”</a:t>
            </a:r>
            <a:endParaRPr lang="en-US" sz="2800" dirty="0"/>
          </a:p>
          <a:p>
            <a:r>
              <a:rPr lang="en-US" dirty="0"/>
              <a:t>W</a:t>
            </a:r>
            <a:r>
              <a:rPr lang="en-US" dirty="0" smtClean="0"/>
              <a:t>hat to expect from specific events so that they can be better prepared? </a:t>
            </a:r>
          </a:p>
          <a:p>
            <a:pPr marL="338116" indent="0">
              <a:buNone/>
            </a:pPr>
            <a:r>
              <a:rPr lang="en-US" dirty="0" smtClean="0">
                <a:solidFill>
                  <a:srgbClr val="C94623"/>
                </a:solidFill>
              </a:rPr>
              <a:t>Potential data sources:</a:t>
            </a:r>
          </a:p>
          <a:p>
            <a:pPr lvl="1"/>
            <a:r>
              <a:rPr lang="en-US" dirty="0" smtClean="0"/>
              <a:t>List of events</a:t>
            </a:r>
          </a:p>
          <a:p>
            <a:pPr lvl="2"/>
            <a:r>
              <a:rPr lang="en-US" dirty="0"/>
              <a:t>e</a:t>
            </a:r>
            <a:r>
              <a:rPr lang="en-US" dirty="0" smtClean="0"/>
              <a:t>.g., snow events, Marine Corps marathon, </a:t>
            </a:r>
            <a:r>
              <a:rPr lang="en-US" dirty="0" err="1" smtClean="0"/>
              <a:t>snowzilla</a:t>
            </a:r>
            <a:r>
              <a:rPr lang="en-US" dirty="0" smtClean="0"/>
              <a:t>, inauguration, holidays, art festivals,.</a:t>
            </a:r>
          </a:p>
          <a:p>
            <a:pPr lvl="2"/>
            <a:r>
              <a:rPr lang="en-US" dirty="0" smtClean="0"/>
              <a:t>March change</a:t>
            </a:r>
          </a:p>
          <a:p>
            <a:pPr lvl="2"/>
            <a:r>
              <a:rPr lang="en-US" dirty="0"/>
              <a:t>d</a:t>
            </a:r>
            <a:r>
              <a:rPr lang="en-US" dirty="0" smtClean="0"/>
              <a:t>omestic violence &amp; thanksgiving</a:t>
            </a:r>
          </a:p>
          <a:p>
            <a:pPr lvl="2"/>
            <a:r>
              <a:rPr lang="en-US" dirty="0" smtClean="0"/>
              <a:t>full moon </a:t>
            </a:r>
            <a:r>
              <a:rPr lang="en-US" dirty="0" smtClean="0">
                <a:sym typeface="Wingdings"/>
              </a:rPr>
              <a:t></a:t>
            </a:r>
            <a:endParaRPr lang="en-US" dirty="0" smtClean="0"/>
          </a:p>
        </p:txBody>
      </p:sp>
    </p:spTree>
    <p:extLst>
      <p:ext uri="{BB962C8B-B14F-4D97-AF65-F5344CB8AC3E}">
        <p14:creationId xmlns:p14="http://schemas.microsoft.com/office/powerpoint/2010/main" val="64432817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ISSUES</a:t>
            </a:r>
            <a:endParaRPr lang="en-US" dirty="0"/>
          </a:p>
        </p:txBody>
      </p:sp>
      <p:sp>
        <p:nvSpPr>
          <p:cNvPr id="3" name="Content Placeholder 2"/>
          <p:cNvSpPr>
            <a:spLocks noGrp="1"/>
          </p:cNvSpPr>
          <p:nvPr>
            <p:ph idx="1"/>
          </p:nvPr>
        </p:nvSpPr>
        <p:spPr>
          <a:xfrm>
            <a:off x="457200" y="1341440"/>
            <a:ext cx="8229600" cy="4754560"/>
          </a:xfrm>
        </p:spPr>
        <p:txBody>
          <a:bodyPr>
            <a:normAutofit fontScale="92500" lnSpcReduction="10000"/>
          </a:bodyPr>
          <a:lstStyle/>
          <a:p>
            <a:r>
              <a:rPr lang="en-US" dirty="0" smtClean="0"/>
              <a:t>How will future development affect allocation of ACPD resources, and their needs? </a:t>
            </a:r>
          </a:p>
          <a:p>
            <a:pPr lvl="1"/>
            <a:r>
              <a:rPr lang="en-US" dirty="0"/>
              <a:t>planning number of officers needed and where, etc. </a:t>
            </a:r>
          </a:p>
          <a:p>
            <a:pPr lvl="1"/>
            <a:r>
              <a:rPr lang="en-US" sz="2400" dirty="0"/>
              <a:t>Revitalization projects increase needs</a:t>
            </a:r>
          </a:p>
          <a:p>
            <a:pPr lvl="1"/>
            <a:r>
              <a:rPr lang="en-US" sz="2400" dirty="0"/>
              <a:t>For example, plans are to redevelop the Ballston, Columbia Pike, Rosslyn, which is expected to lead to large surges in population. </a:t>
            </a:r>
            <a:endParaRPr lang="en-US" sz="2400" dirty="0" smtClean="0"/>
          </a:p>
          <a:p>
            <a:pPr marL="338116" lvl="1" indent="0">
              <a:buNone/>
            </a:pPr>
            <a:r>
              <a:rPr lang="en-US" sz="2800" dirty="0">
                <a:solidFill>
                  <a:srgbClr val="C94623"/>
                </a:solidFill>
              </a:rPr>
              <a:t>Potential data sources?</a:t>
            </a:r>
          </a:p>
          <a:p>
            <a:pPr marL="1028655" lvl="1" indent="-342900"/>
            <a:r>
              <a:rPr lang="en-US" sz="2400" dirty="0" smtClean="0"/>
              <a:t>EDA, demographers?</a:t>
            </a:r>
          </a:p>
          <a:p>
            <a:pPr marL="1028655" lvl="1" indent="-342900"/>
            <a:r>
              <a:rPr lang="en-US" sz="2400" dirty="0" smtClean="0"/>
              <a:t>Population size, density, demographic change</a:t>
            </a:r>
          </a:p>
          <a:p>
            <a:pPr marL="1028655" lvl="1" indent="-342900"/>
            <a:r>
              <a:rPr lang="en-US" dirty="0"/>
              <a:t>overlaying other data to better understand crime </a:t>
            </a:r>
            <a:r>
              <a:rPr lang="en-US" dirty="0" smtClean="0"/>
              <a:t>patterns</a:t>
            </a:r>
          </a:p>
          <a:p>
            <a:pPr marL="681016" indent="-342900"/>
            <a:r>
              <a:rPr lang="en-US" dirty="0" smtClean="0"/>
              <a:t>Synthetic pop.  Approach? </a:t>
            </a:r>
            <a:endParaRPr lang="en-US" sz="2801" dirty="0"/>
          </a:p>
        </p:txBody>
      </p:sp>
    </p:spTree>
    <p:extLst>
      <p:ext uri="{BB962C8B-B14F-4D97-AF65-F5344CB8AC3E}">
        <p14:creationId xmlns:p14="http://schemas.microsoft.com/office/powerpoint/2010/main" val="29007409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1143000"/>
          </a:xfrm>
        </p:spPr>
        <p:txBody>
          <a:bodyPr/>
          <a:lstStyle/>
          <a:p>
            <a:r>
              <a:rPr lang="en-US" dirty="0" smtClean="0"/>
              <a:t>ISSUES</a:t>
            </a:r>
            <a:endParaRPr lang="en-US" dirty="0"/>
          </a:p>
        </p:txBody>
      </p:sp>
      <p:sp>
        <p:nvSpPr>
          <p:cNvPr id="3" name="Content Placeholder 2"/>
          <p:cNvSpPr>
            <a:spLocks noGrp="1"/>
          </p:cNvSpPr>
          <p:nvPr>
            <p:ph idx="1"/>
          </p:nvPr>
        </p:nvSpPr>
        <p:spPr>
          <a:xfrm>
            <a:off x="2057400" y="2492066"/>
            <a:ext cx="6629400" cy="3154360"/>
          </a:xfrm>
        </p:spPr>
        <p:txBody>
          <a:bodyPr>
            <a:normAutofit/>
          </a:bodyPr>
          <a:lstStyle/>
          <a:p>
            <a:pPr marL="685755" lvl="1" indent="0">
              <a:buNone/>
            </a:pPr>
            <a:r>
              <a:rPr lang="en-US" sz="2800" dirty="0" smtClean="0">
                <a:solidFill>
                  <a:srgbClr val="C94623"/>
                </a:solidFill>
              </a:rPr>
              <a:t>Sources</a:t>
            </a:r>
            <a:r>
              <a:rPr lang="en-US" sz="2800" dirty="0">
                <a:solidFill>
                  <a:srgbClr val="C94623"/>
                </a:solidFill>
              </a:rPr>
              <a:t>:</a:t>
            </a:r>
          </a:p>
          <a:p>
            <a:pPr marL="1028655" lvl="1" indent="-342900"/>
            <a:r>
              <a:rPr lang="en-US" dirty="0" smtClean="0"/>
              <a:t>Institutional knowledge of ACPD</a:t>
            </a:r>
          </a:p>
          <a:p>
            <a:pPr marL="1028655" lvl="1" indent="-342900"/>
            <a:r>
              <a:rPr lang="en-US" sz="2400" dirty="0" smtClean="0"/>
              <a:t>Risk </a:t>
            </a:r>
            <a:r>
              <a:rPr lang="en-US" sz="2400" dirty="0"/>
              <a:t>factors that have been </a:t>
            </a:r>
            <a:r>
              <a:rPr lang="en-US" sz="2400" dirty="0" smtClean="0"/>
              <a:t>identified in the literature.</a:t>
            </a:r>
          </a:p>
          <a:p>
            <a:pPr marL="1028655" lvl="1" indent="-342900"/>
            <a:r>
              <a:rPr lang="en-US" sz="2400" dirty="0" smtClean="0"/>
              <a:t>Overlay crime data onto a map of other variables</a:t>
            </a:r>
          </a:p>
          <a:p>
            <a:pPr marL="1028655" lvl="1" indent="-342900"/>
            <a:r>
              <a:rPr lang="en-US" sz="2400" dirty="0" smtClean="0"/>
              <a:t>Education?</a:t>
            </a:r>
          </a:p>
          <a:p>
            <a:pPr marL="1028655" lvl="1" indent="-342900"/>
            <a:endParaRPr lang="en-US" dirty="0" smtClean="0"/>
          </a:p>
          <a:p>
            <a:endParaRPr lang="en-US" dirty="0"/>
          </a:p>
          <a:p>
            <a:pPr lvl="1"/>
            <a:endParaRPr lang="en-US" dirty="0"/>
          </a:p>
        </p:txBody>
      </p:sp>
      <p:pic>
        <p:nvPicPr>
          <p:cNvPr id="4" name="Picture 3"/>
          <p:cNvPicPr>
            <a:picLocks noChangeAspect="1"/>
          </p:cNvPicPr>
          <p:nvPr/>
        </p:nvPicPr>
        <p:blipFill>
          <a:blip r:embed="rId2"/>
          <a:stretch>
            <a:fillRect/>
          </a:stretch>
        </p:blipFill>
        <p:spPr>
          <a:xfrm>
            <a:off x="685800" y="1905000"/>
            <a:ext cx="1816100" cy="3937000"/>
          </a:xfrm>
          <a:prstGeom prst="rect">
            <a:avLst/>
          </a:prstGeom>
        </p:spPr>
      </p:pic>
      <p:sp>
        <p:nvSpPr>
          <p:cNvPr id="5" name="TextBox 4"/>
          <p:cNvSpPr txBox="1"/>
          <p:nvPr/>
        </p:nvSpPr>
        <p:spPr>
          <a:xfrm>
            <a:off x="762000" y="1340703"/>
            <a:ext cx="7655750" cy="830997"/>
          </a:xfrm>
          <a:prstGeom prst="rect">
            <a:avLst/>
          </a:prstGeom>
          <a:noFill/>
        </p:spPr>
        <p:txBody>
          <a:bodyPr wrap="none" rtlCol="0">
            <a:spAutoFit/>
          </a:bodyPr>
          <a:lstStyle/>
          <a:p>
            <a:pPr marL="457200" indent="-457200">
              <a:buFont typeface="Arial" charset="0"/>
              <a:buChar char="•"/>
            </a:pPr>
            <a:r>
              <a:rPr lang="en-US" sz="2800" dirty="0">
                <a:latin typeface="Gill Sans Light"/>
                <a:cs typeface="Gill Sans Light"/>
              </a:rPr>
              <a:t>How</a:t>
            </a:r>
            <a:r>
              <a:rPr lang="en-US" sz="2000" dirty="0"/>
              <a:t> </a:t>
            </a:r>
            <a:r>
              <a:rPr lang="en-US" sz="2800" dirty="0">
                <a:latin typeface="Gill Sans Light"/>
                <a:cs typeface="Gill Sans Light"/>
              </a:rPr>
              <a:t>do we identify the at-risk youth in Arlington?</a:t>
            </a:r>
          </a:p>
          <a:p>
            <a:pPr marL="0"/>
            <a:endParaRPr lang="en-US" sz="2000" dirty="0">
              <a:latin typeface="Gill Sans Light"/>
              <a:cs typeface="Gill Sans Light"/>
            </a:endParaRPr>
          </a:p>
        </p:txBody>
      </p:sp>
    </p:spTree>
    <p:extLst>
      <p:ext uri="{BB962C8B-B14F-4D97-AF65-F5344CB8AC3E}">
        <p14:creationId xmlns:p14="http://schemas.microsoft.com/office/powerpoint/2010/main" val="47267290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701162" y="556686"/>
            <a:ext cx="5318638" cy="5767914"/>
          </a:xfrm>
          <a:prstGeom prst="rect">
            <a:avLst/>
          </a:prstGeom>
          <a:ln>
            <a:solidFill>
              <a:srgbClr val="FF0000"/>
            </a:solidFill>
          </a:ln>
        </p:spPr>
      </p:pic>
      <p:sp>
        <p:nvSpPr>
          <p:cNvPr id="3" name="Oval 2"/>
          <p:cNvSpPr/>
          <p:nvPr/>
        </p:nvSpPr>
        <p:spPr>
          <a:xfrm>
            <a:off x="1524000" y="1828800"/>
            <a:ext cx="609600" cy="152400"/>
          </a:xfrm>
          <a:prstGeom prst="ellipse">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p:cNvSpPr txBox="1"/>
          <p:nvPr/>
        </p:nvSpPr>
        <p:spPr>
          <a:xfrm>
            <a:off x="6172200" y="4298603"/>
            <a:ext cx="2778318" cy="1384995"/>
          </a:xfrm>
          <a:prstGeom prst="rect">
            <a:avLst/>
          </a:prstGeom>
          <a:noFill/>
        </p:spPr>
        <p:txBody>
          <a:bodyPr wrap="square" rtlCol="0">
            <a:spAutoFit/>
          </a:bodyPr>
          <a:lstStyle/>
          <a:p>
            <a:r>
              <a:rPr lang="en-US" sz="1400" dirty="0"/>
              <a:t>Source: </a:t>
            </a:r>
            <a:r>
              <a:rPr lang="en-US" sz="1400" dirty="0" err="1"/>
              <a:t>Shader</a:t>
            </a:r>
            <a:r>
              <a:rPr lang="en-US" sz="1400" dirty="0"/>
              <a:t>, Michael. </a:t>
            </a:r>
            <a:r>
              <a:rPr lang="en-US" sz="1400" i="1" dirty="0"/>
              <a:t>Risk factors for delinquency: An overview</a:t>
            </a:r>
            <a:r>
              <a:rPr lang="en-US" sz="1400" dirty="0"/>
              <a:t>. US Department of Justice, Office of Justice Programs, Office of Juvenile Justice and Delinquency Prevention, 2001.</a:t>
            </a:r>
            <a:endParaRPr lang="en-US" sz="1400" dirty="0">
              <a:latin typeface="Gill Sans Light"/>
              <a:cs typeface="Gill Sans Light"/>
            </a:endParaRPr>
          </a:p>
        </p:txBody>
      </p:sp>
      <p:sp>
        <p:nvSpPr>
          <p:cNvPr id="7" name="Oval 6"/>
          <p:cNvSpPr/>
          <p:nvPr/>
        </p:nvSpPr>
        <p:spPr>
          <a:xfrm>
            <a:off x="1524000" y="3124200"/>
            <a:ext cx="990600" cy="304800"/>
          </a:xfrm>
          <a:prstGeom prst="ellipse">
            <a:avLst/>
          </a:prstGeom>
          <a:solidFill>
            <a:srgbClr val="FFFFFF">
              <a:alpha val="0"/>
            </a:srgbClr>
          </a:solidFill>
          <a:ln w="254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2790530" y="3736675"/>
            <a:ext cx="1095670" cy="444259"/>
          </a:xfrm>
          <a:prstGeom prst="ellipse">
            <a:avLst/>
          </a:prstGeom>
          <a:solidFill>
            <a:srgbClr val="FFFFFF">
              <a:alpha val="0"/>
            </a:srgbClr>
          </a:solidFill>
          <a:ln w="254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1524000" y="3876136"/>
            <a:ext cx="685800" cy="162464"/>
          </a:xfrm>
          <a:prstGeom prst="ellipse">
            <a:avLst/>
          </a:prstGeom>
          <a:solidFill>
            <a:srgbClr val="FFFFFF">
              <a:alpha val="0"/>
            </a:srgbClr>
          </a:solidFill>
          <a:ln w="254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2971800" y="5575996"/>
            <a:ext cx="990600" cy="215204"/>
          </a:xfrm>
          <a:prstGeom prst="ellipse">
            <a:avLst/>
          </a:prstGeom>
          <a:solidFill>
            <a:srgbClr val="FFFFFF">
              <a:alpha val="0"/>
            </a:srgbClr>
          </a:solidFill>
          <a:ln w="254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2971800" y="5389547"/>
            <a:ext cx="990600" cy="215204"/>
          </a:xfrm>
          <a:prstGeom prst="ellipse">
            <a:avLst/>
          </a:prstGeom>
          <a:solidFill>
            <a:srgbClr val="FFFFFF">
              <a:alpha val="0"/>
            </a:srgbClr>
          </a:solidFill>
          <a:ln w="254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2895600" y="4677639"/>
            <a:ext cx="990600" cy="215204"/>
          </a:xfrm>
          <a:prstGeom prst="ellipse">
            <a:avLst/>
          </a:prstGeom>
          <a:solidFill>
            <a:srgbClr val="FFFFFF">
              <a:alpha val="0"/>
            </a:srgbClr>
          </a:solidFill>
          <a:ln w="254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2971800" y="2514600"/>
            <a:ext cx="990600" cy="228600"/>
          </a:xfrm>
          <a:prstGeom prst="ellipse">
            <a:avLst/>
          </a:prstGeom>
          <a:solidFill>
            <a:srgbClr val="FFFFFF">
              <a:alpha val="0"/>
            </a:srgbClr>
          </a:solidFill>
          <a:ln w="254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2971800" y="2299202"/>
            <a:ext cx="990600" cy="228600"/>
          </a:xfrm>
          <a:prstGeom prst="ellipse">
            <a:avLst/>
          </a:prstGeom>
          <a:solidFill>
            <a:srgbClr val="FFFFFF">
              <a:alpha val="0"/>
            </a:srgbClr>
          </a:solidFill>
          <a:ln w="254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6" name="Picture 15"/>
          <p:cNvPicPr>
            <a:picLocks noChangeAspect="1"/>
          </p:cNvPicPr>
          <p:nvPr/>
        </p:nvPicPr>
        <p:blipFill>
          <a:blip r:embed="rId3"/>
          <a:stretch>
            <a:fillRect/>
          </a:stretch>
        </p:blipFill>
        <p:spPr>
          <a:xfrm>
            <a:off x="0" y="-267704"/>
            <a:ext cx="9144000" cy="1652016"/>
          </a:xfrm>
          <a:prstGeom prst="rect">
            <a:avLst/>
          </a:prstGeom>
        </p:spPr>
      </p:pic>
      <p:sp>
        <p:nvSpPr>
          <p:cNvPr id="2" name="Title 1"/>
          <p:cNvSpPr>
            <a:spLocks noGrp="1"/>
          </p:cNvSpPr>
          <p:nvPr>
            <p:ph type="title"/>
          </p:nvPr>
        </p:nvSpPr>
        <p:spPr>
          <a:xfrm>
            <a:off x="6172200" y="-267704"/>
            <a:ext cx="2819400" cy="857250"/>
          </a:xfrm>
        </p:spPr>
        <p:txBody>
          <a:bodyPr/>
          <a:lstStyle/>
          <a:p>
            <a:pPr algn="l"/>
            <a:r>
              <a:rPr lang="en-US" smtClean="0"/>
              <a:t>Risk Factors</a:t>
            </a:r>
            <a:endParaRPr lang="en-US" dirty="0"/>
          </a:p>
        </p:txBody>
      </p:sp>
    </p:spTree>
    <p:extLst>
      <p:ext uri="{BB962C8B-B14F-4D97-AF65-F5344CB8AC3E}">
        <p14:creationId xmlns:p14="http://schemas.microsoft.com/office/powerpoint/2010/main" val="92639061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1143000"/>
          </a:xfrm>
        </p:spPr>
        <p:txBody>
          <a:bodyPr/>
          <a:lstStyle/>
          <a:p>
            <a:r>
              <a:rPr lang="en-US" dirty="0" smtClean="0"/>
              <a:t>ISSUES</a:t>
            </a:r>
            <a:endParaRPr lang="en-US" dirty="0"/>
          </a:p>
        </p:txBody>
      </p:sp>
      <p:sp>
        <p:nvSpPr>
          <p:cNvPr id="3" name="Content Placeholder 2"/>
          <p:cNvSpPr>
            <a:spLocks noGrp="1"/>
          </p:cNvSpPr>
          <p:nvPr>
            <p:ph idx="1"/>
          </p:nvPr>
        </p:nvSpPr>
        <p:spPr>
          <a:xfrm>
            <a:off x="457200" y="1341440"/>
            <a:ext cx="8229600" cy="4754560"/>
          </a:xfrm>
        </p:spPr>
        <p:txBody>
          <a:bodyPr>
            <a:normAutofit/>
          </a:bodyPr>
          <a:lstStyle/>
          <a:p>
            <a:r>
              <a:rPr lang="en-US" dirty="0" smtClean="0"/>
              <a:t>Houses in need of police? </a:t>
            </a:r>
          </a:p>
          <a:p>
            <a:pPr lvl="1"/>
            <a:r>
              <a:rPr lang="en-US" dirty="0" smtClean="0"/>
              <a:t>Similar approach as in smoke alarm paper.</a:t>
            </a:r>
          </a:p>
          <a:p>
            <a:pPr marL="682579" lvl="2" indent="0">
              <a:buNone/>
            </a:pPr>
            <a:r>
              <a:rPr lang="en-US" sz="2800" dirty="0">
                <a:solidFill>
                  <a:srgbClr val="C94623"/>
                </a:solidFill>
              </a:rPr>
              <a:t>Potential data sources</a:t>
            </a:r>
            <a:r>
              <a:rPr lang="en-US" sz="2800" dirty="0" smtClean="0">
                <a:solidFill>
                  <a:srgbClr val="C94623"/>
                </a:solidFill>
              </a:rPr>
              <a:t>?</a:t>
            </a:r>
          </a:p>
          <a:p>
            <a:pPr marL="1600123" lvl="3" indent="-457200"/>
            <a:r>
              <a:rPr lang="en-US" sz="2800" dirty="0" smtClean="0"/>
              <a:t>Crime</a:t>
            </a:r>
          </a:p>
          <a:p>
            <a:pPr marL="1600123" lvl="3" indent="-457200"/>
            <a:r>
              <a:rPr lang="en-US" sz="2800" dirty="0" smtClean="0"/>
              <a:t>Real Estate Assessments</a:t>
            </a:r>
          </a:p>
          <a:p>
            <a:pPr marL="1600123" lvl="3" indent="-457200"/>
            <a:r>
              <a:rPr lang="en-US" sz="2800" dirty="0" smtClean="0"/>
              <a:t>ACS variables</a:t>
            </a:r>
          </a:p>
          <a:p>
            <a:pPr marL="1600123" lvl="3" indent="-457200"/>
            <a:r>
              <a:rPr lang="en-US" sz="2800" dirty="0" smtClean="0"/>
              <a:t>Fire/EMS</a:t>
            </a:r>
            <a:endParaRPr lang="en-US" sz="2800" dirty="0"/>
          </a:p>
          <a:p>
            <a:pPr marL="338116" indent="0">
              <a:buNone/>
            </a:pPr>
            <a:endParaRPr lang="en-US" dirty="0" smtClean="0"/>
          </a:p>
          <a:p>
            <a:pPr lvl="1"/>
            <a:endParaRPr lang="en-US" dirty="0"/>
          </a:p>
        </p:txBody>
      </p:sp>
    </p:spTree>
    <p:extLst>
      <p:ext uri="{BB962C8B-B14F-4D97-AF65-F5344CB8AC3E}">
        <p14:creationId xmlns:p14="http://schemas.microsoft.com/office/powerpoint/2010/main" val="48914238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 y="2362200"/>
            <a:ext cx="7391400" cy="1676400"/>
          </a:xfrm>
        </p:spPr>
        <p:txBody>
          <a:bodyPr>
            <a:noAutofit/>
          </a:bodyPr>
          <a:lstStyle/>
          <a:p>
            <a:pPr>
              <a:lnSpc>
                <a:spcPct val="90000"/>
              </a:lnSpc>
            </a:pPr>
            <a:r>
              <a:rPr lang="en-US" b="1" dirty="0" smtClean="0">
                <a:latin typeface="Raleway Light "/>
                <a:cs typeface="Raleway Light "/>
              </a:rPr>
              <a:t>  </a:t>
            </a:r>
            <a:r>
              <a:rPr lang="en-US" b="1" dirty="0">
                <a:latin typeface="Raleway Light "/>
                <a:cs typeface="Raleway Light "/>
              </a:rPr>
              <a:t/>
            </a:r>
            <a:br>
              <a:rPr lang="en-US" b="1" dirty="0">
                <a:latin typeface="Raleway Light "/>
                <a:cs typeface="Raleway Light "/>
              </a:rPr>
            </a:br>
            <a:endParaRPr lang="en-US" sz="2000" b="1" dirty="0">
              <a:latin typeface="Raleway Light "/>
              <a:cs typeface="Raleway Light "/>
            </a:endParaRPr>
          </a:p>
        </p:txBody>
      </p:sp>
      <p:sp>
        <p:nvSpPr>
          <p:cNvPr id="3" name="TextBox 2"/>
          <p:cNvSpPr txBox="1"/>
          <p:nvPr/>
        </p:nvSpPr>
        <p:spPr>
          <a:xfrm>
            <a:off x="115911" y="5583796"/>
            <a:ext cx="476518" cy="400110"/>
          </a:xfrm>
          <a:prstGeom prst="rect">
            <a:avLst/>
          </a:prstGeom>
          <a:solidFill>
            <a:schemeClr val="bg1"/>
          </a:solidFill>
        </p:spPr>
        <p:txBody>
          <a:bodyPr wrap="square" rtlCol="0">
            <a:spAutoFit/>
          </a:bodyPr>
          <a:lstStyle/>
          <a:p>
            <a:endParaRPr lang="en-US" sz="2000" dirty="0">
              <a:solidFill>
                <a:schemeClr val="bg1"/>
              </a:solidFill>
              <a:latin typeface="Gill Sans Light"/>
              <a:cs typeface="Gill Sans Light"/>
            </a:endParaRPr>
          </a:p>
        </p:txBody>
      </p:sp>
      <p:sp>
        <p:nvSpPr>
          <p:cNvPr id="4" name="TextBox 3"/>
          <p:cNvSpPr txBox="1"/>
          <p:nvPr/>
        </p:nvSpPr>
        <p:spPr>
          <a:xfrm>
            <a:off x="3727573" y="2915237"/>
            <a:ext cx="184731" cy="400110"/>
          </a:xfrm>
          <a:prstGeom prst="rect">
            <a:avLst/>
          </a:prstGeom>
          <a:noFill/>
        </p:spPr>
        <p:txBody>
          <a:bodyPr wrap="none" rtlCol="0">
            <a:spAutoFit/>
          </a:bodyPr>
          <a:lstStyle/>
          <a:p>
            <a:endParaRPr lang="en-US" sz="2000" dirty="0">
              <a:latin typeface="Gill Sans Light"/>
              <a:cs typeface="Gill Sans Light"/>
            </a:endParaRPr>
          </a:p>
        </p:txBody>
      </p:sp>
      <p:sp>
        <p:nvSpPr>
          <p:cNvPr id="7" name="Title 1"/>
          <p:cNvSpPr txBox="1">
            <a:spLocks/>
          </p:cNvSpPr>
          <p:nvPr/>
        </p:nvSpPr>
        <p:spPr>
          <a:xfrm>
            <a:off x="-342900" y="2286001"/>
            <a:ext cx="7772400" cy="1470025"/>
          </a:xfrm>
          <a:prstGeom prst="rect">
            <a:avLst/>
          </a:prstGeom>
        </p:spPr>
        <p:txBody>
          <a:bodyPr vert="horz" lIns="91439" tIns="45720" rIns="91439" bIns="45720" rtlCol="0" anchor="ctr">
            <a:normAutofit/>
          </a:bodyPr>
          <a:lstStyle>
            <a:lvl1pPr algn="ctr" defTabSz="457200" rtl="0" eaLnBrk="1" latinLnBrk="0" hangingPunct="1">
              <a:spcBef>
                <a:spcPct val="0"/>
              </a:spcBef>
              <a:buNone/>
              <a:defRPr sz="3200" b="0" kern="1200">
                <a:solidFill>
                  <a:schemeClr val="tx1"/>
                </a:solidFill>
                <a:latin typeface="Gill Sans"/>
                <a:ea typeface="+mj-ea"/>
                <a:cs typeface="Gill Sans"/>
              </a:defRPr>
            </a:lvl1pPr>
          </a:lstStyle>
          <a:p>
            <a:r>
              <a:rPr lang="en-US" dirty="0"/>
              <a:t>APPENDIX</a:t>
            </a:r>
            <a:endParaRPr lang="en-US" dirty="0">
              <a:solidFill>
                <a:srgbClr val="FF0000"/>
              </a:solidFill>
            </a:endParaRPr>
          </a:p>
        </p:txBody>
      </p:sp>
    </p:spTree>
    <p:extLst>
      <p:ext uri="{BB962C8B-B14F-4D97-AF65-F5344CB8AC3E}">
        <p14:creationId xmlns:p14="http://schemas.microsoft.com/office/powerpoint/2010/main" val="668271032"/>
      </p:ext>
    </p:extLst>
  </p:cSld>
  <p:clrMapOvr>
    <a:masterClrMapping/>
  </p:clrMapOvr>
  <p:transition spd="slow">
    <p:wipe/>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0" y="12734"/>
            <a:ext cx="9144000" cy="1652016"/>
          </a:xfrm>
          <a:prstGeom prst="rect">
            <a:avLst/>
          </a:prstGeom>
        </p:spPr>
      </p:pic>
      <p:sp>
        <p:nvSpPr>
          <p:cNvPr id="3" name="Title 2"/>
          <p:cNvSpPr>
            <a:spLocks noGrp="1"/>
          </p:cNvSpPr>
          <p:nvPr>
            <p:ph type="title" idx="4294967295"/>
          </p:nvPr>
        </p:nvSpPr>
        <p:spPr>
          <a:xfrm>
            <a:off x="-1" y="301642"/>
            <a:ext cx="9144000" cy="857250"/>
          </a:xfrm>
        </p:spPr>
        <p:txBody>
          <a:bodyPr>
            <a:normAutofit fontScale="90000"/>
          </a:bodyPr>
          <a:lstStyle/>
          <a:p>
            <a:r>
              <a:rPr lang="en-US" dirty="0">
                <a:ea typeface="Helvetica" charset="0"/>
              </a:rPr>
              <a:t>Community Learning: </a:t>
            </a:r>
            <a:r>
              <a:rPr lang="en-US" dirty="0" smtClean="0">
                <a:ea typeface="Helvetica" charset="0"/>
              </a:rPr>
              <a:t> Data </a:t>
            </a:r>
            <a:r>
              <a:rPr lang="en-US" dirty="0">
                <a:ea typeface="Helvetica" charset="0"/>
              </a:rPr>
              <a:t>Driven Discovery </a:t>
            </a:r>
            <a:r>
              <a:rPr lang="en-US" dirty="0" smtClean="0">
                <a:ea typeface="Helvetica" charset="0"/>
              </a:rPr>
              <a:t/>
            </a:r>
            <a:br>
              <a:rPr lang="en-US" dirty="0" smtClean="0">
                <a:ea typeface="Helvetica" charset="0"/>
              </a:rPr>
            </a:br>
            <a:endParaRPr lang="en-US" dirty="0"/>
          </a:p>
        </p:txBody>
      </p:sp>
      <p:sp>
        <p:nvSpPr>
          <p:cNvPr id="2" name="Content Placeholder 1"/>
          <p:cNvSpPr>
            <a:spLocks noGrp="1"/>
          </p:cNvSpPr>
          <p:nvPr>
            <p:ph idx="4294967295"/>
          </p:nvPr>
        </p:nvSpPr>
        <p:spPr>
          <a:xfrm>
            <a:off x="304799" y="1447800"/>
            <a:ext cx="8534401" cy="3709264"/>
          </a:xfrm>
        </p:spPr>
        <p:txBody>
          <a:bodyPr>
            <a:normAutofit/>
          </a:bodyPr>
          <a:lstStyle/>
          <a:p>
            <a:pPr marL="1200067" lvl="1" indent="-457169">
              <a:lnSpc>
                <a:spcPct val="110000"/>
              </a:lnSpc>
              <a:buFont typeface="+mj-lt"/>
              <a:buAutoNum type="arabicPeriod"/>
            </a:pPr>
            <a:r>
              <a:rPr lang="en-US" sz="2000" dirty="0"/>
              <a:t>Engage and expose local leaders to </a:t>
            </a:r>
            <a:r>
              <a:rPr lang="en-US" sz="2000" b="1" i="1" dirty="0">
                <a:solidFill>
                  <a:srgbClr val="4775A4"/>
                </a:solidFill>
                <a:effectLst>
                  <a:outerShdw blurRad="50800" dist="38100" dir="2700000" algn="tl" rotWithShape="0">
                    <a:srgbClr val="000000">
                      <a:alpha val="43000"/>
                    </a:srgbClr>
                  </a:outerShdw>
                </a:effectLst>
              </a:rPr>
              <a:t>data driven learning</a:t>
            </a:r>
          </a:p>
          <a:p>
            <a:pPr marL="1200067" lvl="1" indent="-457169">
              <a:lnSpc>
                <a:spcPct val="110000"/>
              </a:lnSpc>
              <a:buFont typeface="+mj-lt"/>
              <a:buAutoNum type="arabicPeriod"/>
            </a:pPr>
            <a:r>
              <a:rPr lang="en-US" sz="2000" dirty="0"/>
              <a:t>Work with local leaders to define critical questions and </a:t>
            </a:r>
            <a:br>
              <a:rPr lang="en-US" sz="2000" dirty="0"/>
            </a:br>
            <a:r>
              <a:rPr lang="en-US" sz="2000" dirty="0"/>
              <a:t>issues facing their community</a:t>
            </a:r>
          </a:p>
          <a:p>
            <a:pPr marL="1200067" lvl="1" indent="-457169">
              <a:lnSpc>
                <a:spcPct val="110000"/>
              </a:lnSpc>
              <a:buFont typeface="+mj-lt"/>
              <a:buAutoNum type="arabicPeriod"/>
            </a:pPr>
            <a:r>
              <a:rPr lang="en-US" sz="2000" dirty="0"/>
              <a:t>Identify and wrangle the data sources  </a:t>
            </a:r>
          </a:p>
          <a:p>
            <a:pPr marL="1200067" lvl="1" indent="-457169">
              <a:lnSpc>
                <a:spcPct val="110000"/>
              </a:lnSpc>
              <a:buFont typeface="+mj-lt"/>
              <a:buAutoNum type="arabicPeriod"/>
            </a:pPr>
            <a:r>
              <a:rPr lang="en-US" sz="2000" dirty="0"/>
              <a:t>Use statistical and geospatial learning along with the </a:t>
            </a:r>
            <a:br>
              <a:rPr lang="en-US" sz="2000" dirty="0"/>
            </a:br>
            <a:r>
              <a:rPr lang="en-US" sz="2000" dirty="0"/>
              <a:t>communities’ collective knowledge to inform policy decisions</a:t>
            </a:r>
          </a:p>
          <a:p>
            <a:pPr marL="1200067" lvl="1" indent="-457169">
              <a:lnSpc>
                <a:spcPct val="110000"/>
              </a:lnSpc>
              <a:buFont typeface="+mj-lt"/>
              <a:buAutoNum type="arabicPeriod"/>
            </a:pPr>
            <a:r>
              <a:rPr lang="en-US" sz="2000" dirty="0"/>
              <a:t>Develop, deploy, and evaluate intervention strategies and education programs based on experimental design principles</a:t>
            </a:r>
          </a:p>
          <a:p>
            <a:pPr marL="457169" lvl="1" indent="0">
              <a:lnSpc>
                <a:spcPct val="110000"/>
              </a:lnSpc>
              <a:buNone/>
            </a:pPr>
            <a:endParaRPr lang="en-US" sz="1100" dirty="0"/>
          </a:p>
          <a:p>
            <a:pPr marL="0" indent="0">
              <a:buNone/>
            </a:pPr>
            <a:r>
              <a:rPr lang="en-US" sz="2399" b="1" i="1" dirty="0" smtClean="0">
                <a:solidFill>
                  <a:srgbClr val="4775A4"/>
                </a:solidFill>
                <a:effectLst>
                  <a:outerShdw blurRad="50800" dist="38100" dir="2700000" algn="tl" rotWithShape="0">
                    <a:srgbClr val="000000">
                      <a:alpha val="43000"/>
                    </a:srgbClr>
                  </a:outerShdw>
                </a:effectLst>
              </a:rPr>
              <a:t>      Continuous </a:t>
            </a:r>
            <a:r>
              <a:rPr lang="en-US" sz="2399" b="1" i="1" dirty="0">
                <a:solidFill>
                  <a:srgbClr val="4775A4"/>
                </a:solidFill>
                <a:effectLst>
                  <a:outerShdw blurRad="50800" dist="38100" dir="2700000" algn="tl" rotWithShape="0">
                    <a:srgbClr val="000000">
                      <a:alpha val="43000"/>
                    </a:srgbClr>
                  </a:outerShdw>
                </a:effectLst>
              </a:rPr>
              <a:t>and adaptive data driven learning cycle</a:t>
            </a:r>
            <a:endParaRPr lang="en-US" dirty="0"/>
          </a:p>
        </p:txBody>
      </p:sp>
      <p:pic>
        <p:nvPicPr>
          <p:cNvPr id="6" name="Picture 5"/>
          <p:cNvPicPr>
            <a:picLocks noChangeAspect="1"/>
          </p:cNvPicPr>
          <p:nvPr/>
        </p:nvPicPr>
        <p:blipFill>
          <a:blip r:embed="rId4"/>
          <a:stretch>
            <a:fillRect/>
          </a:stretch>
        </p:blipFill>
        <p:spPr>
          <a:xfrm>
            <a:off x="6825172" y="5791200"/>
            <a:ext cx="2014028" cy="731553"/>
          </a:xfrm>
          <a:prstGeom prst="rect">
            <a:avLst/>
          </a:prstGeom>
        </p:spPr>
      </p:pic>
    </p:spTree>
    <p:extLst>
      <p:ext uri="{BB962C8B-B14F-4D97-AF65-F5344CB8AC3E}">
        <p14:creationId xmlns:p14="http://schemas.microsoft.com/office/powerpoint/2010/main" val="1903809068"/>
      </p:ext>
    </p:extLst>
  </p:cSld>
  <p:clrMapOvr>
    <a:masterClrMapping/>
  </p:clrMapOvr>
  <p:transition spd="slow">
    <p:wip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284847" y="11633165"/>
            <a:ext cx="10301879" cy="1569656"/>
          </a:xfrm>
          <a:prstGeom prst="rect">
            <a:avLst/>
          </a:prstGeom>
          <a:noFill/>
        </p:spPr>
        <p:txBody>
          <a:bodyPr wrap="square" lIns="91436" tIns="45718" rIns="91436" bIns="45718" rtlCol="0">
            <a:spAutoFit/>
          </a:bodyPr>
          <a:lstStyle/>
          <a:p>
            <a:pPr algn="ctr"/>
            <a:r>
              <a:rPr lang="en-US" sz="3200" b="1" dirty="0">
                <a:latin typeface="Gill Sans Light"/>
                <a:cs typeface="Gill Sans Light"/>
              </a:rPr>
              <a:t>Designed Data Collections</a:t>
            </a:r>
          </a:p>
          <a:p>
            <a:pPr algn="ctr"/>
            <a:r>
              <a:rPr lang="en-US" sz="3200" dirty="0">
                <a:solidFill>
                  <a:srgbClr val="000000"/>
                </a:solidFill>
                <a:latin typeface="Gill Sans Light"/>
                <a:cs typeface="Gill Sans Light"/>
              </a:rPr>
              <a:t>Statistically</a:t>
            </a:r>
            <a:r>
              <a:rPr lang="en-US" sz="3200" strike="sngStrike" dirty="0">
                <a:solidFill>
                  <a:srgbClr val="000000"/>
                </a:solidFill>
                <a:latin typeface="Gill Sans Light"/>
                <a:cs typeface="Gill Sans Light"/>
              </a:rPr>
              <a:t> </a:t>
            </a:r>
            <a:r>
              <a:rPr lang="en-US" sz="3200" dirty="0">
                <a:solidFill>
                  <a:srgbClr val="000000"/>
                </a:solidFill>
                <a:latin typeface="Gill Sans Light"/>
                <a:cs typeface="Gill Sans Light"/>
              </a:rPr>
              <a:t>d</a:t>
            </a:r>
            <a:r>
              <a:rPr lang="en-US" sz="3200" dirty="0">
                <a:latin typeface="Gill Sans Light"/>
                <a:cs typeface="Gill Sans Light"/>
              </a:rPr>
              <a:t>esigned data collections, such as surveys or experiments, and intentional observational collections.</a:t>
            </a:r>
          </a:p>
        </p:txBody>
      </p:sp>
      <p:pic>
        <p:nvPicPr>
          <p:cNvPr id="4" name="Picture 3"/>
          <p:cNvPicPr>
            <a:picLocks noChangeAspect="1"/>
          </p:cNvPicPr>
          <p:nvPr/>
        </p:nvPicPr>
        <p:blipFill>
          <a:blip r:embed="rId3"/>
          <a:stretch>
            <a:fillRect/>
          </a:stretch>
        </p:blipFill>
        <p:spPr>
          <a:xfrm>
            <a:off x="5836765" y="14194962"/>
            <a:ext cx="2306756" cy="1580128"/>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045638" y="13386078"/>
            <a:ext cx="2791147" cy="2270822"/>
          </a:xfrm>
          <a:prstGeom prst="rect">
            <a:avLst/>
          </a:prstGeom>
        </p:spPr>
      </p:pic>
      <p:pic>
        <p:nvPicPr>
          <p:cNvPr id="6" name="Picture 5" descr="medical record.jp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3482270" y="13386087"/>
            <a:ext cx="2741484" cy="1906855"/>
          </a:xfrm>
          <a:prstGeom prst="rect">
            <a:avLst/>
          </a:prstGeom>
        </p:spPr>
      </p:pic>
      <p:pic>
        <p:nvPicPr>
          <p:cNvPr id="7" name="Picture 6" descr="Credit card.png"/>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6296665" y="13386077"/>
            <a:ext cx="4205241" cy="2631423"/>
          </a:xfrm>
          <a:prstGeom prst="rect">
            <a:avLst/>
          </a:prstGeom>
        </p:spPr>
      </p:pic>
      <p:pic>
        <p:nvPicPr>
          <p:cNvPr id="8" name="Picture 7" descr="Survey.jp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7651526" y="13327257"/>
            <a:ext cx="2581656" cy="1728216"/>
          </a:xfrm>
          <a:prstGeom prst="rect">
            <a:avLst/>
          </a:prstGeom>
        </p:spPr>
      </p:pic>
      <p:pic>
        <p:nvPicPr>
          <p:cNvPr id="9" name="Picture 8" descr="Social media.png"/>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24104217" y="13269328"/>
            <a:ext cx="4956828" cy="2684948"/>
          </a:xfrm>
          <a:prstGeom prst="rect">
            <a:avLst/>
          </a:prstGeom>
        </p:spPr>
      </p:pic>
      <p:sp>
        <p:nvSpPr>
          <p:cNvPr id="10" name="TextBox 9"/>
          <p:cNvSpPr txBox="1"/>
          <p:nvPr/>
        </p:nvSpPr>
        <p:spPr>
          <a:xfrm>
            <a:off x="21750151" y="11619049"/>
            <a:ext cx="9732403" cy="1569656"/>
          </a:xfrm>
          <a:prstGeom prst="rect">
            <a:avLst/>
          </a:prstGeom>
          <a:solidFill>
            <a:schemeClr val="bg1"/>
          </a:solidFill>
        </p:spPr>
        <p:txBody>
          <a:bodyPr wrap="square" lIns="91436" tIns="45718" rIns="91436" bIns="45718" rtlCol="0">
            <a:spAutoFit/>
          </a:bodyPr>
          <a:lstStyle/>
          <a:p>
            <a:pPr algn="ctr"/>
            <a:r>
              <a:rPr lang="en-US" sz="3200" b="1" dirty="0">
                <a:latin typeface="Gill Sans Light"/>
                <a:cs typeface="Gill Sans Light"/>
              </a:rPr>
              <a:t>Opportunity Data</a:t>
            </a:r>
          </a:p>
          <a:p>
            <a:pPr algn="ctr"/>
            <a:r>
              <a:rPr lang="en-US" sz="3200" dirty="0">
                <a:latin typeface="Gill Sans Light"/>
                <a:cs typeface="Gill Sans Light"/>
              </a:rPr>
              <a:t>Data generated on an ongoing basis as society moves through its daily paces.</a:t>
            </a:r>
          </a:p>
        </p:txBody>
      </p:sp>
      <p:sp>
        <p:nvSpPr>
          <p:cNvPr id="11" name="TextBox 10"/>
          <p:cNvSpPr txBox="1"/>
          <p:nvPr/>
        </p:nvSpPr>
        <p:spPr>
          <a:xfrm>
            <a:off x="11427930" y="11643816"/>
            <a:ext cx="10301880" cy="1569656"/>
          </a:xfrm>
          <a:prstGeom prst="rect">
            <a:avLst/>
          </a:prstGeom>
          <a:noFill/>
        </p:spPr>
        <p:txBody>
          <a:bodyPr wrap="square" lIns="91436" tIns="45718" rIns="91436" bIns="45718" rtlCol="0">
            <a:spAutoFit/>
          </a:bodyPr>
          <a:lstStyle/>
          <a:p>
            <a:pPr algn="ctr"/>
            <a:r>
              <a:rPr lang="en-US" sz="3200" b="1" dirty="0">
                <a:latin typeface="Gill Sans Light"/>
                <a:cs typeface="Gill Sans Light"/>
              </a:rPr>
              <a:t>Administrative Data</a:t>
            </a:r>
          </a:p>
          <a:p>
            <a:pPr algn="ctr"/>
            <a:r>
              <a:rPr lang="en-US" sz="3200" dirty="0">
                <a:latin typeface="Gill Sans Light"/>
                <a:cs typeface="Gill Sans Light"/>
              </a:rPr>
              <a:t>Data collected for the administration of an organization or a program.</a:t>
            </a:r>
          </a:p>
        </p:txBody>
      </p:sp>
      <p:pic>
        <p:nvPicPr>
          <p:cNvPr id="13" name="Picture 12"/>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198036" y="13538479"/>
            <a:ext cx="2791147" cy="2270822"/>
          </a:xfrm>
          <a:prstGeom prst="rect">
            <a:avLst/>
          </a:prstGeom>
        </p:spPr>
      </p:pic>
      <p:pic>
        <p:nvPicPr>
          <p:cNvPr id="17" name="Picture 16" descr="Social media.png"/>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24256617" y="13421728"/>
            <a:ext cx="4956828" cy="2684948"/>
          </a:xfrm>
          <a:prstGeom prst="rect">
            <a:avLst/>
          </a:prstGeom>
        </p:spPr>
      </p:pic>
      <p:grpSp>
        <p:nvGrpSpPr>
          <p:cNvPr id="12" name="Group 11"/>
          <p:cNvGrpSpPr/>
          <p:nvPr/>
        </p:nvGrpSpPr>
        <p:grpSpPr>
          <a:xfrm>
            <a:off x="-22585" y="2590800"/>
            <a:ext cx="8964939" cy="3406181"/>
            <a:chOff x="152400" y="1504950"/>
            <a:chExt cx="8964939" cy="3406181"/>
          </a:xfrm>
        </p:grpSpPr>
        <p:sp>
          <p:nvSpPr>
            <p:cNvPr id="20" name="Rectangle 19"/>
            <p:cNvSpPr/>
            <p:nvPr/>
          </p:nvSpPr>
          <p:spPr>
            <a:xfrm>
              <a:off x="2438400" y="1556112"/>
              <a:ext cx="2447764" cy="1176861"/>
            </a:xfrm>
            <a:prstGeom prst="rect">
              <a:avLst/>
            </a:prstGeom>
          </p:spPr>
          <p:txBody>
            <a:bodyPr wrap="square" lIns="68580" tIns="34290" rIns="68580" bIns="34290">
              <a:spAutoFit/>
            </a:bodyPr>
            <a:lstStyle/>
            <a:p>
              <a:pPr algn="ctr"/>
              <a:r>
                <a:rPr lang="en-US" sz="2399" b="1" dirty="0">
                  <a:solidFill>
                    <a:srgbClr val="000000"/>
                  </a:solidFill>
                  <a:effectLst>
                    <a:outerShdw blurRad="50800" dist="38100" dir="2700000" algn="tl" rotWithShape="0">
                      <a:srgbClr val="000000">
                        <a:alpha val="43000"/>
                      </a:srgbClr>
                    </a:outerShdw>
                  </a:effectLst>
                  <a:latin typeface="Helvetica Light"/>
                  <a:cs typeface="Helvetica Light"/>
                </a:rPr>
                <a:t>Administrative </a:t>
              </a:r>
              <a:br>
                <a:rPr lang="en-US" sz="2399" b="1" dirty="0">
                  <a:solidFill>
                    <a:srgbClr val="000000"/>
                  </a:solidFill>
                  <a:effectLst>
                    <a:outerShdw blurRad="50800" dist="38100" dir="2700000" algn="tl" rotWithShape="0">
                      <a:srgbClr val="000000">
                        <a:alpha val="43000"/>
                      </a:srgbClr>
                    </a:outerShdw>
                  </a:effectLst>
                  <a:latin typeface="Helvetica Light"/>
                  <a:cs typeface="Helvetica Light"/>
                </a:rPr>
              </a:br>
              <a:r>
                <a:rPr lang="en-US" sz="2399" b="1" dirty="0">
                  <a:solidFill>
                    <a:srgbClr val="000000"/>
                  </a:solidFill>
                  <a:effectLst>
                    <a:outerShdw blurRad="50800" dist="38100" dir="2700000" algn="tl" rotWithShape="0">
                      <a:srgbClr val="000000">
                        <a:alpha val="43000"/>
                      </a:srgbClr>
                    </a:outerShdw>
                  </a:effectLst>
                  <a:latin typeface="Helvetica Light"/>
                  <a:cs typeface="Helvetica Light"/>
                </a:rPr>
                <a:t>Data	</a:t>
              </a:r>
            </a:p>
            <a:p>
              <a:pPr algn="ctr"/>
              <a:endParaRPr lang="en-US" sz="2399" b="1" dirty="0">
                <a:solidFill>
                  <a:srgbClr val="4775A4"/>
                </a:solidFill>
                <a:latin typeface="Helvetica Light"/>
                <a:cs typeface="Helvetica Light"/>
              </a:endParaRPr>
            </a:p>
          </p:txBody>
        </p:sp>
        <p:sp>
          <p:nvSpPr>
            <p:cNvPr id="21" name="Rectangle 20"/>
            <p:cNvSpPr/>
            <p:nvPr/>
          </p:nvSpPr>
          <p:spPr>
            <a:xfrm>
              <a:off x="4800600" y="1556112"/>
              <a:ext cx="1954318" cy="1176861"/>
            </a:xfrm>
            <a:prstGeom prst="rect">
              <a:avLst/>
            </a:prstGeom>
          </p:spPr>
          <p:txBody>
            <a:bodyPr wrap="square" lIns="68580" tIns="34290" rIns="68580" bIns="34290">
              <a:spAutoFit/>
            </a:bodyPr>
            <a:lstStyle/>
            <a:p>
              <a:pPr algn="ctr"/>
              <a:r>
                <a:rPr lang="en-US" sz="2399" b="1" dirty="0">
                  <a:solidFill>
                    <a:srgbClr val="000000"/>
                  </a:solidFill>
                  <a:effectLst>
                    <a:outerShdw blurRad="50800" dist="38100" dir="2700000" algn="tl" rotWithShape="0">
                      <a:srgbClr val="000000">
                        <a:alpha val="43000"/>
                      </a:srgbClr>
                    </a:outerShdw>
                  </a:effectLst>
                  <a:latin typeface="Helvetica Light"/>
                  <a:cs typeface="Helvetica Light"/>
                </a:rPr>
                <a:t>Opportunity</a:t>
              </a:r>
              <a:br>
                <a:rPr lang="en-US" sz="2399" b="1" dirty="0">
                  <a:solidFill>
                    <a:srgbClr val="000000"/>
                  </a:solidFill>
                  <a:effectLst>
                    <a:outerShdw blurRad="50800" dist="38100" dir="2700000" algn="tl" rotWithShape="0">
                      <a:srgbClr val="000000">
                        <a:alpha val="43000"/>
                      </a:srgbClr>
                    </a:outerShdw>
                  </a:effectLst>
                  <a:latin typeface="Helvetica Light"/>
                  <a:cs typeface="Helvetica Light"/>
                </a:rPr>
              </a:br>
              <a:r>
                <a:rPr lang="en-US" sz="2399" b="1" dirty="0">
                  <a:solidFill>
                    <a:srgbClr val="000000"/>
                  </a:solidFill>
                  <a:effectLst>
                    <a:outerShdw blurRad="50800" dist="38100" dir="2700000" algn="tl" rotWithShape="0">
                      <a:srgbClr val="000000">
                        <a:alpha val="43000"/>
                      </a:srgbClr>
                    </a:outerShdw>
                  </a:effectLst>
                  <a:latin typeface="Helvetica Light"/>
                  <a:cs typeface="Helvetica Light"/>
                </a:rPr>
                <a:t> Data</a:t>
              </a:r>
            </a:p>
            <a:p>
              <a:pPr algn="ctr"/>
              <a:endParaRPr lang="en-US" sz="2399" b="1" dirty="0">
                <a:solidFill>
                  <a:srgbClr val="4775A4"/>
                </a:solidFill>
                <a:latin typeface="Helvetica Light"/>
                <a:cs typeface="Helvetica Light"/>
              </a:endParaRPr>
            </a:p>
          </p:txBody>
        </p:sp>
        <p:grpSp>
          <p:nvGrpSpPr>
            <p:cNvPr id="26" name="Group 25"/>
            <p:cNvGrpSpPr/>
            <p:nvPr/>
          </p:nvGrpSpPr>
          <p:grpSpPr>
            <a:xfrm>
              <a:off x="401158" y="2482135"/>
              <a:ext cx="2080047" cy="2241656"/>
              <a:chOff x="376816" y="2724150"/>
              <a:chExt cx="2375223" cy="2070926"/>
            </a:xfrm>
          </p:grpSpPr>
          <p:pic>
            <p:nvPicPr>
              <p:cNvPr id="14" name="Picture 13"/>
              <p:cNvPicPr>
                <a:picLocks noChangeAspect="1"/>
              </p:cNvPicPr>
              <p:nvPr/>
            </p:nvPicPr>
            <p:blipFill>
              <a:blip r:embed="rId9"/>
              <a:stretch>
                <a:fillRect/>
              </a:stretch>
            </p:blipFill>
            <p:spPr>
              <a:xfrm>
                <a:off x="376816" y="2724150"/>
                <a:ext cx="1625833" cy="1316851"/>
              </a:xfrm>
              <a:prstGeom prst="rect">
                <a:avLst/>
              </a:prstGeom>
            </p:spPr>
          </p:pic>
          <p:pic>
            <p:nvPicPr>
              <p:cNvPr id="19" name="Picture 18"/>
              <p:cNvPicPr>
                <a:picLocks noChangeAspect="1"/>
              </p:cNvPicPr>
              <p:nvPr/>
            </p:nvPicPr>
            <p:blipFill>
              <a:blip r:embed="rId10"/>
              <a:stretch>
                <a:fillRect/>
              </a:stretch>
            </p:blipFill>
            <p:spPr>
              <a:xfrm>
                <a:off x="933940" y="3790950"/>
                <a:ext cx="1458374" cy="1004126"/>
              </a:xfrm>
              <a:prstGeom prst="rect">
                <a:avLst/>
              </a:prstGeom>
            </p:spPr>
          </p:pic>
          <p:pic>
            <p:nvPicPr>
              <p:cNvPr id="22" name="Picture 21"/>
              <p:cNvPicPr>
                <a:picLocks noChangeAspect="1"/>
              </p:cNvPicPr>
              <p:nvPr/>
            </p:nvPicPr>
            <p:blipFill>
              <a:blip r:embed="rId11"/>
              <a:stretch>
                <a:fillRect/>
              </a:stretch>
            </p:blipFill>
            <p:spPr>
              <a:xfrm>
                <a:off x="1456020" y="3006517"/>
                <a:ext cx="1296019" cy="870366"/>
              </a:xfrm>
              <a:prstGeom prst="rect">
                <a:avLst/>
              </a:prstGeom>
            </p:spPr>
          </p:pic>
        </p:grpSp>
        <p:grpSp>
          <p:nvGrpSpPr>
            <p:cNvPr id="25" name="Group 24"/>
            <p:cNvGrpSpPr/>
            <p:nvPr/>
          </p:nvGrpSpPr>
          <p:grpSpPr>
            <a:xfrm>
              <a:off x="2706825" y="2733357"/>
              <a:ext cx="1944434" cy="1922312"/>
              <a:chOff x="3276601" y="2715953"/>
              <a:chExt cx="2471630" cy="1989397"/>
            </a:xfrm>
          </p:grpSpPr>
          <p:pic>
            <p:nvPicPr>
              <p:cNvPr id="23" name="Picture 22"/>
              <p:cNvPicPr>
                <a:picLocks noChangeAspect="1"/>
              </p:cNvPicPr>
              <p:nvPr/>
            </p:nvPicPr>
            <p:blipFill>
              <a:blip r:embed="rId12"/>
              <a:stretch>
                <a:fillRect/>
              </a:stretch>
            </p:blipFill>
            <p:spPr>
              <a:xfrm>
                <a:off x="3276601" y="2715953"/>
                <a:ext cx="2080742" cy="1303597"/>
              </a:xfrm>
              <a:prstGeom prst="rect">
                <a:avLst/>
              </a:prstGeom>
            </p:spPr>
          </p:pic>
          <p:pic>
            <p:nvPicPr>
              <p:cNvPr id="24" name="Picture 23"/>
              <p:cNvPicPr>
                <a:picLocks noChangeAspect="1"/>
              </p:cNvPicPr>
              <p:nvPr/>
            </p:nvPicPr>
            <p:blipFill>
              <a:blip r:embed="rId13"/>
              <a:stretch>
                <a:fillRect/>
              </a:stretch>
            </p:blipFill>
            <p:spPr>
              <a:xfrm>
                <a:off x="4291440" y="3691639"/>
                <a:ext cx="1456791" cy="1013711"/>
              </a:xfrm>
              <a:prstGeom prst="rect">
                <a:avLst/>
              </a:prstGeom>
            </p:spPr>
          </p:pic>
        </p:grpSp>
        <p:sp>
          <p:nvSpPr>
            <p:cNvPr id="27" name="Rectangle 26"/>
            <p:cNvSpPr/>
            <p:nvPr/>
          </p:nvSpPr>
          <p:spPr>
            <a:xfrm>
              <a:off x="7104644" y="1556112"/>
              <a:ext cx="1954318" cy="1176861"/>
            </a:xfrm>
            <a:prstGeom prst="rect">
              <a:avLst/>
            </a:prstGeom>
          </p:spPr>
          <p:txBody>
            <a:bodyPr wrap="square" lIns="68580" tIns="34290" rIns="68580" bIns="34290">
              <a:spAutoFit/>
            </a:bodyPr>
            <a:lstStyle/>
            <a:p>
              <a:pPr algn="ctr"/>
              <a:r>
                <a:rPr lang="en-US" sz="2399" b="1" dirty="0">
                  <a:solidFill>
                    <a:srgbClr val="000000"/>
                  </a:solidFill>
                  <a:effectLst>
                    <a:outerShdw blurRad="50800" dist="38100" dir="2700000" algn="tl" rotWithShape="0">
                      <a:srgbClr val="000000">
                        <a:alpha val="43000"/>
                      </a:srgbClr>
                    </a:outerShdw>
                  </a:effectLst>
                  <a:latin typeface="Helvetica Light"/>
                  <a:cs typeface="Helvetica Light"/>
                </a:rPr>
                <a:t>Procedural</a:t>
              </a:r>
              <a:br>
                <a:rPr lang="en-US" sz="2399" b="1" dirty="0">
                  <a:solidFill>
                    <a:srgbClr val="000000"/>
                  </a:solidFill>
                  <a:effectLst>
                    <a:outerShdw blurRad="50800" dist="38100" dir="2700000" algn="tl" rotWithShape="0">
                      <a:srgbClr val="000000">
                        <a:alpha val="43000"/>
                      </a:srgbClr>
                    </a:outerShdw>
                  </a:effectLst>
                  <a:latin typeface="Helvetica Light"/>
                  <a:cs typeface="Helvetica Light"/>
                </a:rPr>
              </a:br>
              <a:r>
                <a:rPr lang="en-US" sz="2399" b="1" dirty="0">
                  <a:solidFill>
                    <a:srgbClr val="000000"/>
                  </a:solidFill>
                  <a:effectLst>
                    <a:outerShdw blurRad="50800" dist="38100" dir="2700000" algn="tl" rotWithShape="0">
                      <a:srgbClr val="000000">
                        <a:alpha val="43000"/>
                      </a:srgbClr>
                    </a:outerShdw>
                  </a:effectLst>
                  <a:latin typeface="Helvetica Light"/>
                  <a:cs typeface="Helvetica Light"/>
                </a:rPr>
                <a:t> Data</a:t>
              </a:r>
            </a:p>
            <a:p>
              <a:pPr algn="ctr"/>
              <a:endParaRPr lang="en-US" sz="2399" b="1" dirty="0">
                <a:solidFill>
                  <a:srgbClr val="4775A4"/>
                </a:solidFill>
                <a:latin typeface="Helvetica Light"/>
                <a:cs typeface="Helvetica Light"/>
              </a:endParaRPr>
            </a:p>
          </p:txBody>
        </p:sp>
        <p:grpSp>
          <p:nvGrpSpPr>
            <p:cNvPr id="31" name="Group 30"/>
            <p:cNvGrpSpPr/>
            <p:nvPr/>
          </p:nvGrpSpPr>
          <p:grpSpPr>
            <a:xfrm>
              <a:off x="5194142" y="2503071"/>
              <a:ext cx="1391098" cy="2152598"/>
              <a:chOff x="5836249" y="2959068"/>
              <a:chExt cx="840547" cy="1615653"/>
            </a:xfrm>
          </p:grpSpPr>
          <p:pic>
            <p:nvPicPr>
              <p:cNvPr id="18" name="Picture 17"/>
              <p:cNvPicPr>
                <a:picLocks noChangeAspect="1"/>
              </p:cNvPicPr>
              <p:nvPr/>
            </p:nvPicPr>
            <p:blipFill rotWithShape="1">
              <a:blip r:embed="rId14" cstate="print">
                <a:extLst>
                  <a:ext uri="{28A0092B-C50C-407E-A947-70E740481C1C}">
                    <a14:useLocalDpi xmlns:a14="http://schemas.microsoft.com/office/drawing/2010/main"/>
                  </a:ext>
                </a:extLst>
              </a:blip>
              <a:srcRect/>
              <a:stretch/>
            </p:blipFill>
            <p:spPr>
              <a:xfrm>
                <a:off x="5921574" y="2959068"/>
                <a:ext cx="755222" cy="831882"/>
              </a:xfrm>
              <a:prstGeom prst="rect">
                <a:avLst/>
              </a:prstGeom>
            </p:spPr>
          </p:pic>
          <p:pic>
            <p:nvPicPr>
              <p:cNvPr id="30" name="Picture 29"/>
              <p:cNvPicPr>
                <a:picLocks noChangeAspect="1"/>
              </p:cNvPicPr>
              <p:nvPr/>
            </p:nvPicPr>
            <p:blipFill rotWithShape="1">
              <a:blip r:embed="rId15" cstate="print">
                <a:extLst>
                  <a:ext uri="{28A0092B-C50C-407E-A947-70E740481C1C}">
                    <a14:useLocalDpi xmlns:a14="http://schemas.microsoft.com/office/drawing/2010/main"/>
                  </a:ext>
                </a:extLst>
              </a:blip>
              <a:srcRect/>
              <a:stretch/>
            </p:blipFill>
            <p:spPr>
              <a:xfrm>
                <a:off x="5836249" y="3742839"/>
                <a:ext cx="793151" cy="831882"/>
              </a:xfrm>
              <a:prstGeom prst="rect">
                <a:avLst/>
              </a:prstGeom>
            </p:spPr>
          </p:pic>
        </p:grpSp>
        <p:pic>
          <p:nvPicPr>
            <p:cNvPr id="32" name="Picture 31"/>
            <p:cNvPicPr>
              <a:picLocks noChangeAspect="1"/>
            </p:cNvPicPr>
            <p:nvPr/>
          </p:nvPicPr>
          <p:blipFill>
            <a:blip r:embed="rId16"/>
            <a:stretch>
              <a:fillRect/>
            </a:stretch>
          </p:blipFill>
          <p:spPr>
            <a:xfrm>
              <a:off x="7171135" y="2879902"/>
              <a:ext cx="1946204" cy="1499500"/>
            </a:xfrm>
            <a:prstGeom prst="rect">
              <a:avLst/>
            </a:prstGeom>
          </p:spPr>
        </p:pic>
        <p:cxnSp>
          <p:nvCxnSpPr>
            <p:cNvPr id="34" name="Straight Connector 33"/>
            <p:cNvCxnSpPr/>
            <p:nvPr/>
          </p:nvCxnSpPr>
          <p:spPr>
            <a:xfrm>
              <a:off x="2590805" y="1504950"/>
              <a:ext cx="0" cy="3406181"/>
            </a:xfrm>
            <a:prstGeom prst="line">
              <a:avLst/>
            </a:prstGeom>
            <a:ln w="19050" cmpd="sng">
              <a:solidFill>
                <a:srgbClr val="375F96"/>
              </a:solidFill>
            </a:ln>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p:nvCxnSpPr>
          <p:spPr>
            <a:xfrm>
              <a:off x="7010400" y="1504950"/>
              <a:ext cx="0" cy="3406181"/>
            </a:xfrm>
            <a:prstGeom prst="line">
              <a:avLst/>
            </a:prstGeom>
            <a:ln w="19050" cmpd="sng">
              <a:solidFill>
                <a:srgbClr val="375F96"/>
              </a:solidFill>
            </a:ln>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p:nvCxnSpPr>
          <p:spPr>
            <a:xfrm>
              <a:off x="4724400" y="1504950"/>
              <a:ext cx="0" cy="3406181"/>
            </a:xfrm>
            <a:prstGeom prst="line">
              <a:avLst/>
            </a:prstGeom>
            <a:ln w="19050" cmpd="sng">
              <a:solidFill>
                <a:srgbClr val="375F96"/>
              </a:solidFill>
            </a:ln>
          </p:spPr>
          <p:style>
            <a:lnRef idx="2">
              <a:schemeClr val="accent1"/>
            </a:lnRef>
            <a:fillRef idx="0">
              <a:schemeClr val="accent1"/>
            </a:fillRef>
            <a:effectRef idx="1">
              <a:schemeClr val="accent1"/>
            </a:effectRef>
            <a:fontRef idx="minor">
              <a:schemeClr val="tx1"/>
            </a:fontRef>
          </p:style>
        </p:cxnSp>
        <p:sp>
          <p:nvSpPr>
            <p:cNvPr id="37" name="Rectangle 36"/>
            <p:cNvSpPr/>
            <p:nvPr/>
          </p:nvSpPr>
          <p:spPr>
            <a:xfrm>
              <a:off x="152400" y="1556112"/>
              <a:ext cx="2447764" cy="1176861"/>
            </a:xfrm>
            <a:prstGeom prst="rect">
              <a:avLst/>
            </a:prstGeom>
          </p:spPr>
          <p:txBody>
            <a:bodyPr wrap="square" lIns="68580" tIns="34290" rIns="68580" bIns="34290">
              <a:spAutoFit/>
            </a:bodyPr>
            <a:lstStyle/>
            <a:p>
              <a:pPr algn="ctr"/>
              <a:r>
                <a:rPr lang="en-US" sz="2399" b="1" dirty="0">
                  <a:effectLst>
                    <a:outerShdw blurRad="50800" dist="38100" dir="2700000" algn="tl" rotWithShape="0">
                      <a:srgbClr val="000000">
                        <a:alpha val="43000"/>
                      </a:srgbClr>
                    </a:outerShdw>
                  </a:effectLst>
                  <a:latin typeface="Helvetica Light"/>
                  <a:cs typeface="Helvetica Light"/>
                </a:rPr>
                <a:t>Designed </a:t>
              </a:r>
              <a:br>
                <a:rPr lang="en-US" sz="2399" b="1" dirty="0">
                  <a:effectLst>
                    <a:outerShdw blurRad="50800" dist="38100" dir="2700000" algn="tl" rotWithShape="0">
                      <a:srgbClr val="000000">
                        <a:alpha val="43000"/>
                      </a:srgbClr>
                    </a:outerShdw>
                  </a:effectLst>
                  <a:latin typeface="Helvetica Light"/>
                  <a:cs typeface="Helvetica Light"/>
                </a:rPr>
              </a:br>
              <a:r>
                <a:rPr lang="en-US" sz="2399" b="1" dirty="0">
                  <a:effectLst>
                    <a:outerShdw blurRad="50800" dist="38100" dir="2700000" algn="tl" rotWithShape="0">
                      <a:srgbClr val="000000">
                        <a:alpha val="43000"/>
                      </a:srgbClr>
                    </a:outerShdw>
                  </a:effectLst>
                  <a:latin typeface="Helvetica Light"/>
                  <a:cs typeface="Helvetica Light"/>
                </a:rPr>
                <a:t>Data	</a:t>
              </a:r>
            </a:p>
            <a:p>
              <a:pPr algn="ctr"/>
              <a:endParaRPr lang="en-US" sz="2399" b="1" dirty="0">
                <a:solidFill>
                  <a:srgbClr val="4775A4"/>
                </a:solidFill>
                <a:latin typeface="Helvetica Light"/>
                <a:cs typeface="Helvetica Light"/>
              </a:endParaRPr>
            </a:p>
          </p:txBody>
        </p:sp>
      </p:grpSp>
      <p:sp>
        <p:nvSpPr>
          <p:cNvPr id="41" name="Title 1"/>
          <p:cNvSpPr txBox="1">
            <a:spLocks/>
          </p:cNvSpPr>
          <p:nvPr/>
        </p:nvSpPr>
        <p:spPr>
          <a:xfrm>
            <a:off x="-2692" y="1326328"/>
            <a:ext cx="9143999" cy="766763"/>
          </a:xfrm>
          <a:prstGeom prst="rect">
            <a:avLst/>
          </a:prstGeom>
        </p:spPr>
        <p:txBody>
          <a:bodyPr vert="horz" lIns="91439" tIns="45720" rIns="91439" bIns="45720" rtlCol="0" anchor="ctr">
            <a:noAutofit/>
          </a:bodyPr>
          <a:lstStyle>
            <a:lvl1pPr algn="ctr" defTabSz="457200" rtl="0" eaLnBrk="1" latinLnBrk="0" hangingPunct="1">
              <a:spcBef>
                <a:spcPct val="0"/>
              </a:spcBef>
              <a:buNone/>
              <a:defRPr sz="3200" b="1" kern="1200">
                <a:solidFill>
                  <a:schemeClr val="tx1"/>
                </a:solidFill>
                <a:latin typeface="Raleway Light"/>
                <a:ea typeface="+mj-ea"/>
                <a:cs typeface="Raleway Light"/>
              </a:defRPr>
            </a:lvl1pPr>
          </a:lstStyle>
          <a:p>
            <a:pPr>
              <a:lnSpc>
                <a:spcPct val="90000"/>
              </a:lnSpc>
            </a:pPr>
            <a:r>
              <a:rPr lang="en-US" sz="2399" i="1" dirty="0">
                <a:solidFill>
                  <a:srgbClr val="800000"/>
                </a:solidFill>
                <a:effectLst>
                  <a:outerShdw blurRad="50800" dist="38100" dir="2700000" algn="tl" rotWithShape="0">
                    <a:srgbClr val="000000">
                      <a:alpha val="43000"/>
                    </a:srgbClr>
                  </a:outerShdw>
                </a:effectLst>
                <a:latin typeface="Helvetica Light"/>
                <a:cs typeface="Helvetica Light"/>
              </a:rPr>
              <a:t>State, Federal, Local –  Civilian and Defense</a:t>
            </a:r>
            <a:r>
              <a:rPr lang="en-US" sz="2399" i="1" dirty="0">
                <a:solidFill>
                  <a:srgbClr val="800000"/>
                </a:solidFill>
                <a:latin typeface="Helvetica Light"/>
                <a:cs typeface="Helvetica Light"/>
              </a:rPr>
              <a:t/>
            </a:r>
            <a:br>
              <a:rPr lang="en-US" sz="2399" i="1" dirty="0">
                <a:solidFill>
                  <a:srgbClr val="800000"/>
                </a:solidFill>
                <a:latin typeface="Helvetica Light"/>
                <a:cs typeface="Helvetica Light"/>
              </a:rPr>
            </a:br>
            <a:r>
              <a:rPr lang="en-US" sz="2399" dirty="0">
                <a:latin typeface="Helvetica Light"/>
                <a:cs typeface="Helvetica Light"/>
              </a:rPr>
              <a:t>Realizing the vision – data integration from molecules to policy</a:t>
            </a:r>
          </a:p>
        </p:txBody>
      </p:sp>
      <p:sp>
        <p:nvSpPr>
          <p:cNvPr id="42" name="Title 1"/>
          <p:cNvSpPr txBox="1">
            <a:spLocks/>
          </p:cNvSpPr>
          <p:nvPr/>
        </p:nvSpPr>
        <p:spPr>
          <a:xfrm>
            <a:off x="-78892" y="152214"/>
            <a:ext cx="9296400" cy="857250"/>
          </a:xfrm>
          <a:prstGeom prst="rect">
            <a:avLst/>
          </a:prstGeom>
        </p:spPr>
        <p:txBody>
          <a:bodyPr vert="horz" lIns="91439" tIns="45720" rIns="91439" bIns="45720" rtlCol="0" anchor="ctr">
            <a:noAutofit/>
          </a:bodyPr>
          <a:lstStyle>
            <a:lvl1pPr algn="ctr" defTabSz="457200" rtl="0" eaLnBrk="1" latinLnBrk="0" hangingPunct="1">
              <a:spcBef>
                <a:spcPct val="0"/>
              </a:spcBef>
              <a:buNone/>
              <a:defRPr sz="3200" b="0" i="0" kern="1200">
                <a:solidFill>
                  <a:schemeClr val="tx1"/>
                </a:solidFill>
                <a:latin typeface="Helvetica"/>
                <a:ea typeface="+mj-ea"/>
                <a:cs typeface="Helvetica"/>
              </a:defRPr>
            </a:lvl1pPr>
          </a:lstStyle>
          <a:p>
            <a:r>
              <a:rPr lang="en-US" b="1" dirty="0">
                <a:latin typeface="Raleway Light"/>
                <a:cs typeface="Raleway Light"/>
              </a:rPr>
              <a:t>Bring the </a:t>
            </a:r>
            <a:r>
              <a:rPr lang="en-US" b="1" dirty="0">
                <a:solidFill>
                  <a:srgbClr val="385F96"/>
                </a:solidFill>
                <a:effectLst>
                  <a:outerShdw blurRad="50800" dist="38100" dir="2700000" algn="tl" rotWithShape="0">
                    <a:srgbClr val="000000">
                      <a:alpha val="43000"/>
                    </a:srgbClr>
                  </a:outerShdw>
                </a:effectLst>
                <a:latin typeface="Raleway Light"/>
                <a:cs typeface="Raleway Light"/>
              </a:rPr>
              <a:t>ALL</a:t>
            </a:r>
            <a:r>
              <a:rPr lang="en-US" b="1" dirty="0">
                <a:latin typeface="Raleway Light"/>
                <a:cs typeface="Raleway Light"/>
              </a:rPr>
              <a:t> data	a revolution to communities </a:t>
            </a:r>
          </a:p>
        </p:txBody>
      </p:sp>
      <p:pic>
        <p:nvPicPr>
          <p:cNvPr id="35" name="Picture 34"/>
          <p:cNvPicPr>
            <a:picLocks noChangeAspect="1"/>
          </p:cNvPicPr>
          <p:nvPr/>
        </p:nvPicPr>
        <p:blipFill>
          <a:blip r:embed="rId17"/>
          <a:stretch>
            <a:fillRect/>
          </a:stretch>
        </p:blipFill>
        <p:spPr>
          <a:xfrm>
            <a:off x="6825172" y="5791200"/>
            <a:ext cx="2014028" cy="731553"/>
          </a:xfrm>
          <a:prstGeom prst="rect">
            <a:avLst/>
          </a:prstGeom>
        </p:spPr>
      </p:pic>
    </p:spTree>
    <p:extLst>
      <p:ext uri="{BB962C8B-B14F-4D97-AF65-F5344CB8AC3E}">
        <p14:creationId xmlns:p14="http://schemas.microsoft.com/office/powerpoint/2010/main" val="1543472381"/>
      </p:ext>
    </p:extLst>
  </p:cSld>
  <p:clrMapOvr>
    <a:masterClrMapping/>
  </p:clrMapOvr>
  <p:transition spd="slow">
    <p:wipe/>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0" y="12734"/>
            <a:ext cx="9144000" cy="1652016"/>
          </a:xfrm>
          <a:prstGeom prst="rect">
            <a:avLst/>
          </a:prstGeom>
        </p:spPr>
      </p:pic>
      <p:pic>
        <p:nvPicPr>
          <p:cNvPr id="5" name="Picture 4" descr="Screen Shot 2016-12-02 at 5.24.03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48000" y="2133600"/>
            <a:ext cx="3130251" cy="1136650"/>
          </a:xfrm>
          <a:prstGeom prst="rect">
            <a:avLst/>
          </a:prstGeom>
        </p:spPr>
      </p:pic>
      <p:sp>
        <p:nvSpPr>
          <p:cNvPr id="2" name="Title 1"/>
          <p:cNvSpPr>
            <a:spLocks noGrp="1"/>
          </p:cNvSpPr>
          <p:nvPr>
            <p:ph type="title"/>
          </p:nvPr>
        </p:nvSpPr>
        <p:spPr>
          <a:xfrm>
            <a:off x="152400" y="304800"/>
            <a:ext cx="9143999" cy="857250"/>
          </a:xfrm>
        </p:spPr>
        <p:txBody>
          <a:bodyPr>
            <a:noAutofit/>
          </a:bodyPr>
          <a:lstStyle/>
          <a:p>
            <a:pPr>
              <a:lnSpc>
                <a:spcPct val="90000"/>
              </a:lnSpc>
            </a:pPr>
            <a:r>
              <a:rPr lang="en-US" sz="2800" dirty="0">
                <a:ea typeface="Helvetica" charset="0"/>
              </a:rPr>
              <a:t>Data science partnerships with communities to liberate their data</a:t>
            </a:r>
          </a:p>
        </p:txBody>
      </p:sp>
      <p:sp>
        <p:nvSpPr>
          <p:cNvPr id="3" name="Content Placeholder 2"/>
          <p:cNvSpPr>
            <a:spLocks noGrp="1"/>
          </p:cNvSpPr>
          <p:nvPr>
            <p:ph idx="1"/>
          </p:nvPr>
        </p:nvSpPr>
        <p:spPr>
          <a:xfrm>
            <a:off x="609600" y="1482871"/>
            <a:ext cx="7924800" cy="713682"/>
          </a:xfrm>
        </p:spPr>
        <p:txBody>
          <a:bodyPr>
            <a:noAutofit/>
          </a:bodyPr>
          <a:lstStyle/>
          <a:p>
            <a:pPr marL="0" lvl="1" indent="0" algn="ctr">
              <a:buNone/>
            </a:pPr>
            <a:r>
              <a:rPr lang="en-US" b="1" dirty="0" smtClean="0">
                <a:solidFill>
                  <a:srgbClr val="95A945"/>
                </a:solidFill>
                <a:effectLst>
                  <a:outerShdw blurRad="50800" dist="38100" dir="2700000" algn="tl" rotWithShape="0">
                    <a:srgbClr val="000000">
                      <a:alpha val="43000"/>
                    </a:srgbClr>
                  </a:outerShdw>
                </a:effectLst>
              </a:rPr>
              <a:t>Breaking down </a:t>
            </a:r>
            <a:r>
              <a:rPr lang="en-US" dirty="0" smtClean="0"/>
              <a:t>silos across programs and agencies</a:t>
            </a:r>
          </a:p>
          <a:p>
            <a:pPr marL="0" lvl="1" indent="0" algn="ctr">
              <a:buNone/>
            </a:pPr>
            <a:endParaRPr lang="en-US" dirty="0" smtClean="0"/>
          </a:p>
          <a:p>
            <a:pPr marL="0" lvl="1" indent="0" algn="ctr">
              <a:buNone/>
            </a:pPr>
            <a:endParaRPr lang="en-US" dirty="0"/>
          </a:p>
          <a:p>
            <a:pPr marL="0" lvl="1" indent="0" algn="ctr">
              <a:buNone/>
            </a:pPr>
            <a:endParaRPr lang="en-US" dirty="0" smtClean="0"/>
          </a:p>
          <a:p>
            <a:pPr marL="0" lvl="1" indent="0" algn="ctr">
              <a:buNone/>
            </a:pPr>
            <a:r>
              <a:rPr lang="en-US" dirty="0" smtClean="0"/>
              <a:t>Addressing concerns </a:t>
            </a:r>
            <a:r>
              <a:rPr lang="en-US" dirty="0"/>
              <a:t>of community leaders </a:t>
            </a:r>
            <a:r>
              <a:rPr lang="en-US" dirty="0" smtClean="0"/>
              <a:t>through </a:t>
            </a:r>
            <a:r>
              <a:rPr lang="en-US" b="1" i="1" dirty="0" smtClean="0">
                <a:solidFill>
                  <a:srgbClr val="95A945"/>
                </a:solidFill>
                <a:effectLst>
                  <a:outerShdw blurRad="50800" dist="38100" dir="8100000" algn="tr" rotWithShape="0">
                    <a:prstClr val="black">
                      <a:alpha val="40000"/>
                    </a:prstClr>
                  </a:outerShdw>
                </a:effectLst>
              </a:rPr>
              <a:t>all</a:t>
            </a:r>
            <a:r>
              <a:rPr lang="en-US" b="1" dirty="0" smtClean="0">
                <a:solidFill>
                  <a:srgbClr val="95A945"/>
                </a:solidFill>
                <a:effectLst>
                  <a:outerShdw blurRad="50800" dist="38100" dir="8100000" algn="tr" rotWithShape="0">
                    <a:prstClr val="black">
                      <a:alpha val="40000"/>
                    </a:prstClr>
                  </a:outerShdw>
                </a:effectLst>
              </a:rPr>
              <a:t> data </a:t>
            </a:r>
            <a:r>
              <a:rPr lang="en-US" dirty="0" smtClean="0"/>
              <a:t>and</a:t>
            </a:r>
            <a:r>
              <a:rPr lang="en-US" b="1" dirty="0" smtClean="0">
                <a:solidFill>
                  <a:srgbClr val="FF0000"/>
                </a:solidFill>
                <a:effectLst>
                  <a:outerShdw blurRad="50800" dist="38100" dir="2700000" algn="tl" rotWithShape="0">
                    <a:srgbClr val="000000">
                      <a:alpha val="43000"/>
                    </a:srgbClr>
                  </a:outerShdw>
                </a:effectLst>
              </a:rPr>
              <a:t> </a:t>
            </a:r>
            <a:r>
              <a:rPr lang="en-US" b="1" dirty="0" smtClean="0">
                <a:solidFill>
                  <a:srgbClr val="95A945"/>
                </a:solidFill>
                <a:effectLst>
                  <a:outerShdw blurRad="50800" dist="38100" dir="2700000" algn="tl" rotWithShape="0">
                    <a:srgbClr val="000000">
                      <a:alpha val="43000"/>
                    </a:srgbClr>
                  </a:outerShdw>
                </a:effectLst>
              </a:rPr>
              <a:t>statistical learning </a:t>
            </a:r>
          </a:p>
          <a:p>
            <a:pPr marL="0" lvl="1" indent="0" algn="ctr">
              <a:buNone/>
            </a:pPr>
            <a:r>
              <a:rPr lang="en-US" dirty="0" smtClean="0"/>
              <a:t>Through liberating and repurposing local data flows, local </a:t>
            </a:r>
            <a:r>
              <a:rPr lang="en-US" dirty="0" err="1" smtClean="0"/>
              <a:t>govt</a:t>
            </a:r>
            <a:r>
              <a:rPr lang="en-US" dirty="0" smtClean="0"/>
              <a:t> leaders and researchers </a:t>
            </a:r>
            <a:br>
              <a:rPr lang="en-US" dirty="0" smtClean="0"/>
            </a:br>
            <a:r>
              <a:rPr lang="en-US" b="1" dirty="0" smtClean="0">
                <a:solidFill>
                  <a:srgbClr val="95A945"/>
                </a:solidFill>
                <a:effectLst>
                  <a:outerShdw blurRad="50800" dist="38100" dir="2700000" algn="tl" rotWithShape="0">
                    <a:srgbClr val="000000">
                      <a:alpha val="43000"/>
                    </a:srgbClr>
                  </a:outerShdw>
                </a:effectLst>
              </a:rPr>
              <a:t>contribute to the public good</a:t>
            </a:r>
            <a:endParaRPr lang="en-US" b="1" dirty="0">
              <a:solidFill>
                <a:srgbClr val="95A945"/>
              </a:solidFill>
              <a:effectLst>
                <a:outerShdw blurRad="50800" dist="38100" dir="2700000" algn="tl" rotWithShape="0">
                  <a:srgbClr val="000000">
                    <a:alpha val="43000"/>
                  </a:srgbClr>
                </a:outerShdw>
              </a:effectLst>
            </a:endParaRPr>
          </a:p>
          <a:p>
            <a:pPr marL="742898" indent="-685752"/>
            <a:endParaRPr lang="en-US" sz="2399" dirty="0"/>
          </a:p>
        </p:txBody>
      </p:sp>
      <p:pic>
        <p:nvPicPr>
          <p:cNvPr id="7" name="Picture 6"/>
          <p:cNvPicPr>
            <a:picLocks noChangeAspect="1"/>
          </p:cNvPicPr>
          <p:nvPr/>
        </p:nvPicPr>
        <p:blipFill>
          <a:blip r:embed="rId5"/>
          <a:stretch>
            <a:fillRect/>
          </a:stretch>
        </p:blipFill>
        <p:spPr>
          <a:xfrm>
            <a:off x="6825172" y="5791200"/>
            <a:ext cx="2014028" cy="731553"/>
          </a:xfrm>
          <a:prstGeom prst="rect">
            <a:avLst/>
          </a:prstGeom>
        </p:spPr>
      </p:pic>
    </p:spTree>
    <p:extLst>
      <p:ext uri="{BB962C8B-B14F-4D97-AF65-F5344CB8AC3E}">
        <p14:creationId xmlns:p14="http://schemas.microsoft.com/office/powerpoint/2010/main" val="1828845981"/>
      </p:ext>
    </p:extLst>
  </p:cSld>
  <p:clrMapOvr>
    <a:masterClrMapping/>
  </p:clrMapOvr>
  <p:transition spd="slow">
    <p:wipe/>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6-12-02 at 5.28.03 AM.png"/>
          <p:cNvPicPr>
            <a:picLocks noChangeAspect="1"/>
          </p:cNvPicPr>
          <p:nvPr/>
        </p:nvPicPr>
        <p:blipFill rotWithShape="1">
          <a:blip r:embed="rId3">
            <a:extLst>
              <a:ext uri="{28A0092B-C50C-407E-A947-70E740481C1C}">
                <a14:useLocalDpi xmlns:a14="http://schemas.microsoft.com/office/drawing/2010/main" val="0"/>
              </a:ext>
            </a:extLst>
          </a:blip>
          <a:srcRect r="3462"/>
          <a:stretch/>
        </p:blipFill>
        <p:spPr>
          <a:xfrm>
            <a:off x="5079049" y="3280668"/>
            <a:ext cx="3607754" cy="2024611"/>
          </a:xfrm>
          <a:prstGeom prst="rect">
            <a:avLst/>
          </a:prstGeom>
        </p:spPr>
      </p:pic>
      <p:pic>
        <p:nvPicPr>
          <p:cNvPr id="5" name="Picture 4"/>
          <p:cNvPicPr>
            <a:picLocks noChangeAspect="1"/>
          </p:cNvPicPr>
          <p:nvPr/>
        </p:nvPicPr>
        <p:blipFill>
          <a:blip r:embed="rId4"/>
          <a:stretch>
            <a:fillRect/>
          </a:stretch>
        </p:blipFill>
        <p:spPr>
          <a:xfrm>
            <a:off x="6825172" y="5791200"/>
            <a:ext cx="2014028" cy="731553"/>
          </a:xfrm>
          <a:prstGeom prst="rect">
            <a:avLst/>
          </a:prstGeom>
        </p:spPr>
      </p:pic>
      <p:pic>
        <p:nvPicPr>
          <p:cNvPr id="6" name="Picture 5"/>
          <p:cNvPicPr>
            <a:picLocks noChangeAspect="1"/>
          </p:cNvPicPr>
          <p:nvPr/>
        </p:nvPicPr>
        <p:blipFill>
          <a:blip r:embed="rId5"/>
          <a:stretch>
            <a:fillRect/>
          </a:stretch>
        </p:blipFill>
        <p:spPr>
          <a:xfrm>
            <a:off x="25879" y="0"/>
            <a:ext cx="9144000" cy="1652016"/>
          </a:xfrm>
          <a:prstGeom prst="rect">
            <a:avLst/>
          </a:prstGeom>
        </p:spPr>
      </p:pic>
      <p:sp>
        <p:nvSpPr>
          <p:cNvPr id="3" name="Title 2"/>
          <p:cNvSpPr>
            <a:spLocks noGrp="1"/>
          </p:cNvSpPr>
          <p:nvPr>
            <p:ph type="title"/>
          </p:nvPr>
        </p:nvSpPr>
        <p:spPr>
          <a:xfrm>
            <a:off x="457200" y="-76200"/>
            <a:ext cx="8229600" cy="1143000"/>
          </a:xfrm>
        </p:spPr>
        <p:txBody>
          <a:bodyPr>
            <a:normAutofit/>
          </a:bodyPr>
          <a:lstStyle/>
          <a:p>
            <a:pPr algn="ctr"/>
            <a:r>
              <a:rPr lang="en-US" b="1" dirty="0" smtClean="0">
                <a:latin typeface="Raleway Light"/>
                <a:ea typeface="Helvetica" charset="0"/>
                <a:cs typeface="Raleway Light"/>
              </a:rPr>
              <a:t>Our research has begun and includes</a:t>
            </a:r>
            <a:r>
              <a:rPr lang="is-IS" b="1" dirty="0" smtClean="0">
                <a:latin typeface="Raleway Light"/>
                <a:ea typeface="Helvetica" charset="0"/>
                <a:cs typeface="Raleway Light"/>
              </a:rPr>
              <a:t>…</a:t>
            </a:r>
            <a:endParaRPr lang="en-US" b="1" dirty="0">
              <a:latin typeface="Raleway Light"/>
              <a:ea typeface="Helvetica" charset="0"/>
              <a:cs typeface="Raleway Light"/>
            </a:endParaRPr>
          </a:p>
        </p:txBody>
      </p:sp>
      <p:sp>
        <p:nvSpPr>
          <p:cNvPr id="4" name="Content Placeholder 3"/>
          <p:cNvSpPr>
            <a:spLocks noGrp="1"/>
          </p:cNvSpPr>
          <p:nvPr>
            <p:ph idx="1"/>
          </p:nvPr>
        </p:nvSpPr>
        <p:spPr>
          <a:xfrm>
            <a:off x="457200" y="1371600"/>
            <a:ext cx="8229600" cy="4038600"/>
          </a:xfrm>
        </p:spPr>
        <p:txBody>
          <a:bodyPr>
            <a:noAutofit/>
          </a:bodyPr>
          <a:lstStyle/>
          <a:p>
            <a:pPr>
              <a:spcAft>
                <a:spcPts val="599"/>
              </a:spcAft>
            </a:pPr>
            <a:r>
              <a:rPr lang="en-US" dirty="0" smtClean="0">
                <a:latin typeface="Helvetica Light" charset="0"/>
                <a:ea typeface="Helvetica Light" charset="0"/>
                <a:cs typeface="Helvetica Light" charset="0"/>
              </a:rPr>
              <a:t>Creation </a:t>
            </a:r>
            <a:r>
              <a:rPr lang="en-US" dirty="0">
                <a:latin typeface="Helvetica Light" charset="0"/>
                <a:ea typeface="Helvetica Light" charset="0"/>
                <a:cs typeface="Helvetica Light" charset="0"/>
              </a:rPr>
              <a:t>of a </a:t>
            </a:r>
            <a:r>
              <a:rPr lang="en-US" b="1" dirty="0">
                <a:solidFill>
                  <a:srgbClr val="375F96"/>
                </a:solidFill>
                <a:effectLst>
                  <a:outerShdw blurRad="50800" dist="38100" dir="2700000" algn="tl" rotWithShape="0">
                    <a:srgbClr val="000000">
                      <a:alpha val="43000"/>
                    </a:srgbClr>
                  </a:outerShdw>
                </a:effectLst>
                <a:latin typeface="Helvetica Light" charset="0"/>
                <a:ea typeface="Helvetica Light" charset="0"/>
                <a:cs typeface="Helvetica Light" charset="0"/>
              </a:rPr>
              <a:t>secure collaborative research environment</a:t>
            </a:r>
            <a:r>
              <a:rPr lang="en-US" b="1" dirty="0">
                <a:solidFill>
                  <a:srgbClr val="375F96"/>
                </a:solidFill>
                <a:latin typeface="Helvetica Light" charset="0"/>
                <a:ea typeface="Helvetica Light" charset="0"/>
                <a:cs typeface="Helvetica Light" charset="0"/>
              </a:rPr>
              <a:t> </a:t>
            </a:r>
            <a:r>
              <a:rPr lang="en-US" dirty="0">
                <a:latin typeface="Helvetica Light" charset="0"/>
                <a:ea typeface="Helvetica Light" charset="0"/>
                <a:cs typeface="Helvetica Light" charset="0"/>
              </a:rPr>
              <a:t>to </a:t>
            </a:r>
            <a:r>
              <a:rPr lang="en-US" dirty="0" smtClean="0">
                <a:latin typeface="Helvetica Light" charset="0"/>
                <a:ea typeface="Helvetica Light" charset="0"/>
                <a:cs typeface="Helvetica Light" charset="0"/>
              </a:rPr>
              <a:t>access </a:t>
            </a:r>
            <a:r>
              <a:rPr lang="en-US" dirty="0">
                <a:latin typeface="Helvetica Light" charset="0"/>
                <a:ea typeface="Helvetica Light" charset="0"/>
                <a:cs typeface="Helvetica Light" charset="0"/>
              </a:rPr>
              <a:t>and link </a:t>
            </a:r>
            <a:r>
              <a:rPr lang="en-US" dirty="0" smtClean="0">
                <a:latin typeface="Helvetica Light" charset="0"/>
                <a:ea typeface="Helvetica Light" charset="0"/>
                <a:cs typeface="Helvetica Light" charset="0"/>
              </a:rPr>
              <a:t>data </a:t>
            </a:r>
            <a:r>
              <a:rPr lang="is-IS" dirty="0" smtClean="0">
                <a:latin typeface="Helvetica Light" charset="0"/>
                <a:ea typeface="Helvetica Light" charset="0"/>
                <a:cs typeface="Helvetica Light" charset="0"/>
              </a:rPr>
              <a:t>…..</a:t>
            </a:r>
            <a:endParaRPr lang="en-US" dirty="0" smtClean="0">
              <a:latin typeface="Helvetica Light" charset="0"/>
              <a:ea typeface="Helvetica Light" charset="0"/>
              <a:cs typeface="Helvetica Light" charset="0"/>
            </a:endParaRPr>
          </a:p>
          <a:p>
            <a:pPr>
              <a:spcAft>
                <a:spcPts val="599"/>
              </a:spcAft>
            </a:pPr>
            <a:r>
              <a:rPr lang="en-US" dirty="0" smtClean="0">
                <a:latin typeface="Helvetica Light" charset="0"/>
                <a:ea typeface="Helvetica Light" charset="0"/>
                <a:cs typeface="Helvetica Light" charset="0"/>
              </a:rPr>
              <a:t>Development </a:t>
            </a:r>
            <a:r>
              <a:rPr lang="en-US" dirty="0">
                <a:latin typeface="Helvetica Light" charset="0"/>
                <a:ea typeface="Helvetica Light" charset="0"/>
                <a:cs typeface="Helvetica Light" charset="0"/>
              </a:rPr>
              <a:t>of </a:t>
            </a:r>
            <a:r>
              <a:rPr lang="en-US" b="1" dirty="0" smtClean="0">
                <a:solidFill>
                  <a:srgbClr val="375F96"/>
                </a:solidFill>
                <a:effectLst>
                  <a:outerShdw blurRad="50800" dist="38100" dir="2700000" algn="tl" rotWithShape="0">
                    <a:srgbClr val="000000">
                      <a:alpha val="43000"/>
                    </a:srgbClr>
                  </a:outerShdw>
                </a:effectLst>
                <a:latin typeface="Helvetica Light" charset="0"/>
                <a:ea typeface="Helvetica Light" charset="0"/>
                <a:cs typeface="Helvetica Light" charset="0"/>
              </a:rPr>
              <a:t>statistical and geospatial indicators</a:t>
            </a:r>
            <a:r>
              <a:rPr lang="en-US" b="1" dirty="0" smtClean="0">
                <a:solidFill>
                  <a:srgbClr val="375F96"/>
                </a:solidFill>
                <a:latin typeface="Helvetica Light" charset="0"/>
                <a:ea typeface="Helvetica Light" charset="0"/>
                <a:cs typeface="Helvetica Light" charset="0"/>
              </a:rPr>
              <a:t> </a:t>
            </a:r>
            <a:r>
              <a:rPr lang="is-IS" dirty="0" smtClean="0">
                <a:latin typeface="Helvetica Light" charset="0"/>
                <a:ea typeface="Helvetica Light" charset="0"/>
                <a:cs typeface="Helvetica Light" charset="0"/>
              </a:rPr>
              <a:t>….</a:t>
            </a:r>
            <a:endParaRPr lang="en-US" dirty="0" smtClean="0">
              <a:latin typeface="Helvetica Light" charset="0"/>
              <a:ea typeface="Helvetica Light" charset="0"/>
              <a:cs typeface="Helvetica Light" charset="0"/>
            </a:endParaRPr>
          </a:p>
          <a:p>
            <a:pPr>
              <a:spcAft>
                <a:spcPts val="599"/>
              </a:spcAft>
            </a:pPr>
            <a:r>
              <a:rPr lang="en-US" dirty="0" smtClean="0">
                <a:latin typeface="Helvetica Light" charset="0"/>
                <a:ea typeface="Helvetica Light" charset="0"/>
                <a:cs typeface="Helvetica Light" charset="0"/>
              </a:rPr>
              <a:t>Development </a:t>
            </a:r>
            <a:r>
              <a:rPr lang="en-US" dirty="0" smtClean="0">
                <a:solidFill>
                  <a:srgbClr val="375F96"/>
                </a:solidFill>
                <a:latin typeface="Helvetica Light" charset="0"/>
                <a:ea typeface="Helvetica Light" charset="0"/>
                <a:cs typeface="Helvetica Light" charset="0"/>
              </a:rPr>
              <a:t>of </a:t>
            </a:r>
            <a:br>
              <a:rPr lang="en-US" dirty="0" smtClean="0">
                <a:solidFill>
                  <a:srgbClr val="375F96"/>
                </a:solidFill>
                <a:latin typeface="Helvetica Light" charset="0"/>
                <a:ea typeface="Helvetica Light" charset="0"/>
                <a:cs typeface="Helvetica Light" charset="0"/>
              </a:rPr>
            </a:br>
            <a:r>
              <a:rPr lang="en-US" b="1" dirty="0" smtClean="0">
                <a:solidFill>
                  <a:srgbClr val="375F96"/>
                </a:solidFill>
                <a:effectLst>
                  <a:outerShdw blurRad="50800" dist="38100" dir="2700000" algn="tl" rotWithShape="0">
                    <a:srgbClr val="000000">
                      <a:alpha val="43000"/>
                    </a:srgbClr>
                  </a:outerShdw>
                </a:effectLst>
                <a:latin typeface="Helvetica Light" charset="0"/>
                <a:ea typeface="Helvetica Light" charset="0"/>
                <a:cs typeface="Helvetica Light" charset="0"/>
              </a:rPr>
              <a:t>experimental designs</a:t>
            </a:r>
            <a:r>
              <a:rPr lang="en-US" dirty="0" smtClean="0">
                <a:solidFill>
                  <a:srgbClr val="375F96"/>
                </a:solidFill>
                <a:latin typeface="Helvetica Light" charset="0"/>
                <a:ea typeface="Helvetica Light" charset="0"/>
                <a:cs typeface="Helvetica Light" charset="0"/>
              </a:rPr>
              <a:t> </a:t>
            </a:r>
            <a:br>
              <a:rPr lang="en-US" dirty="0" smtClean="0">
                <a:solidFill>
                  <a:srgbClr val="375F96"/>
                </a:solidFill>
                <a:latin typeface="Helvetica Light" charset="0"/>
                <a:ea typeface="Helvetica Light" charset="0"/>
                <a:cs typeface="Helvetica Light" charset="0"/>
              </a:rPr>
            </a:br>
            <a:r>
              <a:rPr lang="en-US" dirty="0" smtClean="0">
                <a:latin typeface="Helvetica Light" charset="0"/>
                <a:ea typeface="Helvetica Light" charset="0"/>
                <a:cs typeface="Helvetica Light" charset="0"/>
              </a:rPr>
              <a:t>for </a:t>
            </a:r>
            <a:r>
              <a:rPr lang="en-US" dirty="0">
                <a:latin typeface="Helvetica Light" charset="0"/>
                <a:ea typeface="Helvetica Light" charset="0"/>
                <a:cs typeface="Helvetica Light" charset="0"/>
              </a:rPr>
              <a:t>policy </a:t>
            </a:r>
            <a:r>
              <a:rPr lang="en-US" dirty="0" smtClean="0">
                <a:latin typeface="Helvetica Light" charset="0"/>
                <a:ea typeface="Helvetica Light" charset="0"/>
                <a:cs typeface="Helvetica Light" charset="0"/>
              </a:rPr>
              <a:t>interventions</a:t>
            </a:r>
            <a:br>
              <a:rPr lang="en-US" dirty="0" smtClean="0">
                <a:latin typeface="Helvetica Light" charset="0"/>
                <a:ea typeface="Helvetica Light" charset="0"/>
                <a:cs typeface="Helvetica Light" charset="0"/>
              </a:rPr>
            </a:br>
            <a:r>
              <a:rPr lang="en-US" dirty="0" smtClean="0">
                <a:latin typeface="Helvetica Light" charset="0"/>
                <a:ea typeface="Helvetica Light" charset="0"/>
                <a:cs typeface="Helvetica Light" charset="0"/>
              </a:rPr>
              <a:t>and evaluations</a:t>
            </a:r>
            <a:endParaRPr lang="en-US" dirty="0">
              <a:latin typeface="Helvetica Light" charset="0"/>
              <a:ea typeface="Helvetica Light" charset="0"/>
              <a:cs typeface="Helvetica Light" charset="0"/>
            </a:endParaRPr>
          </a:p>
          <a:p>
            <a:pPr marL="338114" indent="0">
              <a:buNone/>
            </a:pPr>
            <a:endParaRPr lang="en-US" sz="2399" dirty="0"/>
          </a:p>
        </p:txBody>
      </p:sp>
    </p:spTree>
    <p:extLst>
      <p:ext uri="{BB962C8B-B14F-4D97-AF65-F5344CB8AC3E}">
        <p14:creationId xmlns:p14="http://schemas.microsoft.com/office/powerpoint/2010/main" val="419315584"/>
      </p:ext>
    </p:extLst>
  </p:cSld>
  <p:clrMapOvr>
    <a:masterClrMapping/>
  </p:clrMapOvr>
  <p:transition spd="slow">
    <p:wipe/>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764631" y="5618435"/>
            <a:ext cx="3626069" cy="400110"/>
          </a:xfrm>
          <a:prstGeom prst="rect">
            <a:avLst/>
          </a:prstGeom>
          <a:solidFill>
            <a:schemeClr val="bg1"/>
          </a:solidFill>
        </p:spPr>
        <p:txBody>
          <a:bodyPr wrap="square" rtlCol="0">
            <a:spAutoFit/>
          </a:bodyPr>
          <a:lstStyle/>
          <a:p>
            <a:endParaRPr lang="en-US" sz="2000" dirty="0">
              <a:latin typeface="Gill Sans Light"/>
              <a:cs typeface="Gill Sans Light"/>
            </a:endParaRPr>
          </a:p>
        </p:txBody>
      </p:sp>
      <p:sp>
        <p:nvSpPr>
          <p:cNvPr id="4" name="Title 3"/>
          <p:cNvSpPr>
            <a:spLocks noGrp="1"/>
          </p:cNvSpPr>
          <p:nvPr>
            <p:ph type="title"/>
          </p:nvPr>
        </p:nvSpPr>
        <p:spPr/>
        <p:txBody>
          <a:bodyPr>
            <a:normAutofit/>
          </a:bodyPr>
          <a:lstStyle/>
          <a:p>
            <a:pPr algn="ctr"/>
            <a:r>
              <a:rPr lang="en-US" dirty="0"/>
              <a:t>Research Model </a:t>
            </a:r>
          </a:p>
        </p:txBody>
      </p:sp>
      <p:pic>
        <p:nvPicPr>
          <p:cNvPr id="2" name="Picture 1"/>
          <p:cNvPicPr>
            <a:picLocks noChangeAspect="1"/>
          </p:cNvPicPr>
          <p:nvPr/>
        </p:nvPicPr>
        <p:blipFill rotWithShape="1">
          <a:blip r:embed="rId2"/>
          <a:srcRect l="1857" t="8238" r="2570" b="4485"/>
          <a:stretch/>
        </p:blipFill>
        <p:spPr>
          <a:xfrm>
            <a:off x="2284035" y="1819137"/>
            <a:ext cx="4575936" cy="3880828"/>
          </a:xfrm>
          <a:prstGeom prst="rect">
            <a:avLst/>
          </a:prstGeom>
          <a:ln w="38100" cmpd="sng">
            <a:solidFill>
              <a:srgbClr val="770D30"/>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976862613"/>
      </p:ext>
    </p:extLst>
  </p:cSld>
  <p:clrMapOvr>
    <a:masterClrMapping/>
  </p:clrMapOvr>
  <p:transition spd="slow">
    <p:wipe/>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SDAL Data Framework</a:t>
            </a:r>
            <a:endParaRPr lang="en-US" dirty="0"/>
          </a:p>
        </p:txBody>
      </p:sp>
      <p:graphicFrame>
        <p:nvGraphicFramePr>
          <p:cNvPr id="6" name="Object 5"/>
          <p:cNvGraphicFramePr>
            <a:graphicFrameLocks noChangeAspect="1"/>
          </p:cNvGraphicFramePr>
          <p:nvPr>
            <p:extLst/>
          </p:nvPr>
        </p:nvGraphicFramePr>
        <p:xfrm>
          <a:off x="152403" y="1905000"/>
          <a:ext cx="8780793" cy="4114800"/>
        </p:xfrm>
        <a:graphic>
          <a:graphicData uri="http://schemas.openxmlformats.org/presentationml/2006/ole">
            <mc:AlternateContent xmlns:mc="http://schemas.openxmlformats.org/markup-compatibility/2006">
              <mc:Choice xmlns:v="urn:schemas-microsoft-com:vml" Requires="v">
                <p:oleObj spid="_x0000_s4170" name="Document" r:id="rId4" imgW="6134100" imgH="2501900" progId="Word.Document.12">
                  <p:embed/>
                </p:oleObj>
              </mc:Choice>
              <mc:Fallback>
                <p:oleObj name="Document" r:id="rId4" imgW="6134100" imgH="2501900" progId="Word.Document.12">
                  <p:embed/>
                  <p:pic>
                    <p:nvPicPr>
                      <p:cNvPr id="0" name=""/>
                      <p:cNvPicPr/>
                      <p:nvPr/>
                    </p:nvPicPr>
                    <p:blipFill>
                      <a:blip r:embed="rId5"/>
                      <a:stretch>
                        <a:fillRect/>
                      </a:stretch>
                    </p:blipFill>
                    <p:spPr>
                      <a:xfrm>
                        <a:off x="152403" y="1905000"/>
                        <a:ext cx="8780793" cy="4114800"/>
                      </a:xfrm>
                      <a:prstGeom prst="rect">
                        <a:avLst/>
                      </a:prstGeom>
                    </p:spPr>
                  </p:pic>
                </p:oleObj>
              </mc:Fallback>
            </mc:AlternateContent>
          </a:graphicData>
        </a:graphic>
      </p:graphicFrame>
      <p:sp>
        <p:nvSpPr>
          <p:cNvPr id="7" name="Oval 6"/>
          <p:cNvSpPr/>
          <p:nvPr/>
        </p:nvSpPr>
        <p:spPr>
          <a:xfrm>
            <a:off x="1752603" y="1825141"/>
            <a:ext cx="5638800" cy="460867"/>
          </a:xfrm>
          <a:prstGeom prst="ellipse">
            <a:avLst/>
          </a:prstGeom>
          <a:noFill/>
          <a:ln w="28575" cmpd="sng">
            <a:solidFill>
              <a:srgbClr val="8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296980" y="2971800"/>
            <a:ext cx="1608020" cy="1752600"/>
          </a:xfrm>
          <a:prstGeom prst="ellipse">
            <a:avLst/>
          </a:prstGeom>
          <a:noFill/>
          <a:ln w="28575" cmpd="sng">
            <a:solidFill>
              <a:srgbClr val="8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3152212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1"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1"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8" grpId="0" animBg="1"/>
      <p:bldP spid="8" grpId="1"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Profiling: Data Structure</a:t>
            </a:r>
            <a:endParaRPr lang="en-US" dirty="0"/>
          </a:p>
        </p:txBody>
      </p:sp>
      <p:sp>
        <p:nvSpPr>
          <p:cNvPr id="4" name="Content Placeholder 3"/>
          <p:cNvSpPr>
            <a:spLocks noGrp="1"/>
          </p:cNvSpPr>
          <p:nvPr>
            <p:ph idx="1"/>
          </p:nvPr>
        </p:nvSpPr>
        <p:spPr>
          <a:xfrm>
            <a:off x="-12700" y="1837928"/>
            <a:ext cx="6479931" cy="3578622"/>
          </a:xfrm>
          <a:solidFill>
            <a:srgbClr val="FFFFFF"/>
          </a:solidFill>
        </p:spPr>
        <p:txBody>
          <a:bodyPr>
            <a:normAutofit/>
          </a:bodyPr>
          <a:lstStyle/>
          <a:p>
            <a:pPr marL="338114" indent="0">
              <a:buNone/>
            </a:pPr>
            <a:r>
              <a:rPr lang="en-US" sz="2399" dirty="0"/>
              <a:t>Repurposing requires restructuring for analysis</a:t>
            </a:r>
          </a:p>
          <a:p>
            <a:pPr lvl="1"/>
            <a:r>
              <a:rPr lang="en-US" sz="2000" b="1" dirty="0">
                <a:solidFill>
                  <a:srgbClr val="800000"/>
                </a:solidFill>
                <a:effectLst>
                  <a:outerShdw blurRad="50800" dist="38100" dir="2700000" algn="tl" rotWithShape="0">
                    <a:srgbClr val="000000">
                      <a:alpha val="43000"/>
                    </a:srgbClr>
                  </a:outerShdw>
                </a:effectLst>
              </a:rPr>
              <a:t>Missing variable names</a:t>
            </a:r>
          </a:p>
          <a:p>
            <a:pPr lvl="1"/>
            <a:r>
              <a:rPr lang="en-US" sz="2000" b="1" dirty="0">
                <a:solidFill>
                  <a:srgbClr val="800000"/>
                </a:solidFill>
                <a:effectLst>
                  <a:outerShdw blurRad="50800" dist="38100" dir="2700000" algn="tl" rotWithShape="0">
                    <a:srgbClr val="000000">
                      <a:alpha val="43000"/>
                    </a:srgbClr>
                  </a:outerShdw>
                </a:effectLst>
              </a:rPr>
              <a:t>Combined variables</a:t>
            </a:r>
            <a:r>
              <a:rPr lang="en-US" sz="2000" dirty="0"/>
              <a:t>: more than one variable represented in a column</a:t>
            </a:r>
          </a:p>
          <a:p>
            <a:pPr lvl="1"/>
            <a:r>
              <a:rPr lang="en-US" sz="2000" b="1" dirty="0">
                <a:solidFill>
                  <a:srgbClr val="800000"/>
                </a:solidFill>
                <a:effectLst>
                  <a:outerShdw blurRad="50800" dist="38100" dir="2700000" algn="tl" rotWithShape="0">
                    <a:srgbClr val="000000">
                      <a:alpha val="43000"/>
                    </a:srgbClr>
                  </a:outerShdw>
                </a:effectLst>
              </a:rPr>
              <a:t>Multiple observations direction</a:t>
            </a:r>
            <a:r>
              <a:rPr lang="en-US" sz="2000" dirty="0">
                <a:effectLst>
                  <a:outerShdw blurRad="50800" dist="38100" dir="2700000" algn="tl" rotWithShape="0">
                    <a:srgbClr val="000000">
                      <a:alpha val="43000"/>
                    </a:srgbClr>
                  </a:outerShdw>
                </a:effectLst>
              </a:rPr>
              <a:t>:</a:t>
            </a:r>
            <a:r>
              <a:rPr lang="en-US" sz="2000" dirty="0"/>
              <a:t> columns and rows have variable names</a:t>
            </a:r>
          </a:p>
          <a:p>
            <a:pPr lvl="1"/>
            <a:r>
              <a:rPr lang="en-US" sz="2000" b="1" dirty="0">
                <a:solidFill>
                  <a:srgbClr val="800000"/>
                </a:solidFill>
                <a:effectLst>
                  <a:outerShdw blurRad="50800" dist="38100" dir="2700000" algn="tl" rotWithShape="0">
                    <a:srgbClr val="000000">
                      <a:alpha val="43000"/>
                    </a:srgbClr>
                  </a:outerShdw>
                </a:effectLst>
              </a:rPr>
              <a:t>Combine observational unit type</a:t>
            </a:r>
            <a:r>
              <a:rPr lang="en-US" sz="2000" dirty="0"/>
              <a:t>: multiple types of data per record</a:t>
            </a:r>
          </a:p>
          <a:p>
            <a:pPr lvl="1"/>
            <a:r>
              <a:rPr lang="en-US" sz="2000" b="1" dirty="0">
                <a:solidFill>
                  <a:srgbClr val="800000"/>
                </a:solidFill>
                <a:effectLst>
                  <a:outerShdw blurRad="50800" dist="38100" dir="2700000" algn="tl" rotWithShape="0">
                    <a:srgbClr val="000000">
                      <a:alpha val="43000"/>
                    </a:srgbClr>
                  </a:outerShdw>
                </a:effectLst>
              </a:rPr>
              <a:t>Divided observation unit type</a:t>
            </a:r>
            <a:r>
              <a:rPr lang="en-US" sz="2000" dirty="0"/>
              <a:t>: splitting an observational unit type among multiple data sources</a:t>
            </a:r>
          </a:p>
        </p:txBody>
      </p:sp>
      <p:pic>
        <p:nvPicPr>
          <p:cNvPr id="5" name="Picture 4" descr="DividedType.pdf"/>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6324606" y="1670049"/>
            <a:ext cx="2654301" cy="3962400"/>
          </a:xfrm>
          <a:prstGeom prst="rect">
            <a:avLst/>
          </a:prstGeom>
        </p:spPr>
      </p:pic>
    </p:spTree>
    <p:extLst>
      <p:ext uri="{BB962C8B-B14F-4D97-AF65-F5344CB8AC3E}">
        <p14:creationId xmlns:p14="http://schemas.microsoft.com/office/powerpoint/2010/main" val="936618666"/>
      </p:ext>
    </p:extLst>
  </p:cSld>
  <p:clrMapOvr>
    <a:masterClrMapping/>
  </p:clrMapOvr>
  <p:transition spd="slow">
    <p:wipe/>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1" name="Elbow Connector 20"/>
          <p:cNvCxnSpPr/>
          <p:nvPr/>
        </p:nvCxnSpPr>
        <p:spPr>
          <a:xfrm>
            <a:off x="2027587" y="2164409"/>
            <a:ext cx="962863" cy="838199"/>
          </a:xfrm>
          <a:prstGeom prst="bentConnector3">
            <a:avLst>
              <a:gd name="adj1" fmla="val 23409"/>
            </a:avLst>
          </a:prstGeom>
          <a:ln>
            <a:tailEnd type="triangle"/>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Data Tables</a:t>
            </a:r>
            <a:endParaRPr lang="en-US" dirty="0"/>
          </a:p>
        </p:txBody>
      </p:sp>
      <p:pic>
        <p:nvPicPr>
          <p:cNvPr id="5" name="Picture 4"/>
          <p:cNvPicPr>
            <a:picLocks noChangeAspect="1"/>
          </p:cNvPicPr>
          <p:nvPr/>
        </p:nvPicPr>
        <p:blipFill>
          <a:blip r:embed="rId3"/>
          <a:stretch>
            <a:fillRect/>
          </a:stretch>
        </p:blipFill>
        <p:spPr>
          <a:xfrm>
            <a:off x="2629663" y="2616883"/>
            <a:ext cx="1511300" cy="1892300"/>
          </a:xfrm>
          <a:prstGeom prst="rect">
            <a:avLst/>
          </a:prstGeom>
        </p:spPr>
      </p:pic>
      <p:pic>
        <p:nvPicPr>
          <p:cNvPr id="6" name="Picture 5"/>
          <p:cNvPicPr>
            <a:picLocks noChangeAspect="1"/>
          </p:cNvPicPr>
          <p:nvPr/>
        </p:nvPicPr>
        <p:blipFill>
          <a:blip r:embed="rId4"/>
          <a:stretch>
            <a:fillRect/>
          </a:stretch>
        </p:blipFill>
        <p:spPr>
          <a:xfrm>
            <a:off x="413513" y="1833423"/>
            <a:ext cx="1638300" cy="3517900"/>
          </a:xfrm>
          <a:prstGeom prst="rect">
            <a:avLst/>
          </a:prstGeom>
        </p:spPr>
      </p:pic>
      <p:pic>
        <p:nvPicPr>
          <p:cNvPr id="8" name="Picture 7"/>
          <p:cNvPicPr>
            <a:picLocks noChangeAspect="1"/>
          </p:cNvPicPr>
          <p:nvPr/>
        </p:nvPicPr>
        <p:blipFill>
          <a:blip r:embed="rId5"/>
          <a:stretch>
            <a:fillRect/>
          </a:stretch>
        </p:blipFill>
        <p:spPr>
          <a:xfrm>
            <a:off x="6477000" y="1917446"/>
            <a:ext cx="2247900" cy="1943100"/>
          </a:xfrm>
          <a:prstGeom prst="rect">
            <a:avLst/>
          </a:prstGeom>
        </p:spPr>
      </p:pic>
      <p:pic>
        <p:nvPicPr>
          <p:cNvPr id="13" name="Picture 12"/>
          <p:cNvPicPr>
            <a:picLocks noChangeAspect="1"/>
          </p:cNvPicPr>
          <p:nvPr/>
        </p:nvPicPr>
        <p:blipFill>
          <a:blip r:embed="rId6"/>
          <a:stretch>
            <a:fillRect/>
          </a:stretch>
        </p:blipFill>
        <p:spPr>
          <a:xfrm>
            <a:off x="4572003" y="1864670"/>
            <a:ext cx="1447800" cy="3517899"/>
          </a:xfrm>
          <a:prstGeom prst="rect">
            <a:avLst/>
          </a:prstGeom>
        </p:spPr>
      </p:pic>
      <p:cxnSp>
        <p:nvCxnSpPr>
          <p:cNvPr id="16" name="Elbow Connector 15"/>
          <p:cNvCxnSpPr/>
          <p:nvPr/>
        </p:nvCxnSpPr>
        <p:spPr>
          <a:xfrm flipV="1">
            <a:off x="2027589" y="2209805"/>
            <a:ext cx="2544419" cy="163155"/>
          </a:xfrm>
          <a:prstGeom prst="bentConnector3">
            <a:avLst/>
          </a:prstGeom>
          <a:ln>
            <a:solidFill>
              <a:srgbClr val="00B050"/>
            </a:solidFill>
            <a:tailEnd type="none"/>
          </a:ln>
        </p:spPr>
        <p:style>
          <a:lnRef idx="2">
            <a:schemeClr val="accent1"/>
          </a:lnRef>
          <a:fillRef idx="0">
            <a:schemeClr val="accent1"/>
          </a:fillRef>
          <a:effectRef idx="1">
            <a:schemeClr val="accent1"/>
          </a:effectRef>
          <a:fontRef idx="minor">
            <a:schemeClr val="tx1"/>
          </a:fontRef>
        </p:style>
      </p:cxnSp>
      <p:cxnSp>
        <p:nvCxnSpPr>
          <p:cNvPr id="18" name="Elbow Connector 17"/>
          <p:cNvCxnSpPr/>
          <p:nvPr/>
        </p:nvCxnSpPr>
        <p:spPr>
          <a:xfrm>
            <a:off x="6019800" y="2233203"/>
            <a:ext cx="457200" cy="304800"/>
          </a:xfrm>
          <a:prstGeom prst="bentConnector3">
            <a:avLst/>
          </a:prstGeom>
          <a:ln>
            <a:solidFill>
              <a:srgbClr val="00B050"/>
            </a:solidFill>
            <a:tailEnd type="non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1502977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Elbow Connector 11"/>
          <p:cNvCxnSpPr/>
          <p:nvPr/>
        </p:nvCxnSpPr>
        <p:spPr>
          <a:xfrm flipV="1">
            <a:off x="2279289" y="2133599"/>
            <a:ext cx="997319" cy="228600"/>
          </a:xfrm>
          <a:prstGeom prst="bentConnector3">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Data Tables</a:t>
            </a:r>
            <a:endParaRPr lang="en-US" dirty="0"/>
          </a:p>
        </p:txBody>
      </p:sp>
      <p:pic>
        <p:nvPicPr>
          <p:cNvPr id="3" name="Picture 2"/>
          <p:cNvPicPr>
            <a:picLocks noChangeAspect="1"/>
          </p:cNvPicPr>
          <p:nvPr/>
        </p:nvPicPr>
        <p:blipFill>
          <a:blip r:embed="rId2"/>
          <a:stretch>
            <a:fillRect/>
          </a:stretch>
        </p:blipFill>
        <p:spPr>
          <a:xfrm>
            <a:off x="3200401" y="1796647"/>
            <a:ext cx="1816100" cy="3721100"/>
          </a:xfrm>
          <a:prstGeom prst="rect">
            <a:avLst/>
          </a:prstGeom>
        </p:spPr>
      </p:pic>
      <p:pic>
        <p:nvPicPr>
          <p:cNvPr id="4" name="Picture 3"/>
          <p:cNvPicPr>
            <a:picLocks noChangeAspect="1"/>
          </p:cNvPicPr>
          <p:nvPr/>
        </p:nvPicPr>
        <p:blipFill>
          <a:blip r:embed="rId3"/>
          <a:stretch>
            <a:fillRect/>
          </a:stretch>
        </p:blipFill>
        <p:spPr>
          <a:xfrm>
            <a:off x="5638803" y="4262631"/>
            <a:ext cx="1955800" cy="1079500"/>
          </a:xfrm>
          <a:prstGeom prst="rect">
            <a:avLst/>
          </a:prstGeom>
        </p:spPr>
      </p:pic>
      <p:pic>
        <p:nvPicPr>
          <p:cNvPr id="7" name="Picture 6"/>
          <p:cNvPicPr>
            <a:picLocks noChangeAspect="1"/>
          </p:cNvPicPr>
          <p:nvPr/>
        </p:nvPicPr>
        <p:blipFill>
          <a:blip r:embed="rId4"/>
          <a:stretch>
            <a:fillRect/>
          </a:stretch>
        </p:blipFill>
        <p:spPr>
          <a:xfrm>
            <a:off x="5638799" y="1810056"/>
            <a:ext cx="1866900" cy="2298700"/>
          </a:xfrm>
          <a:prstGeom prst="rect">
            <a:avLst/>
          </a:prstGeom>
        </p:spPr>
      </p:pic>
      <p:pic>
        <p:nvPicPr>
          <p:cNvPr id="11" name="Picture 10"/>
          <p:cNvPicPr>
            <a:picLocks noChangeAspect="1"/>
          </p:cNvPicPr>
          <p:nvPr/>
        </p:nvPicPr>
        <p:blipFill>
          <a:blip r:embed="rId5"/>
          <a:stretch>
            <a:fillRect/>
          </a:stretch>
        </p:blipFill>
        <p:spPr>
          <a:xfrm>
            <a:off x="640982" y="1824228"/>
            <a:ext cx="1638300" cy="3517900"/>
          </a:xfrm>
          <a:prstGeom prst="rect">
            <a:avLst/>
          </a:prstGeom>
        </p:spPr>
      </p:pic>
      <p:cxnSp>
        <p:nvCxnSpPr>
          <p:cNvPr id="15" name="Straight Arrow Connector 14"/>
          <p:cNvCxnSpPr/>
          <p:nvPr/>
        </p:nvCxnSpPr>
        <p:spPr>
          <a:xfrm>
            <a:off x="5016504" y="2133599"/>
            <a:ext cx="622300" cy="0"/>
          </a:xfrm>
          <a:prstGeom prst="straightConnector1">
            <a:avLst/>
          </a:prstGeom>
          <a:ln>
            <a:solidFill>
              <a:srgbClr val="00B050"/>
            </a:solidFill>
            <a:tailEnd type="none"/>
          </a:ln>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p:nvCxnSpPr>
        <p:spPr>
          <a:xfrm>
            <a:off x="5016504" y="2209803"/>
            <a:ext cx="622300" cy="2438400"/>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381306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0715" y="17757"/>
            <a:ext cx="9144000" cy="1652016"/>
          </a:xfrm>
          <a:prstGeom prst="rect">
            <a:avLst/>
          </a:prstGeom>
        </p:spPr>
      </p:pic>
      <p:sp>
        <p:nvSpPr>
          <p:cNvPr id="6" name="Title 1"/>
          <p:cNvSpPr>
            <a:spLocks noGrp="1"/>
          </p:cNvSpPr>
          <p:nvPr>
            <p:ph type="title"/>
          </p:nvPr>
        </p:nvSpPr>
        <p:spPr>
          <a:xfrm>
            <a:off x="3352800" y="-76200"/>
            <a:ext cx="5704285" cy="1143000"/>
          </a:xfrm>
        </p:spPr>
        <p:txBody>
          <a:bodyPr>
            <a:normAutofit/>
          </a:bodyPr>
          <a:lstStyle/>
          <a:p>
            <a:r>
              <a:rPr lang="en-US" dirty="0" smtClean="0">
                <a:latin typeface="Raleway Light"/>
                <a:ea typeface="Helvetica" charset="0"/>
                <a:cs typeface="Raleway Light"/>
              </a:rPr>
              <a:t>Top Calls (w/ Rep) across Years</a:t>
            </a:r>
            <a:endParaRPr lang="en-US" dirty="0">
              <a:latin typeface="Raleway Light"/>
              <a:ea typeface="Helvetica" charset="0"/>
              <a:cs typeface="Raleway Light"/>
            </a:endParaRPr>
          </a:p>
        </p:txBody>
      </p:sp>
      <p:graphicFrame>
        <p:nvGraphicFramePr>
          <p:cNvPr id="3" name="Table 2"/>
          <p:cNvGraphicFramePr>
            <a:graphicFrameLocks noGrp="1"/>
          </p:cNvGraphicFramePr>
          <p:nvPr>
            <p:extLst/>
          </p:nvPr>
        </p:nvGraphicFramePr>
        <p:xfrm>
          <a:off x="609600" y="884022"/>
          <a:ext cx="7543800" cy="5971866"/>
        </p:xfrm>
        <a:graphic>
          <a:graphicData uri="http://schemas.openxmlformats.org/drawingml/2006/table">
            <a:tbl>
              <a:tblPr/>
              <a:tblGrid>
                <a:gridCol w="255985"/>
                <a:gridCol w="2258615"/>
                <a:gridCol w="1257300"/>
                <a:gridCol w="1257300"/>
                <a:gridCol w="1257300"/>
                <a:gridCol w="1257300"/>
              </a:tblGrid>
              <a:tr h="544477">
                <a:tc>
                  <a:txBody>
                    <a:bodyPr/>
                    <a:lstStyle/>
                    <a:p>
                      <a:pPr algn="r"/>
                      <a:endParaRPr lang="en-US" sz="1600" b="1">
                        <a:solidFill>
                          <a:schemeClr val="accent6">
                            <a:lumMod val="75000"/>
                          </a:schemeClr>
                        </a:solidFill>
                        <a:effectLst/>
                      </a:endParaRPr>
                    </a:p>
                  </a:txBody>
                  <a:tcPr marL="53172" marR="53172" marT="42537" marB="42537" anchor="ctr">
                    <a:lnL>
                      <a:noFill/>
                    </a:lnL>
                    <a:lnR w="12700" cap="flat" cmpd="sng" algn="ctr">
                      <a:solidFill>
                        <a:srgbClr val="CFD4D8"/>
                      </a:solidFill>
                      <a:prstDash val="solid"/>
                      <a:round/>
                      <a:headEnd type="none" w="med" len="med"/>
                      <a:tailEnd type="none" w="med" len="med"/>
                    </a:lnR>
                    <a:lnT>
                      <a:noFill/>
                    </a:lnT>
                    <a:lnB w="12700" cap="flat" cmpd="sng" algn="ctr">
                      <a:solidFill>
                        <a:srgbClr val="CFD4D8"/>
                      </a:solidFill>
                      <a:prstDash val="solid"/>
                      <a:round/>
                      <a:headEnd type="none" w="med" len="med"/>
                      <a:tailEnd type="none" w="med" len="med"/>
                    </a:lnB>
                    <a:solidFill>
                      <a:srgbClr val="F7F8F9"/>
                    </a:solidFill>
                  </a:tcPr>
                </a:tc>
                <a:tc>
                  <a:txBody>
                    <a:bodyPr/>
                    <a:lstStyle/>
                    <a:p>
                      <a:r>
                        <a:rPr lang="en-US" sz="1600" b="1" dirty="0" smtClean="0">
                          <a:solidFill>
                            <a:schemeClr val="accent6">
                              <a:lumMod val="75000"/>
                            </a:schemeClr>
                          </a:solidFill>
                          <a:effectLst/>
                        </a:rPr>
                        <a:t>Original Call Type</a:t>
                      </a:r>
                      <a:endParaRPr lang="en-US" sz="1600" b="1" dirty="0">
                        <a:solidFill>
                          <a:schemeClr val="accent6">
                            <a:lumMod val="75000"/>
                          </a:schemeClr>
                        </a:solidFill>
                        <a:effectLst/>
                      </a:endParaRPr>
                    </a:p>
                  </a:txBody>
                  <a:tcPr marL="53172" marR="53172" marT="42537" marB="42537"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a:noFill/>
                    </a:lnT>
                    <a:lnB w="12700" cap="flat" cmpd="sng" algn="ctr">
                      <a:solidFill>
                        <a:srgbClr val="CFD4D8"/>
                      </a:solidFill>
                      <a:prstDash val="solid"/>
                      <a:round/>
                      <a:headEnd type="none" w="med" len="med"/>
                      <a:tailEnd type="none" w="med" len="med"/>
                    </a:lnB>
                    <a:solidFill>
                      <a:srgbClr val="FFFFFF"/>
                    </a:solidFill>
                  </a:tcPr>
                </a:tc>
                <a:tc>
                  <a:txBody>
                    <a:bodyPr/>
                    <a:lstStyle/>
                    <a:p>
                      <a:pPr marL="0" marR="0" indent="0" algn="r" defTabSz="457169" rtl="0" eaLnBrk="1" fontAlgn="auto" latinLnBrk="0" hangingPunct="1">
                        <a:lnSpc>
                          <a:spcPct val="100000"/>
                        </a:lnSpc>
                        <a:spcBef>
                          <a:spcPts val="0"/>
                        </a:spcBef>
                        <a:spcAft>
                          <a:spcPts val="0"/>
                        </a:spcAft>
                        <a:buClrTx/>
                        <a:buSzTx/>
                        <a:buFontTx/>
                        <a:buNone/>
                        <a:tabLst/>
                        <a:defRPr/>
                      </a:pPr>
                      <a:r>
                        <a:rPr lang="en-US" sz="1600" dirty="0" smtClean="0"/>
                        <a:t>Number of calls (2005-2015)</a:t>
                      </a:r>
                    </a:p>
                  </a:txBody>
                  <a:tcPr marL="53172" marR="53172" marT="42537" marB="42537"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a:noFill/>
                    </a:lnT>
                    <a:lnB w="12700" cap="flat" cmpd="sng" algn="ctr">
                      <a:solidFill>
                        <a:srgbClr val="CFD4D8"/>
                      </a:solidFill>
                      <a:prstDash val="solid"/>
                      <a:round/>
                      <a:headEnd type="none" w="med" len="med"/>
                      <a:tailEnd type="none" w="med" len="med"/>
                    </a:lnB>
                    <a:solidFill>
                      <a:srgbClr val="FFFFFF"/>
                    </a:solidFill>
                  </a:tcPr>
                </a:tc>
                <a:tc>
                  <a:txBody>
                    <a:bodyPr/>
                    <a:lstStyle/>
                    <a:p>
                      <a:pPr marL="0" marR="0" indent="0" algn="r" defTabSz="457169" rtl="0" eaLnBrk="1" fontAlgn="auto" latinLnBrk="0" hangingPunct="1">
                        <a:lnSpc>
                          <a:spcPct val="100000"/>
                        </a:lnSpc>
                        <a:spcBef>
                          <a:spcPts val="0"/>
                        </a:spcBef>
                        <a:spcAft>
                          <a:spcPts val="0"/>
                        </a:spcAft>
                        <a:buClrTx/>
                        <a:buSzTx/>
                        <a:buFontTx/>
                        <a:buNone/>
                        <a:tabLst/>
                        <a:defRPr/>
                      </a:pPr>
                      <a:r>
                        <a:rPr lang="en-US" sz="1600" dirty="0" smtClean="0"/>
                        <a:t>Number of calls (2005)</a:t>
                      </a:r>
                    </a:p>
                  </a:txBody>
                  <a:tcPr marL="53172" marR="53172" marT="42537" marB="42537"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a:noFill/>
                    </a:lnT>
                    <a:lnB w="12700" cap="flat" cmpd="sng" algn="ctr">
                      <a:solidFill>
                        <a:srgbClr val="CFD4D8"/>
                      </a:solidFill>
                      <a:prstDash val="solid"/>
                      <a:round/>
                      <a:headEnd type="none" w="med" len="med"/>
                      <a:tailEnd type="none" w="med" len="med"/>
                    </a:lnB>
                    <a:solidFill>
                      <a:srgbClr val="FFFFFF"/>
                    </a:solidFill>
                  </a:tcPr>
                </a:tc>
                <a:tc>
                  <a:txBody>
                    <a:bodyPr/>
                    <a:lstStyle/>
                    <a:p>
                      <a:pPr marL="0" marR="0" indent="0" algn="r" defTabSz="457169" rtl="0" eaLnBrk="1" fontAlgn="auto" latinLnBrk="0" hangingPunct="1">
                        <a:lnSpc>
                          <a:spcPct val="100000"/>
                        </a:lnSpc>
                        <a:spcBef>
                          <a:spcPts val="0"/>
                        </a:spcBef>
                        <a:spcAft>
                          <a:spcPts val="0"/>
                        </a:spcAft>
                        <a:buClrTx/>
                        <a:buSzTx/>
                        <a:buFontTx/>
                        <a:buNone/>
                        <a:tabLst/>
                        <a:defRPr/>
                      </a:pPr>
                      <a:r>
                        <a:rPr lang="en-US" sz="1600" kern="1200" dirty="0" smtClean="0">
                          <a:solidFill>
                            <a:schemeClr val="tx1"/>
                          </a:solidFill>
                          <a:latin typeface="+mn-lt"/>
                          <a:ea typeface="+mn-ea"/>
                          <a:cs typeface="+mn-cs"/>
                        </a:rPr>
                        <a:t>Number of calls (2010)</a:t>
                      </a:r>
                    </a:p>
                  </a:txBody>
                  <a:tcPr marL="53172" marR="53172" marT="42537" marB="42537"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a:noFill/>
                    </a:lnT>
                    <a:lnB w="12700" cap="flat" cmpd="sng" algn="ctr">
                      <a:solidFill>
                        <a:srgbClr val="CFD4D8"/>
                      </a:solidFill>
                      <a:prstDash val="solid"/>
                      <a:round/>
                      <a:headEnd type="none" w="med" len="med"/>
                      <a:tailEnd type="none" w="med" len="med"/>
                    </a:lnB>
                    <a:solidFill>
                      <a:srgbClr val="FFFFFF"/>
                    </a:solidFill>
                  </a:tcPr>
                </a:tc>
                <a:tc>
                  <a:txBody>
                    <a:bodyPr/>
                    <a:lstStyle/>
                    <a:p>
                      <a:pPr marL="0" marR="0" indent="0" algn="r" defTabSz="457169" rtl="0" eaLnBrk="1" fontAlgn="auto" latinLnBrk="0" hangingPunct="1">
                        <a:lnSpc>
                          <a:spcPct val="100000"/>
                        </a:lnSpc>
                        <a:spcBef>
                          <a:spcPts val="0"/>
                        </a:spcBef>
                        <a:spcAft>
                          <a:spcPts val="0"/>
                        </a:spcAft>
                        <a:buClrTx/>
                        <a:buSzTx/>
                        <a:buFontTx/>
                        <a:buNone/>
                        <a:tabLst/>
                        <a:defRPr/>
                      </a:pPr>
                      <a:r>
                        <a:rPr lang="en-US" sz="1600" kern="1200" dirty="0" smtClean="0">
                          <a:solidFill>
                            <a:schemeClr val="tx1"/>
                          </a:solidFill>
                          <a:latin typeface="+mn-lt"/>
                          <a:ea typeface="+mn-ea"/>
                          <a:cs typeface="+mn-cs"/>
                        </a:rPr>
                        <a:t>Number of calls (2015)</a:t>
                      </a:r>
                    </a:p>
                  </a:txBody>
                  <a:tcPr marL="53172" marR="53172" marT="42537" marB="42537"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a:noFill/>
                    </a:lnT>
                    <a:lnB w="12700" cap="flat" cmpd="sng" algn="ctr">
                      <a:solidFill>
                        <a:srgbClr val="CFD4D8"/>
                      </a:solidFill>
                      <a:prstDash val="solid"/>
                      <a:round/>
                      <a:headEnd type="none" w="med" len="med"/>
                      <a:tailEnd type="none" w="med" len="med"/>
                    </a:lnB>
                    <a:solidFill>
                      <a:srgbClr val="FFFFFF"/>
                    </a:solidFill>
                  </a:tcPr>
                </a:tc>
              </a:tr>
              <a:tr h="544477">
                <a:tc>
                  <a:txBody>
                    <a:bodyPr/>
                    <a:lstStyle/>
                    <a:p>
                      <a:pPr algn="r"/>
                      <a:r>
                        <a:rPr lang="en-US" sz="1600" b="1" dirty="0">
                          <a:solidFill>
                            <a:srgbClr val="555555"/>
                          </a:solidFill>
                          <a:effectLst/>
                        </a:rPr>
                        <a:t>10</a:t>
                      </a:r>
                    </a:p>
                  </a:txBody>
                  <a:tcPr marL="53172" marR="53172" marT="42537" marB="42537" anchor="ctr">
                    <a:lnL>
                      <a:noFill/>
                    </a:lnL>
                    <a:lnR w="12700" cap="flat" cmpd="sng" algn="ctr">
                      <a:solidFill>
                        <a:srgbClr val="CFD4D8"/>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7F8F9"/>
                    </a:solidFill>
                  </a:tcPr>
                </a:tc>
                <a:tc>
                  <a:txBody>
                    <a:bodyPr/>
                    <a:lstStyle/>
                    <a:p>
                      <a:r>
                        <a:rPr lang="en-US" sz="1600" dirty="0" smtClean="0">
                          <a:effectLst/>
                        </a:rPr>
                        <a:t>T </a:t>
                      </a:r>
                      <a:r>
                        <a:rPr lang="mr-IN" sz="1600" dirty="0" smtClean="0">
                          <a:effectLst/>
                        </a:rPr>
                        <a:t>–</a:t>
                      </a:r>
                      <a:r>
                        <a:rPr lang="en-US" sz="1600" dirty="0" smtClean="0">
                          <a:effectLst/>
                        </a:rPr>
                        <a:t> Traffic Stop</a:t>
                      </a:r>
                      <a:endParaRPr lang="en-US" sz="1600" dirty="0">
                        <a:effectLst/>
                      </a:endParaRPr>
                    </a:p>
                  </a:txBody>
                  <a:tcPr marL="53172" marR="53172" marT="42537" marB="42537"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FFFFF"/>
                    </a:solidFill>
                  </a:tcPr>
                </a:tc>
                <a:tc>
                  <a:txBody>
                    <a:bodyPr/>
                    <a:lstStyle/>
                    <a:p>
                      <a:pPr algn="r"/>
                      <a:r>
                        <a:rPr lang="is-IS" sz="1600" dirty="0">
                          <a:effectLst/>
                        </a:rPr>
                        <a:t>57242</a:t>
                      </a:r>
                    </a:p>
                  </a:txBody>
                  <a:tcPr marL="53172" marR="53172" marT="42537" marB="42537"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FFFFF"/>
                    </a:solidFill>
                  </a:tcPr>
                </a:tc>
                <a:tc>
                  <a:txBody>
                    <a:bodyPr/>
                    <a:lstStyle/>
                    <a:p>
                      <a:pPr algn="r"/>
                      <a:r>
                        <a:rPr lang="en-US" sz="1600" dirty="0">
                          <a:effectLst/>
                        </a:rPr>
                        <a:t>3591</a:t>
                      </a:r>
                    </a:p>
                  </a:txBody>
                  <a:tcPr marL="53172" marR="53172" marT="42537" marB="42537"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FFFFF"/>
                    </a:solidFill>
                  </a:tcPr>
                </a:tc>
                <a:tc>
                  <a:txBody>
                    <a:bodyPr/>
                    <a:lstStyle/>
                    <a:p>
                      <a:pPr algn="r"/>
                      <a:r>
                        <a:rPr lang="ru-RU" sz="1600" dirty="0">
                          <a:effectLst/>
                        </a:rPr>
                        <a:t>5856</a:t>
                      </a:r>
                    </a:p>
                  </a:txBody>
                  <a:tcPr marL="53172" marR="53172" marT="42537" marB="42537"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FFFFF"/>
                    </a:solidFill>
                  </a:tcPr>
                </a:tc>
                <a:tc>
                  <a:txBody>
                    <a:bodyPr/>
                    <a:lstStyle/>
                    <a:p>
                      <a:pPr algn="r"/>
                      <a:r>
                        <a:rPr lang="uk-UA" sz="1600" dirty="0">
                          <a:effectLst/>
                        </a:rPr>
                        <a:t>4777</a:t>
                      </a:r>
                    </a:p>
                  </a:txBody>
                  <a:tcPr marL="53172" marR="53172" marT="42537" marB="42537"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FFFFF"/>
                    </a:solidFill>
                  </a:tcPr>
                </a:tc>
              </a:tr>
              <a:tr h="544477">
                <a:tc>
                  <a:txBody>
                    <a:bodyPr/>
                    <a:lstStyle/>
                    <a:p>
                      <a:pPr algn="r"/>
                      <a:r>
                        <a:rPr lang="en-US" sz="1600" b="1">
                          <a:solidFill>
                            <a:srgbClr val="555555"/>
                          </a:solidFill>
                          <a:effectLst/>
                        </a:rPr>
                        <a:t>5</a:t>
                      </a:r>
                    </a:p>
                  </a:txBody>
                  <a:tcPr marL="53172" marR="53172" marT="42537" marB="42537" anchor="ctr">
                    <a:lnL>
                      <a:noFill/>
                    </a:lnL>
                    <a:lnR w="12700" cap="flat" cmpd="sng" algn="ctr">
                      <a:solidFill>
                        <a:srgbClr val="CFD4D8"/>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7F8F9"/>
                    </a:solidFill>
                  </a:tcPr>
                </a:tc>
                <a:tc>
                  <a:txBody>
                    <a:bodyPr/>
                    <a:lstStyle/>
                    <a:p>
                      <a:r>
                        <a:rPr lang="en-US" sz="1600" dirty="0" smtClean="0">
                          <a:effectLst/>
                        </a:rPr>
                        <a:t>LARC - Larceny</a:t>
                      </a:r>
                      <a:endParaRPr lang="en-US" sz="1600" dirty="0">
                        <a:effectLst/>
                      </a:endParaRPr>
                    </a:p>
                  </a:txBody>
                  <a:tcPr marL="53172" marR="53172" marT="42537" marB="42537"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DFDFD"/>
                    </a:solidFill>
                  </a:tcPr>
                </a:tc>
                <a:tc>
                  <a:txBody>
                    <a:bodyPr/>
                    <a:lstStyle/>
                    <a:p>
                      <a:pPr algn="r"/>
                      <a:r>
                        <a:rPr lang="is-IS" sz="1600">
                          <a:effectLst/>
                        </a:rPr>
                        <a:t>20478</a:t>
                      </a:r>
                    </a:p>
                  </a:txBody>
                  <a:tcPr marL="53172" marR="53172" marT="42537" marB="42537"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DFDFD"/>
                    </a:solidFill>
                  </a:tcPr>
                </a:tc>
                <a:tc>
                  <a:txBody>
                    <a:bodyPr/>
                    <a:lstStyle/>
                    <a:p>
                      <a:pPr algn="r"/>
                      <a:r>
                        <a:rPr lang="is-IS" sz="1600">
                          <a:effectLst/>
                        </a:rPr>
                        <a:t>2627</a:t>
                      </a:r>
                    </a:p>
                  </a:txBody>
                  <a:tcPr marL="53172" marR="53172" marT="42537" marB="42537"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DFDFD"/>
                    </a:solidFill>
                  </a:tcPr>
                </a:tc>
                <a:tc>
                  <a:txBody>
                    <a:bodyPr/>
                    <a:lstStyle/>
                    <a:p>
                      <a:pPr algn="r"/>
                      <a:r>
                        <a:rPr lang="is-IS" sz="1600">
                          <a:effectLst/>
                        </a:rPr>
                        <a:t>1768</a:t>
                      </a:r>
                    </a:p>
                  </a:txBody>
                  <a:tcPr marL="53172" marR="53172" marT="42537" marB="42537"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DFDFD"/>
                    </a:solidFill>
                  </a:tcPr>
                </a:tc>
                <a:tc>
                  <a:txBody>
                    <a:bodyPr/>
                    <a:lstStyle/>
                    <a:p>
                      <a:pPr algn="r"/>
                      <a:r>
                        <a:rPr lang="is-IS" sz="1600">
                          <a:effectLst/>
                        </a:rPr>
                        <a:t>1164</a:t>
                      </a:r>
                    </a:p>
                  </a:txBody>
                  <a:tcPr marL="53172" marR="53172" marT="42537" marB="42537"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DFDFD"/>
                    </a:solidFill>
                  </a:tcPr>
                </a:tc>
              </a:tr>
              <a:tr h="544477">
                <a:tc>
                  <a:txBody>
                    <a:bodyPr/>
                    <a:lstStyle/>
                    <a:p>
                      <a:pPr algn="r"/>
                      <a:r>
                        <a:rPr lang="en-US" sz="1600" b="1">
                          <a:solidFill>
                            <a:srgbClr val="555555"/>
                          </a:solidFill>
                          <a:effectLst/>
                        </a:rPr>
                        <a:t>7</a:t>
                      </a:r>
                    </a:p>
                  </a:txBody>
                  <a:tcPr marL="53172" marR="53172" marT="42537" marB="42537" anchor="ctr">
                    <a:lnL>
                      <a:noFill/>
                    </a:lnL>
                    <a:lnR w="12700" cap="flat" cmpd="sng" algn="ctr">
                      <a:solidFill>
                        <a:srgbClr val="CFD4D8"/>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7F8F9"/>
                    </a:solidFill>
                  </a:tcPr>
                </a:tc>
                <a:tc>
                  <a:txBody>
                    <a:bodyPr/>
                    <a:lstStyle/>
                    <a:p>
                      <a:r>
                        <a:rPr lang="en-US" sz="1600" dirty="0" smtClean="0">
                          <a:effectLst/>
                        </a:rPr>
                        <a:t>PDO - </a:t>
                      </a:r>
                      <a:endParaRPr lang="en-US" sz="1600" dirty="0">
                        <a:effectLst/>
                      </a:endParaRPr>
                    </a:p>
                  </a:txBody>
                  <a:tcPr marL="53172" marR="53172" marT="42537" marB="42537"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FFFFF"/>
                    </a:solidFill>
                  </a:tcPr>
                </a:tc>
                <a:tc>
                  <a:txBody>
                    <a:bodyPr/>
                    <a:lstStyle/>
                    <a:p>
                      <a:pPr algn="r"/>
                      <a:r>
                        <a:rPr lang="uk-UA" sz="1600">
                          <a:effectLst/>
                        </a:rPr>
                        <a:t>15175</a:t>
                      </a:r>
                    </a:p>
                  </a:txBody>
                  <a:tcPr marL="53172" marR="53172" marT="42537" marB="42537"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FFFFF"/>
                    </a:solidFill>
                  </a:tcPr>
                </a:tc>
                <a:tc>
                  <a:txBody>
                    <a:bodyPr/>
                    <a:lstStyle/>
                    <a:p>
                      <a:pPr algn="r"/>
                      <a:r>
                        <a:rPr lang="cs-CZ" sz="1600">
                          <a:effectLst/>
                        </a:rPr>
                        <a:t>1594</a:t>
                      </a:r>
                    </a:p>
                  </a:txBody>
                  <a:tcPr marL="53172" marR="53172" marT="42537" marB="42537"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FFFFF"/>
                    </a:solidFill>
                  </a:tcPr>
                </a:tc>
                <a:tc>
                  <a:txBody>
                    <a:bodyPr/>
                    <a:lstStyle/>
                    <a:p>
                      <a:pPr algn="r"/>
                      <a:r>
                        <a:rPr lang="is-IS" sz="1600">
                          <a:effectLst/>
                        </a:rPr>
                        <a:t>1165</a:t>
                      </a:r>
                    </a:p>
                  </a:txBody>
                  <a:tcPr marL="53172" marR="53172" marT="42537" marB="42537"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FFFFF"/>
                    </a:solidFill>
                  </a:tcPr>
                </a:tc>
                <a:tc>
                  <a:txBody>
                    <a:bodyPr/>
                    <a:lstStyle/>
                    <a:p>
                      <a:pPr algn="r"/>
                      <a:r>
                        <a:rPr lang="is-IS" sz="1600">
                          <a:effectLst/>
                        </a:rPr>
                        <a:t>1377</a:t>
                      </a:r>
                    </a:p>
                  </a:txBody>
                  <a:tcPr marL="53172" marR="53172" marT="42537" marB="42537"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FFFFF"/>
                    </a:solidFill>
                  </a:tcPr>
                </a:tc>
              </a:tr>
              <a:tr h="544477">
                <a:tc>
                  <a:txBody>
                    <a:bodyPr/>
                    <a:lstStyle/>
                    <a:p>
                      <a:pPr algn="r"/>
                      <a:r>
                        <a:rPr lang="en-US" sz="1600" b="1">
                          <a:solidFill>
                            <a:srgbClr val="555555"/>
                          </a:solidFill>
                          <a:effectLst/>
                        </a:rPr>
                        <a:t>6</a:t>
                      </a:r>
                    </a:p>
                  </a:txBody>
                  <a:tcPr marL="53172" marR="53172" marT="42537" marB="42537" anchor="ctr">
                    <a:lnL>
                      <a:noFill/>
                    </a:lnL>
                    <a:lnR w="12700" cap="flat" cmpd="sng" algn="ctr">
                      <a:solidFill>
                        <a:srgbClr val="CFD4D8"/>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7F8F9"/>
                    </a:solidFill>
                  </a:tcPr>
                </a:tc>
                <a:tc>
                  <a:txBody>
                    <a:bodyPr/>
                    <a:lstStyle/>
                    <a:p>
                      <a:r>
                        <a:rPr lang="en-US" sz="1600" dirty="0">
                          <a:effectLst/>
                        </a:rPr>
                        <a:t>PARK</a:t>
                      </a:r>
                    </a:p>
                  </a:txBody>
                  <a:tcPr marL="53172" marR="53172" marT="42537" marB="42537"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DFDFD"/>
                    </a:solidFill>
                  </a:tcPr>
                </a:tc>
                <a:tc>
                  <a:txBody>
                    <a:bodyPr/>
                    <a:lstStyle/>
                    <a:p>
                      <a:pPr algn="r"/>
                      <a:r>
                        <a:rPr lang="is-IS" sz="1600">
                          <a:effectLst/>
                        </a:rPr>
                        <a:t>11074</a:t>
                      </a:r>
                    </a:p>
                  </a:txBody>
                  <a:tcPr marL="53172" marR="53172" marT="42537" marB="42537"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DFDFD"/>
                    </a:solidFill>
                  </a:tcPr>
                </a:tc>
                <a:tc>
                  <a:txBody>
                    <a:bodyPr/>
                    <a:lstStyle/>
                    <a:p>
                      <a:pPr algn="r"/>
                      <a:r>
                        <a:rPr lang="cs-CZ" sz="1600">
                          <a:effectLst/>
                        </a:rPr>
                        <a:t>1188</a:t>
                      </a:r>
                    </a:p>
                  </a:txBody>
                  <a:tcPr marL="53172" marR="53172" marT="42537" marB="42537"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DFDFD"/>
                    </a:solidFill>
                  </a:tcPr>
                </a:tc>
                <a:tc>
                  <a:txBody>
                    <a:bodyPr/>
                    <a:lstStyle/>
                    <a:p>
                      <a:pPr algn="r"/>
                      <a:r>
                        <a:rPr lang="uk-UA" sz="1600">
                          <a:effectLst/>
                        </a:rPr>
                        <a:t>772</a:t>
                      </a:r>
                    </a:p>
                  </a:txBody>
                  <a:tcPr marL="53172" marR="53172" marT="42537" marB="42537"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DFDFD"/>
                    </a:solidFill>
                  </a:tcPr>
                </a:tc>
                <a:tc>
                  <a:txBody>
                    <a:bodyPr/>
                    <a:lstStyle/>
                    <a:p>
                      <a:pPr algn="r"/>
                      <a:r>
                        <a:rPr lang="is-IS" sz="1600">
                          <a:effectLst/>
                        </a:rPr>
                        <a:t>842</a:t>
                      </a:r>
                    </a:p>
                  </a:txBody>
                  <a:tcPr marL="53172" marR="53172" marT="42537" marB="42537"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DFDFD"/>
                    </a:solidFill>
                  </a:tcPr>
                </a:tc>
              </a:tr>
              <a:tr h="314776">
                <a:tc>
                  <a:txBody>
                    <a:bodyPr/>
                    <a:lstStyle/>
                    <a:p>
                      <a:pPr algn="r"/>
                      <a:r>
                        <a:rPr lang="en-US" sz="1600" b="1">
                          <a:solidFill>
                            <a:srgbClr val="555555"/>
                          </a:solidFill>
                          <a:effectLst/>
                        </a:rPr>
                        <a:t>1</a:t>
                      </a:r>
                    </a:p>
                  </a:txBody>
                  <a:tcPr marL="53172" marR="53172" marT="42537" marB="42537" anchor="ctr">
                    <a:lnL>
                      <a:noFill/>
                    </a:lnL>
                    <a:lnR w="12700" cap="flat" cmpd="sng" algn="ctr">
                      <a:solidFill>
                        <a:srgbClr val="CFD4D8"/>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7F8F9"/>
                    </a:solidFill>
                  </a:tcPr>
                </a:tc>
                <a:tc>
                  <a:txBody>
                    <a:bodyPr/>
                    <a:lstStyle/>
                    <a:p>
                      <a:r>
                        <a:rPr lang="en-US" sz="1600">
                          <a:effectLst/>
                        </a:rPr>
                        <a:t>AWI</a:t>
                      </a:r>
                    </a:p>
                  </a:txBody>
                  <a:tcPr marL="53172" marR="53172" marT="42537" marB="42537"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FFFFF"/>
                    </a:solidFill>
                  </a:tcPr>
                </a:tc>
                <a:tc>
                  <a:txBody>
                    <a:bodyPr/>
                    <a:lstStyle/>
                    <a:p>
                      <a:pPr algn="r"/>
                      <a:r>
                        <a:rPr lang="is-IS" sz="1600">
                          <a:effectLst/>
                        </a:rPr>
                        <a:t>7107</a:t>
                      </a:r>
                    </a:p>
                  </a:txBody>
                  <a:tcPr marL="53172" marR="53172" marT="42537" marB="42537"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FFFFF"/>
                    </a:solidFill>
                  </a:tcPr>
                </a:tc>
                <a:tc>
                  <a:txBody>
                    <a:bodyPr/>
                    <a:lstStyle/>
                    <a:p>
                      <a:pPr algn="r"/>
                      <a:r>
                        <a:rPr lang="en-US" sz="1600">
                          <a:effectLst/>
                        </a:rPr>
                        <a:t>647</a:t>
                      </a:r>
                    </a:p>
                  </a:txBody>
                  <a:tcPr marL="53172" marR="53172" marT="42537" marB="42537"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FFFFF"/>
                    </a:solidFill>
                  </a:tcPr>
                </a:tc>
                <a:tc>
                  <a:txBody>
                    <a:bodyPr/>
                    <a:lstStyle/>
                    <a:p>
                      <a:pPr algn="r"/>
                      <a:r>
                        <a:rPr lang="en-US" sz="1600">
                          <a:effectLst/>
                        </a:rPr>
                        <a:t>646</a:t>
                      </a:r>
                    </a:p>
                  </a:txBody>
                  <a:tcPr marL="53172" marR="53172" marT="42537" marB="42537"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FFFFF"/>
                    </a:solidFill>
                  </a:tcPr>
                </a:tc>
                <a:tc>
                  <a:txBody>
                    <a:bodyPr/>
                    <a:lstStyle/>
                    <a:p>
                      <a:pPr algn="r"/>
                      <a:r>
                        <a:rPr lang="is-IS" sz="1600">
                          <a:effectLst/>
                        </a:rPr>
                        <a:t>500</a:t>
                      </a:r>
                    </a:p>
                  </a:txBody>
                  <a:tcPr marL="53172" marR="53172" marT="42537" marB="42537"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FFFFF"/>
                    </a:solidFill>
                  </a:tcPr>
                </a:tc>
              </a:tr>
              <a:tr h="314776">
                <a:tc>
                  <a:txBody>
                    <a:bodyPr/>
                    <a:lstStyle/>
                    <a:p>
                      <a:pPr algn="r"/>
                      <a:r>
                        <a:rPr lang="is-IS" sz="1600" b="1">
                          <a:solidFill>
                            <a:srgbClr val="555555"/>
                          </a:solidFill>
                          <a:effectLst/>
                        </a:rPr>
                        <a:t>2</a:t>
                      </a:r>
                    </a:p>
                  </a:txBody>
                  <a:tcPr marL="53172" marR="53172" marT="42537" marB="42537" anchor="ctr">
                    <a:lnL>
                      <a:noFill/>
                    </a:lnL>
                    <a:lnR w="12700" cap="flat" cmpd="sng" algn="ctr">
                      <a:solidFill>
                        <a:srgbClr val="CFD4D8"/>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7F8F9"/>
                    </a:solidFill>
                  </a:tcPr>
                </a:tc>
                <a:tc>
                  <a:txBody>
                    <a:bodyPr/>
                    <a:lstStyle/>
                    <a:p>
                      <a:r>
                        <a:rPr lang="en-US" sz="1600">
                          <a:effectLst/>
                        </a:rPr>
                        <a:t>BOOT</a:t>
                      </a:r>
                    </a:p>
                  </a:txBody>
                  <a:tcPr marL="53172" marR="53172" marT="42537" marB="42537"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DFDFD"/>
                    </a:solidFill>
                  </a:tcPr>
                </a:tc>
                <a:tc>
                  <a:txBody>
                    <a:bodyPr/>
                    <a:lstStyle/>
                    <a:p>
                      <a:pPr algn="r"/>
                      <a:r>
                        <a:rPr lang="uk-UA" sz="1600">
                          <a:effectLst/>
                        </a:rPr>
                        <a:t>7039</a:t>
                      </a:r>
                    </a:p>
                  </a:txBody>
                  <a:tcPr marL="53172" marR="53172" marT="42537" marB="42537"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DFDFD"/>
                    </a:solidFill>
                  </a:tcPr>
                </a:tc>
                <a:tc>
                  <a:txBody>
                    <a:bodyPr/>
                    <a:lstStyle/>
                    <a:p>
                      <a:pPr algn="r"/>
                      <a:r>
                        <a:rPr lang="is-IS" sz="1600">
                          <a:effectLst/>
                        </a:rPr>
                        <a:t>719</a:t>
                      </a:r>
                    </a:p>
                  </a:txBody>
                  <a:tcPr marL="53172" marR="53172" marT="42537" marB="42537"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DFDFD"/>
                    </a:solidFill>
                  </a:tcPr>
                </a:tc>
                <a:tc>
                  <a:txBody>
                    <a:bodyPr/>
                    <a:lstStyle/>
                    <a:p>
                      <a:pPr algn="r"/>
                      <a:r>
                        <a:rPr lang="uk-UA" sz="1600">
                          <a:effectLst/>
                        </a:rPr>
                        <a:t>772</a:t>
                      </a:r>
                    </a:p>
                  </a:txBody>
                  <a:tcPr marL="53172" marR="53172" marT="42537" marB="42537"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DFDFD"/>
                    </a:solidFill>
                  </a:tcPr>
                </a:tc>
                <a:tc>
                  <a:txBody>
                    <a:bodyPr/>
                    <a:lstStyle/>
                    <a:p>
                      <a:pPr algn="r"/>
                      <a:r>
                        <a:rPr lang="en-US" sz="1600">
                          <a:effectLst/>
                        </a:rPr>
                        <a:t>161</a:t>
                      </a:r>
                    </a:p>
                  </a:txBody>
                  <a:tcPr marL="53172" marR="53172" marT="42537" marB="42537"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DFDFD"/>
                    </a:solidFill>
                  </a:tcPr>
                </a:tc>
              </a:tr>
              <a:tr h="544477">
                <a:tc>
                  <a:txBody>
                    <a:bodyPr/>
                    <a:lstStyle/>
                    <a:p>
                      <a:pPr algn="r"/>
                      <a:r>
                        <a:rPr lang="en-US" sz="1600" b="1">
                          <a:solidFill>
                            <a:srgbClr val="555555"/>
                          </a:solidFill>
                          <a:effectLst/>
                        </a:rPr>
                        <a:t>4</a:t>
                      </a:r>
                    </a:p>
                  </a:txBody>
                  <a:tcPr marL="53172" marR="53172" marT="42537" marB="42537" anchor="ctr">
                    <a:lnL>
                      <a:noFill/>
                    </a:lnL>
                    <a:lnR w="12700" cap="flat" cmpd="sng" algn="ctr">
                      <a:solidFill>
                        <a:srgbClr val="CFD4D8"/>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7F8F9"/>
                    </a:solidFill>
                  </a:tcPr>
                </a:tc>
                <a:tc>
                  <a:txBody>
                    <a:bodyPr/>
                    <a:lstStyle/>
                    <a:p>
                      <a:r>
                        <a:rPr lang="en-US" sz="1600">
                          <a:effectLst/>
                        </a:rPr>
                        <a:t>FRAUD</a:t>
                      </a:r>
                    </a:p>
                  </a:txBody>
                  <a:tcPr marL="53172" marR="53172" marT="42537" marB="42537"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FFFFF"/>
                    </a:solidFill>
                  </a:tcPr>
                </a:tc>
                <a:tc>
                  <a:txBody>
                    <a:bodyPr/>
                    <a:lstStyle/>
                    <a:p>
                      <a:pPr algn="r"/>
                      <a:r>
                        <a:rPr lang="uk-UA" sz="1600">
                          <a:effectLst/>
                        </a:rPr>
                        <a:t>5729</a:t>
                      </a:r>
                    </a:p>
                  </a:txBody>
                  <a:tcPr marL="53172" marR="53172" marT="42537" marB="42537"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FFFFF"/>
                    </a:solidFill>
                  </a:tcPr>
                </a:tc>
                <a:tc>
                  <a:txBody>
                    <a:bodyPr/>
                    <a:lstStyle/>
                    <a:p>
                      <a:pPr algn="r"/>
                      <a:r>
                        <a:rPr lang="cs-CZ" sz="1600">
                          <a:effectLst/>
                        </a:rPr>
                        <a:t>811</a:t>
                      </a:r>
                    </a:p>
                  </a:txBody>
                  <a:tcPr marL="53172" marR="53172" marT="42537" marB="42537"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FFFFF"/>
                    </a:solidFill>
                  </a:tcPr>
                </a:tc>
                <a:tc>
                  <a:txBody>
                    <a:bodyPr/>
                    <a:lstStyle/>
                    <a:p>
                      <a:pPr algn="r"/>
                      <a:r>
                        <a:rPr lang="ru-RU" sz="1600">
                          <a:effectLst/>
                        </a:rPr>
                        <a:t>347</a:t>
                      </a:r>
                    </a:p>
                  </a:txBody>
                  <a:tcPr marL="53172" marR="53172" marT="42537" marB="42537"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FFFFF"/>
                    </a:solidFill>
                  </a:tcPr>
                </a:tc>
                <a:tc>
                  <a:txBody>
                    <a:bodyPr/>
                    <a:lstStyle/>
                    <a:p>
                      <a:pPr algn="r"/>
                      <a:r>
                        <a:rPr lang="is-IS" sz="1600">
                          <a:effectLst/>
                        </a:rPr>
                        <a:t>392</a:t>
                      </a:r>
                    </a:p>
                  </a:txBody>
                  <a:tcPr marL="53172" marR="53172" marT="42537" marB="42537"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FFFFF"/>
                    </a:solidFill>
                  </a:tcPr>
                </a:tc>
              </a:tr>
              <a:tr h="314776">
                <a:tc>
                  <a:txBody>
                    <a:bodyPr/>
                    <a:lstStyle/>
                    <a:p>
                      <a:pPr algn="r"/>
                      <a:r>
                        <a:rPr lang="en-US" sz="1600" b="1">
                          <a:solidFill>
                            <a:srgbClr val="555555"/>
                          </a:solidFill>
                          <a:effectLst/>
                        </a:rPr>
                        <a:t>9</a:t>
                      </a:r>
                    </a:p>
                  </a:txBody>
                  <a:tcPr marL="53172" marR="53172" marT="42537" marB="42537" anchor="ctr">
                    <a:lnL>
                      <a:noFill/>
                    </a:lnL>
                    <a:lnR w="12700" cap="flat" cmpd="sng" algn="ctr">
                      <a:solidFill>
                        <a:srgbClr val="CFD4D8"/>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7F8F9"/>
                    </a:solidFill>
                  </a:tcPr>
                </a:tc>
                <a:tc>
                  <a:txBody>
                    <a:bodyPr/>
                    <a:lstStyle/>
                    <a:p>
                      <a:r>
                        <a:rPr lang="en-US" sz="1600">
                          <a:effectLst/>
                        </a:rPr>
                        <a:t>SUSP</a:t>
                      </a:r>
                    </a:p>
                  </a:txBody>
                  <a:tcPr marL="53172" marR="53172" marT="42537" marB="42537"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DFDFD"/>
                    </a:solidFill>
                  </a:tcPr>
                </a:tc>
                <a:tc>
                  <a:txBody>
                    <a:bodyPr/>
                    <a:lstStyle/>
                    <a:p>
                      <a:pPr algn="r"/>
                      <a:r>
                        <a:rPr lang="en-US" sz="1600">
                          <a:effectLst/>
                        </a:rPr>
                        <a:t>5699</a:t>
                      </a:r>
                    </a:p>
                  </a:txBody>
                  <a:tcPr marL="53172" marR="53172" marT="42537" marB="42537"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DFDFD"/>
                    </a:solidFill>
                  </a:tcPr>
                </a:tc>
                <a:tc>
                  <a:txBody>
                    <a:bodyPr/>
                    <a:lstStyle/>
                    <a:p>
                      <a:pPr algn="r"/>
                      <a:r>
                        <a:rPr lang="is-IS" sz="1600">
                          <a:effectLst/>
                        </a:rPr>
                        <a:t>809</a:t>
                      </a:r>
                    </a:p>
                  </a:txBody>
                  <a:tcPr marL="53172" marR="53172" marT="42537" marB="42537"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DFDFD"/>
                    </a:solidFill>
                  </a:tcPr>
                </a:tc>
                <a:tc>
                  <a:txBody>
                    <a:bodyPr/>
                    <a:lstStyle/>
                    <a:p>
                      <a:pPr algn="r"/>
                      <a:r>
                        <a:rPr lang="is-IS" sz="1600">
                          <a:effectLst/>
                        </a:rPr>
                        <a:t>425</a:t>
                      </a:r>
                    </a:p>
                  </a:txBody>
                  <a:tcPr marL="53172" marR="53172" marT="42537" marB="42537"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DFDFD"/>
                    </a:solidFill>
                  </a:tcPr>
                </a:tc>
                <a:tc>
                  <a:txBody>
                    <a:bodyPr/>
                    <a:lstStyle/>
                    <a:p>
                      <a:pPr algn="r"/>
                      <a:r>
                        <a:rPr lang="en-US" sz="1600">
                          <a:effectLst/>
                        </a:rPr>
                        <a:t>335</a:t>
                      </a:r>
                    </a:p>
                  </a:txBody>
                  <a:tcPr marL="53172" marR="53172" marT="42537" marB="42537"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DFDFD"/>
                    </a:solidFill>
                  </a:tcPr>
                </a:tc>
              </a:tr>
              <a:tr h="314776">
                <a:tc>
                  <a:txBody>
                    <a:bodyPr/>
                    <a:lstStyle/>
                    <a:p>
                      <a:pPr algn="r"/>
                      <a:r>
                        <a:rPr lang="en-US" sz="1600" b="1">
                          <a:solidFill>
                            <a:srgbClr val="555555"/>
                          </a:solidFill>
                          <a:effectLst/>
                        </a:rPr>
                        <a:t>8</a:t>
                      </a:r>
                    </a:p>
                  </a:txBody>
                  <a:tcPr marL="53172" marR="53172" marT="42537" marB="42537" anchor="ctr">
                    <a:lnL>
                      <a:noFill/>
                    </a:lnL>
                    <a:lnR w="12700" cap="flat" cmpd="sng" algn="ctr">
                      <a:solidFill>
                        <a:srgbClr val="CFD4D8"/>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7F8F9"/>
                    </a:solidFill>
                  </a:tcPr>
                </a:tc>
                <a:tc>
                  <a:txBody>
                    <a:bodyPr/>
                    <a:lstStyle/>
                    <a:p>
                      <a:r>
                        <a:rPr lang="cs-CZ" sz="1600">
                          <a:effectLst/>
                        </a:rPr>
                        <a:t>SS</a:t>
                      </a:r>
                    </a:p>
                  </a:txBody>
                  <a:tcPr marL="53172" marR="53172" marT="42537" marB="42537"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FFFFF"/>
                    </a:solidFill>
                  </a:tcPr>
                </a:tc>
                <a:tc>
                  <a:txBody>
                    <a:bodyPr/>
                    <a:lstStyle/>
                    <a:p>
                      <a:pPr algn="r"/>
                      <a:r>
                        <a:rPr lang="cs-CZ" sz="1600">
                          <a:effectLst/>
                        </a:rPr>
                        <a:t>5497</a:t>
                      </a:r>
                    </a:p>
                  </a:txBody>
                  <a:tcPr marL="53172" marR="53172" marT="42537" marB="42537"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FFFFF"/>
                    </a:solidFill>
                  </a:tcPr>
                </a:tc>
                <a:tc>
                  <a:txBody>
                    <a:bodyPr/>
                    <a:lstStyle/>
                    <a:p>
                      <a:pPr algn="r"/>
                      <a:r>
                        <a:rPr lang="is-IS" sz="1600">
                          <a:effectLst/>
                        </a:rPr>
                        <a:t>172</a:t>
                      </a:r>
                    </a:p>
                  </a:txBody>
                  <a:tcPr marL="53172" marR="53172" marT="42537" marB="42537"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FFFFF"/>
                    </a:solidFill>
                  </a:tcPr>
                </a:tc>
                <a:tc>
                  <a:txBody>
                    <a:bodyPr/>
                    <a:lstStyle/>
                    <a:p>
                      <a:pPr algn="r"/>
                      <a:r>
                        <a:rPr lang="is-IS" sz="1600">
                          <a:effectLst/>
                        </a:rPr>
                        <a:t>508</a:t>
                      </a:r>
                    </a:p>
                  </a:txBody>
                  <a:tcPr marL="53172" marR="53172" marT="42537" marB="42537"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FFFFF"/>
                    </a:solidFill>
                  </a:tcPr>
                </a:tc>
                <a:tc>
                  <a:txBody>
                    <a:bodyPr/>
                    <a:lstStyle/>
                    <a:p>
                      <a:pPr algn="r"/>
                      <a:r>
                        <a:rPr lang="is-IS" sz="1600">
                          <a:effectLst/>
                        </a:rPr>
                        <a:t>537</a:t>
                      </a:r>
                    </a:p>
                  </a:txBody>
                  <a:tcPr marL="53172" marR="53172" marT="42537" marB="42537"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FFFFF"/>
                    </a:solidFill>
                  </a:tcPr>
                </a:tc>
              </a:tr>
              <a:tr h="544477">
                <a:tc>
                  <a:txBody>
                    <a:bodyPr/>
                    <a:lstStyle/>
                    <a:p>
                      <a:pPr algn="r"/>
                      <a:r>
                        <a:rPr lang="en-US" sz="1600" b="1" dirty="0">
                          <a:solidFill>
                            <a:srgbClr val="555555"/>
                          </a:solidFill>
                          <a:effectLst/>
                        </a:rPr>
                        <a:t>3</a:t>
                      </a:r>
                    </a:p>
                  </a:txBody>
                  <a:tcPr marL="53172" marR="53172" marT="42537" marB="42537" anchor="ctr">
                    <a:lnL>
                      <a:noFill/>
                    </a:lnL>
                    <a:lnR w="12700" cap="flat" cmpd="sng" algn="ctr">
                      <a:solidFill>
                        <a:srgbClr val="CFD4D8"/>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7F8F9"/>
                    </a:solidFill>
                  </a:tcPr>
                </a:tc>
                <a:tc>
                  <a:txBody>
                    <a:bodyPr/>
                    <a:lstStyle/>
                    <a:p>
                      <a:r>
                        <a:rPr lang="en-US" sz="1600" dirty="0">
                          <a:effectLst/>
                        </a:rPr>
                        <a:t>DOME</a:t>
                      </a:r>
                    </a:p>
                  </a:txBody>
                  <a:tcPr marL="53172" marR="53172" marT="42537" marB="42537"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DFDFD"/>
                    </a:solidFill>
                  </a:tcPr>
                </a:tc>
                <a:tc>
                  <a:txBody>
                    <a:bodyPr/>
                    <a:lstStyle/>
                    <a:p>
                      <a:pPr algn="r"/>
                      <a:r>
                        <a:rPr lang="is-IS" sz="1600" dirty="0">
                          <a:effectLst/>
                        </a:rPr>
                        <a:t>5282</a:t>
                      </a:r>
                    </a:p>
                  </a:txBody>
                  <a:tcPr marL="53172" marR="53172" marT="42537" marB="42537"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DFDFD"/>
                    </a:solidFill>
                  </a:tcPr>
                </a:tc>
                <a:tc>
                  <a:txBody>
                    <a:bodyPr/>
                    <a:lstStyle/>
                    <a:p>
                      <a:pPr algn="r"/>
                      <a:r>
                        <a:rPr lang="is-IS" sz="1600" dirty="0">
                          <a:effectLst/>
                        </a:rPr>
                        <a:t>486</a:t>
                      </a:r>
                    </a:p>
                  </a:txBody>
                  <a:tcPr marL="53172" marR="53172" marT="42537" marB="42537"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DFDFD"/>
                    </a:solidFill>
                  </a:tcPr>
                </a:tc>
                <a:tc>
                  <a:txBody>
                    <a:bodyPr/>
                    <a:lstStyle/>
                    <a:p>
                      <a:pPr algn="r"/>
                      <a:r>
                        <a:rPr lang="en-US" sz="1600" dirty="0">
                          <a:effectLst/>
                        </a:rPr>
                        <a:t>544</a:t>
                      </a:r>
                    </a:p>
                  </a:txBody>
                  <a:tcPr marL="53172" marR="53172" marT="42537" marB="42537"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DFDFD"/>
                    </a:solidFill>
                  </a:tcPr>
                </a:tc>
                <a:tc>
                  <a:txBody>
                    <a:bodyPr/>
                    <a:lstStyle/>
                    <a:p>
                      <a:pPr algn="r"/>
                      <a:r>
                        <a:rPr lang="is-IS" sz="1600" dirty="0">
                          <a:effectLst/>
                        </a:rPr>
                        <a:t>486</a:t>
                      </a:r>
                    </a:p>
                  </a:txBody>
                  <a:tcPr marL="53172" marR="53172" marT="42537" marB="42537"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DFDFD"/>
                    </a:solidFill>
                  </a:tcPr>
                </a:tc>
              </a:tr>
              <a:tr h="544477">
                <a:tc>
                  <a:txBody>
                    <a:bodyPr/>
                    <a:lstStyle/>
                    <a:p>
                      <a:pPr algn="r"/>
                      <a:endParaRPr lang="en-US" sz="1600" b="1">
                        <a:solidFill>
                          <a:srgbClr val="555555"/>
                        </a:solidFill>
                        <a:effectLst/>
                      </a:endParaRPr>
                    </a:p>
                  </a:txBody>
                  <a:tcPr marL="53172" marR="53172" marT="42537" marB="42537" anchor="ctr">
                    <a:lnL>
                      <a:noFill/>
                    </a:lnL>
                    <a:lnR w="12700" cap="flat" cmpd="sng" algn="ctr">
                      <a:solidFill>
                        <a:srgbClr val="CFD4D8"/>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7F8F9"/>
                    </a:solidFill>
                  </a:tcPr>
                </a:tc>
                <a:tc>
                  <a:txBody>
                    <a:bodyPr/>
                    <a:lstStyle/>
                    <a:p>
                      <a:r>
                        <a:rPr lang="en-US" sz="1600" b="1" dirty="0" smtClean="0">
                          <a:effectLst/>
                        </a:rPr>
                        <a:t>Total Calls</a:t>
                      </a:r>
                      <a:endParaRPr lang="en-US" sz="1600" b="1" dirty="0">
                        <a:effectLst/>
                      </a:endParaRPr>
                    </a:p>
                  </a:txBody>
                  <a:tcPr marL="53172" marR="53172" marT="42537" marB="42537"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DFDFD"/>
                    </a:solidFill>
                  </a:tcPr>
                </a:tc>
                <a:tc>
                  <a:txBody>
                    <a:bodyPr/>
                    <a:lstStyle/>
                    <a:p>
                      <a:pPr algn="r"/>
                      <a:endParaRPr lang="is-IS" sz="1600" dirty="0">
                        <a:effectLst/>
                      </a:endParaRPr>
                    </a:p>
                  </a:txBody>
                  <a:tcPr marL="53172" marR="53172" marT="42537" marB="42537"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DFDFD"/>
                    </a:solidFill>
                  </a:tcPr>
                </a:tc>
                <a:tc>
                  <a:txBody>
                    <a:bodyPr/>
                    <a:lstStyle/>
                    <a:p>
                      <a:pPr algn="r"/>
                      <a:endParaRPr lang="is-IS" sz="1600">
                        <a:effectLst/>
                      </a:endParaRPr>
                    </a:p>
                  </a:txBody>
                  <a:tcPr marL="53172" marR="53172" marT="42537" marB="42537"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DFDFD"/>
                    </a:solidFill>
                  </a:tcPr>
                </a:tc>
                <a:tc>
                  <a:txBody>
                    <a:bodyPr/>
                    <a:lstStyle/>
                    <a:p>
                      <a:pPr algn="r"/>
                      <a:endParaRPr lang="en-US" sz="1600">
                        <a:effectLst/>
                      </a:endParaRPr>
                    </a:p>
                  </a:txBody>
                  <a:tcPr marL="53172" marR="53172" marT="42537" marB="42537"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DFDFD"/>
                    </a:solidFill>
                  </a:tcPr>
                </a:tc>
                <a:tc>
                  <a:txBody>
                    <a:bodyPr/>
                    <a:lstStyle/>
                    <a:p>
                      <a:pPr algn="r"/>
                      <a:endParaRPr lang="is-IS" sz="1600" dirty="0">
                        <a:effectLst/>
                      </a:endParaRPr>
                    </a:p>
                  </a:txBody>
                  <a:tcPr marL="53172" marR="53172" marT="42537" marB="42537" anchor="ctr">
                    <a:lnL w="12700" cap="flat" cmpd="sng" algn="ctr">
                      <a:solidFill>
                        <a:srgbClr val="CFD4D8"/>
                      </a:solidFill>
                      <a:prstDash val="solid"/>
                      <a:round/>
                      <a:headEnd type="none" w="med" len="med"/>
                      <a:tailEnd type="none" w="med" len="med"/>
                    </a:lnL>
                    <a:lnR w="12700" cap="flat" cmpd="sng" algn="ctr">
                      <a:solidFill>
                        <a:srgbClr val="CFD4D8"/>
                      </a:solidFill>
                      <a:prstDash val="solid"/>
                      <a:round/>
                      <a:headEnd type="none" w="med" len="med"/>
                      <a:tailEnd type="none" w="med" len="med"/>
                    </a:lnR>
                    <a:lnT w="12700" cap="flat" cmpd="sng" algn="ctr">
                      <a:solidFill>
                        <a:srgbClr val="CFD4D8"/>
                      </a:solidFill>
                      <a:prstDash val="solid"/>
                      <a:round/>
                      <a:headEnd type="none" w="med" len="med"/>
                      <a:tailEnd type="none" w="med" len="med"/>
                    </a:lnT>
                    <a:lnB w="12700" cap="flat" cmpd="sng" algn="ctr">
                      <a:solidFill>
                        <a:srgbClr val="CFD4D8"/>
                      </a:solidFill>
                      <a:prstDash val="solid"/>
                      <a:round/>
                      <a:headEnd type="none" w="med" len="med"/>
                      <a:tailEnd type="none" w="med" len="med"/>
                    </a:lnB>
                    <a:solidFill>
                      <a:srgbClr val="FDFDFD"/>
                    </a:solidFill>
                  </a:tcPr>
                </a:tc>
              </a:tr>
            </a:tbl>
          </a:graphicData>
        </a:graphic>
      </p:graphicFrame>
    </p:spTree>
    <p:extLst>
      <p:ext uri="{BB962C8B-B14F-4D97-AF65-F5344CB8AC3E}">
        <p14:creationId xmlns:p14="http://schemas.microsoft.com/office/powerpoint/2010/main" val="79289430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0715" y="17757"/>
            <a:ext cx="9144000" cy="1652016"/>
          </a:xfrm>
          <a:prstGeom prst="rect">
            <a:avLst/>
          </a:prstGeom>
        </p:spPr>
      </p:pic>
      <p:sp>
        <p:nvSpPr>
          <p:cNvPr id="6" name="Title 1"/>
          <p:cNvSpPr>
            <a:spLocks noGrp="1"/>
          </p:cNvSpPr>
          <p:nvPr>
            <p:ph type="title"/>
          </p:nvPr>
        </p:nvSpPr>
        <p:spPr>
          <a:xfrm>
            <a:off x="3581400" y="-76200"/>
            <a:ext cx="5475685" cy="1143000"/>
          </a:xfrm>
        </p:spPr>
        <p:txBody>
          <a:bodyPr>
            <a:normAutofit/>
          </a:bodyPr>
          <a:lstStyle/>
          <a:p>
            <a:r>
              <a:rPr lang="en-US" dirty="0" smtClean="0">
                <a:latin typeface="Raleway Light"/>
                <a:ea typeface="Helvetica" charset="0"/>
                <a:cs typeface="Raleway Light"/>
              </a:rPr>
              <a:t>Top Call Types across Years</a:t>
            </a:r>
            <a:endParaRPr lang="en-US" dirty="0">
              <a:latin typeface="Raleway Light"/>
              <a:ea typeface="Helvetica" charset="0"/>
              <a:cs typeface="Raleway Light"/>
            </a:endParaRPr>
          </a:p>
        </p:txBody>
      </p:sp>
      <p:sp>
        <p:nvSpPr>
          <p:cNvPr id="11" name="TextBox 10"/>
          <p:cNvSpPr txBox="1"/>
          <p:nvPr/>
        </p:nvSpPr>
        <p:spPr>
          <a:xfrm>
            <a:off x="457200" y="1737631"/>
            <a:ext cx="1527982" cy="400110"/>
          </a:xfrm>
          <a:prstGeom prst="rect">
            <a:avLst/>
          </a:prstGeom>
          <a:noFill/>
        </p:spPr>
        <p:txBody>
          <a:bodyPr wrap="none" rtlCol="0">
            <a:spAutoFit/>
          </a:bodyPr>
          <a:lstStyle/>
          <a:p>
            <a:r>
              <a:rPr lang="en-US" sz="2000" b="1">
                <a:solidFill>
                  <a:schemeClr val="accent6">
                    <a:lumMod val="75000"/>
                  </a:schemeClr>
                </a:solidFill>
                <a:latin typeface="Gill Sans Light"/>
                <a:cs typeface="Gill Sans Light"/>
              </a:rPr>
              <a:t>2005-2015</a:t>
            </a:r>
            <a:endParaRPr lang="en-US" sz="2000" b="1" dirty="0">
              <a:solidFill>
                <a:schemeClr val="accent6">
                  <a:lumMod val="75000"/>
                </a:schemeClr>
              </a:solidFill>
              <a:latin typeface="Gill Sans Light"/>
              <a:cs typeface="Gill Sans Light"/>
            </a:endParaRPr>
          </a:p>
        </p:txBody>
      </p:sp>
      <p:pic>
        <p:nvPicPr>
          <p:cNvPr id="12" name="Picture 11"/>
          <p:cNvPicPr>
            <a:picLocks noChangeAspect="1"/>
          </p:cNvPicPr>
          <p:nvPr/>
        </p:nvPicPr>
        <p:blipFill>
          <a:blip r:embed="rId3"/>
          <a:stretch>
            <a:fillRect/>
          </a:stretch>
        </p:blipFill>
        <p:spPr>
          <a:xfrm>
            <a:off x="0" y="4267202"/>
            <a:ext cx="9144000" cy="816807"/>
          </a:xfrm>
          <a:prstGeom prst="rect">
            <a:avLst/>
          </a:prstGeom>
        </p:spPr>
      </p:pic>
      <p:pic>
        <p:nvPicPr>
          <p:cNvPr id="13" name="Picture 12"/>
          <p:cNvPicPr>
            <a:picLocks noChangeAspect="1"/>
          </p:cNvPicPr>
          <p:nvPr/>
        </p:nvPicPr>
        <p:blipFill>
          <a:blip r:embed="rId4"/>
          <a:stretch>
            <a:fillRect/>
          </a:stretch>
        </p:blipFill>
        <p:spPr>
          <a:xfrm>
            <a:off x="32468" y="2137742"/>
            <a:ext cx="9144000" cy="753160"/>
          </a:xfrm>
          <a:prstGeom prst="rect">
            <a:avLst/>
          </a:prstGeom>
        </p:spPr>
      </p:pic>
      <p:pic>
        <p:nvPicPr>
          <p:cNvPr id="14" name="Picture 13"/>
          <p:cNvPicPr>
            <a:picLocks noChangeAspect="1"/>
          </p:cNvPicPr>
          <p:nvPr/>
        </p:nvPicPr>
        <p:blipFill>
          <a:blip r:embed="rId5"/>
          <a:stretch>
            <a:fillRect/>
          </a:stretch>
        </p:blipFill>
        <p:spPr>
          <a:xfrm>
            <a:off x="0" y="3186558"/>
            <a:ext cx="9144000" cy="784984"/>
          </a:xfrm>
          <a:prstGeom prst="rect">
            <a:avLst/>
          </a:prstGeom>
        </p:spPr>
      </p:pic>
      <p:sp>
        <p:nvSpPr>
          <p:cNvPr id="15" name="TextBox 14"/>
          <p:cNvSpPr txBox="1"/>
          <p:nvPr/>
        </p:nvSpPr>
        <p:spPr>
          <a:xfrm>
            <a:off x="533401" y="2826866"/>
            <a:ext cx="793807" cy="400110"/>
          </a:xfrm>
          <a:prstGeom prst="rect">
            <a:avLst/>
          </a:prstGeom>
          <a:noFill/>
        </p:spPr>
        <p:txBody>
          <a:bodyPr wrap="none" rtlCol="0">
            <a:spAutoFit/>
          </a:bodyPr>
          <a:lstStyle/>
          <a:p>
            <a:r>
              <a:rPr lang="en-US" sz="2000" b="1">
                <a:solidFill>
                  <a:schemeClr val="accent6">
                    <a:lumMod val="75000"/>
                  </a:schemeClr>
                </a:solidFill>
                <a:latin typeface="Gill Sans Light"/>
                <a:cs typeface="Gill Sans Light"/>
              </a:rPr>
              <a:t>2005</a:t>
            </a:r>
            <a:endParaRPr lang="en-US" sz="2000" b="1" dirty="0">
              <a:solidFill>
                <a:schemeClr val="accent6">
                  <a:lumMod val="75000"/>
                </a:schemeClr>
              </a:solidFill>
              <a:latin typeface="Gill Sans Light"/>
              <a:cs typeface="Gill Sans Light"/>
            </a:endParaRPr>
          </a:p>
        </p:txBody>
      </p:sp>
      <p:sp>
        <p:nvSpPr>
          <p:cNvPr id="16" name="TextBox 15"/>
          <p:cNvSpPr txBox="1"/>
          <p:nvPr/>
        </p:nvSpPr>
        <p:spPr>
          <a:xfrm>
            <a:off x="553945" y="3971542"/>
            <a:ext cx="793807" cy="400110"/>
          </a:xfrm>
          <a:prstGeom prst="rect">
            <a:avLst/>
          </a:prstGeom>
          <a:noFill/>
        </p:spPr>
        <p:txBody>
          <a:bodyPr wrap="none" rtlCol="0">
            <a:spAutoFit/>
          </a:bodyPr>
          <a:lstStyle/>
          <a:p>
            <a:r>
              <a:rPr lang="en-US" sz="2000" b="1" dirty="0">
                <a:solidFill>
                  <a:schemeClr val="accent6">
                    <a:lumMod val="75000"/>
                  </a:schemeClr>
                </a:solidFill>
                <a:latin typeface="Gill Sans Light"/>
                <a:cs typeface="Gill Sans Light"/>
              </a:rPr>
              <a:t>2015</a:t>
            </a:r>
          </a:p>
        </p:txBody>
      </p:sp>
    </p:spTree>
    <p:extLst>
      <p:ext uri="{BB962C8B-B14F-4D97-AF65-F5344CB8AC3E}">
        <p14:creationId xmlns:p14="http://schemas.microsoft.com/office/powerpoint/2010/main" val="103848727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4"/>
          <p:cNvGraphicFramePr>
            <a:graphicFrameLocks noGrp="1"/>
          </p:cNvGraphicFramePr>
          <p:nvPr>
            <p:ph idx="1"/>
            <p:extLst/>
          </p:nvPr>
        </p:nvGraphicFramePr>
        <p:xfrm>
          <a:off x="762000" y="381000"/>
          <a:ext cx="7391400" cy="6248400"/>
        </p:xfrm>
        <a:graphic>
          <a:graphicData uri="http://schemas.openxmlformats.org/drawingml/2006/table">
            <a:tbl>
              <a:tblPr firstRow="1" bandRow="1">
                <a:tableStyleId>{5C22544A-7EE6-4342-B048-85BDC9FD1C3A}</a:tableStyleId>
              </a:tblPr>
              <a:tblGrid>
                <a:gridCol w="5029200"/>
                <a:gridCol w="1219200"/>
                <a:gridCol w="1143000"/>
              </a:tblGrid>
              <a:tr h="822960">
                <a:tc>
                  <a:txBody>
                    <a:bodyPr/>
                    <a:lstStyle/>
                    <a:p>
                      <a:endParaRPr lang="en-US" sz="1600" dirty="0" smtClean="0"/>
                    </a:p>
                    <a:p>
                      <a:r>
                        <a:rPr lang="en-US" sz="1600" dirty="0" smtClean="0"/>
                        <a:t>Incident</a:t>
                      </a:r>
                      <a:r>
                        <a:rPr lang="en-US" sz="1600" baseline="0" dirty="0" smtClean="0"/>
                        <a:t> Type</a:t>
                      </a:r>
                      <a:endParaRPr lang="en-US" sz="1600" dirty="0"/>
                    </a:p>
                  </a:txBody>
                  <a:tcPr marL="84406" marR="84406"/>
                </a:tc>
                <a:tc>
                  <a:txBody>
                    <a:bodyPr/>
                    <a:lstStyle/>
                    <a:p>
                      <a:r>
                        <a:rPr lang="en-US" sz="1600" dirty="0" smtClean="0"/>
                        <a:t>Number of incidents (2005-2015)</a:t>
                      </a:r>
                      <a:endParaRPr lang="en-US" sz="1600" dirty="0"/>
                    </a:p>
                  </a:txBody>
                  <a:tcPr marL="84406" marR="84406"/>
                </a:tc>
                <a:tc>
                  <a:txBody>
                    <a:bodyPr/>
                    <a:lstStyle/>
                    <a:p>
                      <a:r>
                        <a:rPr lang="en-US" sz="1600" dirty="0" smtClean="0"/>
                        <a:t>Number of incidents (2015)</a:t>
                      </a:r>
                      <a:endParaRPr lang="en-US" sz="1600" dirty="0"/>
                    </a:p>
                  </a:txBody>
                  <a:tcPr marL="84406" marR="84406"/>
                </a:tc>
              </a:tr>
              <a:tr h="579120">
                <a:tc>
                  <a:txBody>
                    <a:bodyPr/>
                    <a:lstStyle/>
                    <a:p>
                      <a:r>
                        <a:rPr lang="en-US" sz="1600" dirty="0" smtClean="0"/>
                        <a:t>98xx </a:t>
                      </a:r>
                      <a:r>
                        <a:rPr lang="mr-IN" sz="1600" dirty="0" smtClean="0"/>
                        <a:t>–</a:t>
                      </a:r>
                      <a:r>
                        <a:rPr lang="en-US" sz="1600" dirty="0" smtClean="0"/>
                        <a:t>  Suspicious person-auto/Warrant/False alarms/Misc.</a:t>
                      </a:r>
                      <a:r>
                        <a:rPr lang="en-US" sz="1600" baseline="0" dirty="0" smtClean="0"/>
                        <a:t> Officer/Domestics</a:t>
                      </a:r>
                      <a:endParaRPr lang="en-US" sz="1600" dirty="0"/>
                    </a:p>
                  </a:txBody>
                  <a:tcPr marL="84406" marR="84406"/>
                </a:tc>
                <a:tc>
                  <a:txBody>
                    <a:bodyPr/>
                    <a:lstStyle/>
                    <a:p>
                      <a:pPr marL="0" marR="0" indent="0" algn="r" defTabSz="457181" rtl="0" eaLnBrk="1" fontAlgn="auto" latinLnBrk="0" hangingPunct="1">
                        <a:lnSpc>
                          <a:spcPct val="100000"/>
                        </a:lnSpc>
                        <a:spcBef>
                          <a:spcPts val="0"/>
                        </a:spcBef>
                        <a:spcAft>
                          <a:spcPts val="0"/>
                        </a:spcAft>
                        <a:buClrTx/>
                        <a:buSzTx/>
                        <a:buFontTx/>
                        <a:buNone/>
                        <a:tabLst/>
                        <a:defRPr/>
                      </a:pPr>
                      <a:r>
                        <a:rPr lang="en-US" sz="1600" dirty="0" smtClean="0"/>
                        <a:t>65,388</a:t>
                      </a:r>
                    </a:p>
                    <a:p>
                      <a:pPr algn="r"/>
                      <a:endParaRPr lang="en-US" sz="1600" dirty="0"/>
                    </a:p>
                  </a:txBody>
                  <a:tcPr marL="84406" marR="84406"/>
                </a:tc>
                <a:tc>
                  <a:txBody>
                    <a:bodyPr/>
                    <a:lstStyle/>
                    <a:p>
                      <a:pPr algn="r"/>
                      <a:r>
                        <a:rPr lang="en-US" sz="1600" dirty="0" smtClean="0"/>
                        <a:t>5,578</a:t>
                      </a:r>
                      <a:endParaRPr lang="en-US" sz="1600" dirty="0"/>
                    </a:p>
                  </a:txBody>
                  <a:tcPr marL="84406" marR="84406"/>
                </a:tc>
              </a:tr>
              <a:tr h="822960">
                <a:tc>
                  <a:txBody>
                    <a:bodyPr/>
                    <a:lstStyle/>
                    <a:p>
                      <a:r>
                        <a:rPr lang="en-US" sz="1600" dirty="0" smtClean="0"/>
                        <a:t>              9899 </a:t>
                      </a:r>
                      <a:r>
                        <a:rPr lang="mr-IN" sz="1600" dirty="0" smtClean="0"/>
                        <a:t>–</a:t>
                      </a:r>
                      <a:r>
                        <a:rPr lang="en-US" sz="1600" dirty="0" smtClean="0"/>
                        <a:t> Misc. Officer </a:t>
                      </a:r>
                    </a:p>
                    <a:p>
                      <a:r>
                        <a:rPr lang="cs-CZ" sz="1600" dirty="0" smtClean="0"/>
                        <a:t>              981x </a:t>
                      </a:r>
                      <a:r>
                        <a:rPr lang="mr-IN" sz="1600" dirty="0" smtClean="0"/>
                        <a:t>–</a:t>
                      </a:r>
                      <a:r>
                        <a:rPr lang="cs-CZ" sz="1600" dirty="0" smtClean="0"/>
                        <a:t> </a:t>
                      </a:r>
                      <a:r>
                        <a:rPr lang="cs-CZ" sz="1600" dirty="0" err="1" smtClean="0"/>
                        <a:t>Susp</a:t>
                      </a:r>
                      <a:r>
                        <a:rPr lang="cs-CZ" sz="1600" dirty="0" smtClean="0"/>
                        <a:t>. Person/auto</a:t>
                      </a:r>
                    </a:p>
                    <a:p>
                      <a:r>
                        <a:rPr lang="cs-CZ" sz="1600" dirty="0" smtClean="0"/>
                        <a:t>              9800 </a:t>
                      </a:r>
                      <a:r>
                        <a:rPr lang="mr-IN" sz="1600" dirty="0" smtClean="0"/>
                        <a:t>–</a:t>
                      </a:r>
                      <a:r>
                        <a:rPr lang="cs-CZ" sz="1600" dirty="0" smtClean="0"/>
                        <a:t> </a:t>
                      </a:r>
                      <a:r>
                        <a:rPr lang="cs-CZ" sz="1600" dirty="0" err="1" smtClean="0"/>
                        <a:t>Warrant</a:t>
                      </a:r>
                      <a:r>
                        <a:rPr lang="cs-CZ" sz="1600" dirty="0" smtClean="0"/>
                        <a:t> </a:t>
                      </a:r>
                      <a:endParaRPr lang="en-US" sz="1600" dirty="0"/>
                    </a:p>
                  </a:txBody>
                  <a:tcPr marL="84406" marR="84406"/>
                </a:tc>
                <a:tc>
                  <a:txBody>
                    <a:bodyPr/>
                    <a:lstStyle/>
                    <a:p>
                      <a:pPr algn="r"/>
                      <a:r>
                        <a:rPr lang="is-IS" sz="1600" dirty="0" smtClean="0"/>
                        <a:t>52,054</a:t>
                      </a:r>
                    </a:p>
                    <a:p>
                      <a:pPr algn="r"/>
                      <a:r>
                        <a:rPr lang="is-IS" sz="1600" dirty="0" smtClean="0"/>
                        <a:t>6,171</a:t>
                      </a:r>
                    </a:p>
                    <a:p>
                      <a:pPr algn="r"/>
                      <a:r>
                        <a:rPr lang="is-IS" sz="1600" dirty="0" smtClean="0"/>
                        <a:t>2,084</a:t>
                      </a:r>
                      <a:endParaRPr lang="en-US" sz="1600" dirty="0"/>
                    </a:p>
                  </a:txBody>
                  <a:tcPr marL="84406" marR="84406"/>
                </a:tc>
                <a:tc>
                  <a:txBody>
                    <a:bodyPr/>
                    <a:lstStyle/>
                    <a:p>
                      <a:pPr algn="r"/>
                      <a:r>
                        <a:rPr lang="en-US" sz="1600" dirty="0" smtClean="0"/>
                        <a:t>4,610</a:t>
                      </a:r>
                    </a:p>
                    <a:p>
                      <a:pPr algn="r"/>
                      <a:r>
                        <a:rPr lang="en-US" sz="1600" dirty="0" smtClean="0"/>
                        <a:t>448</a:t>
                      </a:r>
                    </a:p>
                    <a:p>
                      <a:pPr algn="r"/>
                      <a:r>
                        <a:rPr lang="en-US" sz="1600" dirty="0" smtClean="0"/>
                        <a:t>249</a:t>
                      </a:r>
                      <a:endParaRPr lang="en-US" sz="1600" dirty="0"/>
                    </a:p>
                  </a:txBody>
                  <a:tcPr marL="84406" marR="84406"/>
                </a:tc>
              </a:tr>
              <a:tr h="335280">
                <a:tc>
                  <a:txBody>
                    <a:bodyPr/>
                    <a:lstStyle/>
                    <a:p>
                      <a:r>
                        <a:rPr lang="en-US" sz="1600" dirty="0" smtClean="0"/>
                        <a:t>23xx </a:t>
                      </a:r>
                      <a:r>
                        <a:rPr lang="mr-IN" sz="1600" dirty="0" smtClean="0"/>
                        <a:t>–</a:t>
                      </a:r>
                      <a:r>
                        <a:rPr lang="en-US" sz="1600" dirty="0" smtClean="0"/>
                        <a:t> Larceny</a:t>
                      </a:r>
                      <a:endParaRPr lang="en-US" sz="1600" dirty="0"/>
                    </a:p>
                  </a:txBody>
                  <a:tcPr marL="84406" marR="84406"/>
                </a:tc>
                <a:tc>
                  <a:txBody>
                    <a:bodyPr/>
                    <a:lstStyle/>
                    <a:p>
                      <a:pPr algn="r"/>
                      <a:r>
                        <a:rPr lang="is-IS" sz="1600" dirty="0" smtClean="0"/>
                        <a:t>30,587</a:t>
                      </a:r>
                      <a:endParaRPr lang="en-US" sz="1600" dirty="0"/>
                    </a:p>
                  </a:txBody>
                  <a:tcPr marL="84406" marR="84406"/>
                </a:tc>
                <a:tc>
                  <a:txBody>
                    <a:bodyPr/>
                    <a:lstStyle/>
                    <a:p>
                      <a:pPr algn="r"/>
                      <a:r>
                        <a:rPr lang="en-US" sz="1600" dirty="0" smtClean="0"/>
                        <a:t>2,001</a:t>
                      </a:r>
                      <a:endParaRPr lang="en-US" sz="1600" dirty="0"/>
                    </a:p>
                  </a:txBody>
                  <a:tcPr marL="84406" marR="84406"/>
                </a:tc>
              </a:tr>
              <a:tr h="335280">
                <a:tc>
                  <a:txBody>
                    <a:bodyPr/>
                    <a:lstStyle/>
                    <a:p>
                      <a:r>
                        <a:rPr lang="en-US" sz="1600" dirty="0" smtClean="0"/>
                        <a:t>94xx</a:t>
                      </a:r>
                      <a:r>
                        <a:rPr lang="en-US" sz="1600" baseline="0" dirty="0" smtClean="0"/>
                        <a:t> </a:t>
                      </a:r>
                      <a:r>
                        <a:rPr lang="mr-IN" sz="1600" dirty="0" smtClean="0"/>
                        <a:t>–</a:t>
                      </a:r>
                      <a:r>
                        <a:rPr lang="en-US" sz="1600" dirty="0" smtClean="0"/>
                        <a:t> Motor vehicle accident</a:t>
                      </a:r>
                      <a:endParaRPr lang="en-US" sz="1600" dirty="0"/>
                    </a:p>
                  </a:txBody>
                  <a:tcPr marL="84406" marR="84406"/>
                </a:tc>
                <a:tc>
                  <a:txBody>
                    <a:bodyPr/>
                    <a:lstStyle/>
                    <a:p>
                      <a:pPr algn="r"/>
                      <a:r>
                        <a:rPr lang="en-US" sz="1600" dirty="0" smtClean="0"/>
                        <a:t>29,751</a:t>
                      </a:r>
                      <a:endParaRPr lang="en-US" sz="1600" dirty="0"/>
                    </a:p>
                  </a:txBody>
                  <a:tcPr marL="84406" marR="84406"/>
                </a:tc>
                <a:tc>
                  <a:txBody>
                    <a:bodyPr/>
                    <a:lstStyle/>
                    <a:p>
                      <a:pPr algn="r"/>
                      <a:r>
                        <a:rPr lang="en-US" sz="1600" dirty="0" smtClean="0"/>
                        <a:t>2,550</a:t>
                      </a:r>
                      <a:endParaRPr lang="en-US" sz="1600" dirty="0"/>
                    </a:p>
                  </a:txBody>
                  <a:tcPr marL="84406" marR="84406"/>
                </a:tc>
              </a:tr>
              <a:tr h="335280">
                <a:tc>
                  <a:txBody>
                    <a:bodyPr/>
                    <a:lstStyle/>
                    <a:p>
                      <a:r>
                        <a:rPr lang="en-US" sz="1600" dirty="0" smtClean="0"/>
                        <a:t>92xx </a:t>
                      </a:r>
                      <a:r>
                        <a:rPr lang="mr-IN" sz="1600" dirty="0" smtClean="0"/>
                        <a:t>–</a:t>
                      </a:r>
                      <a:r>
                        <a:rPr lang="en-US" sz="1600" dirty="0" smtClean="0"/>
                        <a:t> Parking violation</a:t>
                      </a:r>
                      <a:endParaRPr lang="en-US" sz="1600" dirty="0"/>
                    </a:p>
                  </a:txBody>
                  <a:tcPr marL="84406" marR="84406"/>
                </a:tc>
                <a:tc>
                  <a:txBody>
                    <a:bodyPr/>
                    <a:lstStyle/>
                    <a:p>
                      <a:pPr algn="r"/>
                      <a:r>
                        <a:rPr lang="is-IS" sz="1600" dirty="0" smtClean="0"/>
                        <a:t>19,399</a:t>
                      </a:r>
                      <a:endParaRPr lang="en-US" sz="1600" dirty="0"/>
                    </a:p>
                  </a:txBody>
                  <a:tcPr marL="84406" marR="84406"/>
                </a:tc>
                <a:tc>
                  <a:txBody>
                    <a:bodyPr/>
                    <a:lstStyle/>
                    <a:p>
                      <a:pPr algn="r"/>
                      <a:r>
                        <a:rPr lang="en-US" sz="1600" dirty="0" smtClean="0"/>
                        <a:t>1,137</a:t>
                      </a:r>
                      <a:endParaRPr lang="en-US" sz="1600" dirty="0"/>
                    </a:p>
                  </a:txBody>
                  <a:tcPr marL="84406" marR="84406"/>
                </a:tc>
              </a:tr>
              <a:tr h="335280">
                <a:tc>
                  <a:txBody>
                    <a:bodyPr/>
                    <a:lstStyle/>
                    <a:p>
                      <a:r>
                        <a:rPr lang="en-US" sz="1600" dirty="0" smtClean="0"/>
                        <a:t>13xx</a:t>
                      </a:r>
                      <a:r>
                        <a:rPr lang="en-US" sz="1600" baseline="0" dirty="0" smtClean="0"/>
                        <a:t> </a:t>
                      </a:r>
                      <a:r>
                        <a:rPr lang="mr-IN" sz="1600" dirty="0" smtClean="0"/>
                        <a:t>–</a:t>
                      </a:r>
                      <a:r>
                        <a:rPr lang="en-US" sz="1600" baseline="0" dirty="0" smtClean="0"/>
                        <a:t> Assault</a:t>
                      </a:r>
                      <a:endParaRPr lang="en-US" sz="1600" dirty="0"/>
                    </a:p>
                  </a:txBody>
                  <a:tcPr marL="84406" marR="84406"/>
                </a:tc>
                <a:tc>
                  <a:txBody>
                    <a:bodyPr/>
                    <a:lstStyle/>
                    <a:p>
                      <a:pPr algn="r"/>
                      <a:r>
                        <a:rPr lang="en-US" sz="1600" dirty="0" smtClean="0"/>
                        <a:t>11,551</a:t>
                      </a:r>
                      <a:endParaRPr lang="en-US" sz="1600" dirty="0"/>
                    </a:p>
                  </a:txBody>
                  <a:tcPr marL="84406" marR="84406"/>
                </a:tc>
                <a:tc>
                  <a:txBody>
                    <a:bodyPr/>
                    <a:lstStyle/>
                    <a:p>
                      <a:pPr algn="r"/>
                      <a:r>
                        <a:rPr lang="en-US" sz="1600" dirty="0" smtClean="0"/>
                        <a:t>950</a:t>
                      </a:r>
                      <a:endParaRPr lang="en-US" sz="1600" dirty="0"/>
                    </a:p>
                  </a:txBody>
                  <a:tcPr marL="84406" marR="84406"/>
                </a:tc>
              </a:tr>
              <a:tr h="335280">
                <a:tc>
                  <a:txBody>
                    <a:bodyPr/>
                    <a:lstStyle/>
                    <a:p>
                      <a:r>
                        <a:rPr lang="en-US" sz="1600" dirty="0" smtClean="0"/>
                        <a:t>29xx</a:t>
                      </a:r>
                      <a:r>
                        <a:rPr lang="en-US" sz="1600" baseline="0" dirty="0" smtClean="0"/>
                        <a:t> </a:t>
                      </a:r>
                      <a:r>
                        <a:rPr lang="mr-IN" sz="1600" dirty="0" smtClean="0"/>
                        <a:t>–</a:t>
                      </a:r>
                      <a:r>
                        <a:rPr lang="en-US" sz="1600" baseline="0" dirty="0" smtClean="0"/>
                        <a:t> </a:t>
                      </a:r>
                      <a:r>
                        <a:rPr lang="en-US" sz="1600" dirty="0" smtClean="0"/>
                        <a:t>Vandalism</a:t>
                      </a:r>
                      <a:endParaRPr lang="en-US" sz="1600" dirty="0"/>
                    </a:p>
                  </a:txBody>
                  <a:tcPr marL="84406" marR="84406"/>
                </a:tc>
                <a:tc>
                  <a:txBody>
                    <a:bodyPr/>
                    <a:lstStyle/>
                    <a:p>
                      <a:pPr algn="r"/>
                      <a:r>
                        <a:rPr lang="is-IS" sz="1600" dirty="0" smtClean="0"/>
                        <a:t>10,016</a:t>
                      </a:r>
                      <a:endParaRPr lang="en-US" sz="1600" dirty="0"/>
                    </a:p>
                  </a:txBody>
                  <a:tcPr marL="84406" marR="84406"/>
                </a:tc>
                <a:tc>
                  <a:txBody>
                    <a:bodyPr/>
                    <a:lstStyle/>
                    <a:p>
                      <a:pPr algn="r"/>
                      <a:r>
                        <a:rPr lang="en-US" sz="1600" dirty="0" smtClean="0"/>
                        <a:t>438</a:t>
                      </a:r>
                      <a:endParaRPr lang="en-US" sz="1600" dirty="0"/>
                    </a:p>
                  </a:txBody>
                  <a:tcPr marL="84406" marR="84406"/>
                </a:tc>
              </a:tr>
              <a:tr h="335280">
                <a:tc>
                  <a:txBody>
                    <a:bodyPr/>
                    <a:lstStyle/>
                    <a:p>
                      <a:r>
                        <a:rPr lang="en-US" sz="1600" dirty="0" smtClean="0"/>
                        <a:t>41xx </a:t>
                      </a:r>
                      <a:r>
                        <a:rPr lang="mr-IN" sz="1600" dirty="0" smtClean="0"/>
                        <a:t>–</a:t>
                      </a:r>
                      <a:r>
                        <a:rPr lang="en-US" sz="1600" dirty="0" smtClean="0"/>
                        <a:t> Drunk/Liquor/Detox/ABC</a:t>
                      </a:r>
                      <a:endParaRPr lang="en-US" sz="1600" dirty="0"/>
                    </a:p>
                  </a:txBody>
                  <a:tcPr marL="84406" marR="84406"/>
                </a:tc>
                <a:tc>
                  <a:txBody>
                    <a:bodyPr/>
                    <a:lstStyle/>
                    <a:p>
                      <a:pPr algn="r"/>
                      <a:r>
                        <a:rPr lang="en-US" sz="1600" dirty="0" smtClean="0"/>
                        <a:t>9,448</a:t>
                      </a:r>
                      <a:endParaRPr lang="en-US" sz="1600" dirty="0"/>
                    </a:p>
                  </a:txBody>
                  <a:tcPr marL="84406" marR="84406"/>
                </a:tc>
                <a:tc>
                  <a:txBody>
                    <a:bodyPr/>
                    <a:lstStyle/>
                    <a:p>
                      <a:pPr algn="r"/>
                      <a:r>
                        <a:rPr lang="en-US" sz="1600" dirty="0" smtClean="0"/>
                        <a:t>696</a:t>
                      </a:r>
                      <a:endParaRPr lang="en-US" sz="1600" dirty="0"/>
                    </a:p>
                  </a:txBody>
                  <a:tcPr marL="84406" marR="84406"/>
                </a:tc>
              </a:tr>
              <a:tr h="335280">
                <a:tc>
                  <a:txBody>
                    <a:bodyPr/>
                    <a:lstStyle/>
                    <a:p>
                      <a:r>
                        <a:rPr lang="en-US" sz="1600" dirty="0" smtClean="0"/>
                        <a:t>97xx </a:t>
                      </a:r>
                      <a:r>
                        <a:rPr lang="mr-IN" sz="1600" dirty="0" smtClean="0"/>
                        <a:t>–</a:t>
                      </a:r>
                      <a:r>
                        <a:rPr lang="en-US" sz="1600" dirty="0" smtClean="0"/>
                        <a:t> Suicide/attempted suicide/find</a:t>
                      </a:r>
                      <a:r>
                        <a:rPr lang="en-US" sz="1600" baseline="0" dirty="0" smtClean="0"/>
                        <a:t> body</a:t>
                      </a:r>
                      <a:r>
                        <a:rPr lang="en-US" sz="1600" dirty="0" smtClean="0"/>
                        <a:t>/sick/</a:t>
                      </a:r>
                      <a:r>
                        <a:rPr lang="en-US" sz="1600" dirty="0" smtClean="0">
                          <a:solidFill>
                            <a:srgbClr val="FF0000"/>
                          </a:solidFill>
                        </a:rPr>
                        <a:t>mental </a:t>
                      </a:r>
                      <a:endParaRPr lang="en-US" sz="1600" dirty="0">
                        <a:solidFill>
                          <a:srgbClr val="FF0000"/>
                        </a:solidFill>
                      </a:endParaRPr>
                    </a:p>
                  </a:txBody>
                  <a:tcPr marL="84406" marR="84406"/>
                </a:tc>
                <a:tc>
                  <a:txBody>
                    <a:bodyPr/>
                    <a:lstStyle/>
                    <a:p>
                      <a:pPr algn="r"/>
                      <a:r>
                        <a:rPr lang="is-IS" sz="1600" dirty="0" smtClean="0"/>
                        <a:t>7,704</a:t>
                      </a:r>
                      <a:endParaRPr lang="en-US" sz="1600" dirty="0"/>
                    </a:p>
                  </a:txBody>
                  <a:tcPr marL="84406" marR="84406"/>
                </a:tc>
                <a:tc>
                  <a:txBody>
                    <a:bodyPr/>
                    <a:lstStyle/>
                    <a:p>
                      <a:pPr algn="r"/>
                      <a:r>
                        <a:rPr lang="en-US" sz="1600" dirty="0" smtClean="0"/>
                        <a:t>893</a:t>
                      </a:r>
                      <a:endParaRPr lang="en-US" sz="1600" dirty="0"/>
                    </a:p>
                  </a:txBody>
                  <a:tcPr marL="84406" marR="84406"/>
                </a:tc>
              </a:tr>
              <a:tr h="335280">
                <a:tc>
                  <a:txBody>
                    <a:bodyPr/>
                    <a:lstStyle/>
                    <a:p>
                      <a:r>
                        <a:rPr lang="en-US" sz="1600" dirty="0" smtClean="0"/>
                        <a:t>35xx </a:t>
                      </a:r>
                      <a:r>
                        <a:rPr lang="mr-IN" sz="1600" dirty="0" smtClean="0"/>
                        <a:t>–</a:t>
                      </a:r>
                      <a:r>
                        <a:rPr lang="en-US" sz="1600" dirty="0" smtClean="0"/>
                        <a:t> Narcotics</a:t>
                      </a:r>
                      <a:r>
                        <a:rPr lang="en-US" sz="1600" baseline="0" dirty="0" smtClean="0"/>
                        <a:t> </a:t>
                      </a:r>
                      <a:endParaRPr lang="en-US" sz="1600" dirty="0"/>
                    </a:p>
                  </a:txBody>
                  <a:tcPr marL="84406" marR="84406"/>
                </a:tc>
                <a:tc>
                  <a:txBody>
                    <a:bodyPr/>
                    <a:lstStyle/>
                    <a:p>
                      <a:pPr algn="r"/>
                      <a:r>
                        <a:rPr lang="is-IS" sz="1600" dirty="0" smtClean="0"/>
                        <a:t>7,520</a:t>
                      </a:r>
                      <a:endParaRPr lang="en-US" sz="1600" dirty="0"/>
                    </a:p>
                  </a:txBody>
                  <a:tcPr marL="84406" marR="84406"/>
                </a:tc>
                <a:tc>
                  <a:txBody>
                    <a:bodyPr/>
                    <a:lstStyle/>
                    <a:p>
                      <a:pPr algn="r"/>
                      <a:r>
                        <a:rPr lang="en-US" sz="1600" dirty="0" smtClean="0"/>
                        <a:t>867</a:t>
                      </a:r>
                      <a:endParaRPr lang="en-US" sz="1600" dirty="0"/>
                    </a:p>
                  </a:txBody>
                  <a:tcPr marL="84406" marR="84406"/>
                </a:tc>
              </a:tr>
              <a:tr h="335280">
                <a:tc>
                  <a:txBody>
                    <a:bodyPr/>
                    <a:lstStyle/>
                    <a:p>
                      <a:r>
                        <a:rPr lang="en-US" sz="1600" dirty="0" smtClean="0"/>
                        <a:t>93xx </a:t>
                      </a:r>
                      <a:r>
                        <a:rPr lang="mr-IN" sz="1600" dirty="0" smtClean="0"/>
                        <a:t>–</a:t>
                      </a:r>
                      <a:r>
                        <a:rPr lang="en-US" sz="1600" dirty="0" smtClean="0"/>
                        <a:t> Lost person/property/animal</a:t>
                      </a:r>
                      <a:endParaRPr lang="en-US" sz="1600" dirty="0"/>
                    </a:p>
                  </a:txBody>
                  <a:tcPr marL="84406" marR="84406"/>
                </a:tc>
                <a:tc>
                  <a:txBody>
                    <a:bodyPr/>
                    <a:lstStyle/>
                    <a:p>
                      <a:pPr algn="r"/>
                      <a:r>
                        <a:rPr lang="en-US" sz="1600" dirty="0" smtClean="0"/>
                        <a:t>6,687</a:t>
                      </a:r>
                      <a:endParaRPr lang="en-US" sz="1600" dirty="0"/>
                    </a:p>
                  </a:txBody>
                  <a:tcPr marL="84406" marR="84406"/>
                </a:tc>
                <a:tc>
                  <a:txBody>
                    <a:bodyPr/>
                    <a:lstStyle/>
                    <a:p>
                      <a:pPr algn="r"/>
                      <a:r>
                        <a:rPr lang="en-US" sz="1600" dirty="0" smtClean="0"/>
                        <a:t>551</a:t>
                      </a:r>
                      <a:endParaRPr lang="en-US" sz="1600" dirty="0"/>
                    </a:p>
                  </a:txBody>
                  <a:tcPr marL="84406" marR="84406"/>
                </a:tc>
              </a:tr>
              <a:tr h="335280">
                <a:tc>
                  <a:txBody>
                    <a:bodyPr/>
                    <a:lstStyle/>
                    <a:p>
                      <a:r>
                        <a:rPr lang="en-US" sz="1600" dirty="0" smtClean="0"/>
                        <a:t>99xx </a:t>
                      </a:r>
                      <a:r>
                        <a:rPr lang="mr-IN" sz="1600" dirty="0" smtClean="0"/>
                        <a:t>–</a:t>
                      </a:r>
                      <a:r>
                        <a:rPr lang="en-US" sz="1600" dirty="0" smtClean="0"/>
                        <a:t> Public assistance (traffic, lights, wires) /Misc. public</a:t>
                      </a:r>
                      <a:endParaRPr lang="en-US" sz="1600" dirty="0"/>
                    </a:p>
                  </a:txBody>
                  <a:tcPr marL="84406" marR="84406"/>
                </a:tc>
                <a:tc>
                  <a:txBody>
                    <a:bodyPr/>
                    <a:lstStyle/>
                    <a:p>
                      <a:pPr algn="r"/>
                      <a:r>
                        <a:rPr lang="uk-UA" sz="1600" dirty="0" smtClean="0"/>
                        <a:t>6</a:t>
                      </a:r>
                      <a:r>
                        <a:rPr lang="en-US" sz="1600" dirty="0" smtClean="0"/>
                        <a:t>,</a:t>
                      </a:r>
                      <a:r>
                        <a:rPr lang="uk-UA" sz="1600" dirty="0" smtClean="0"/>
                        <a:t>139</a:t>
                      </a:r>
                      <a:endParaRPr lang="en-US" sz="1600" dirty="0"/>
                    </a:p>
                  </a:txBody>
                  <a:tcPr marL="84406" marR="84406"/>
                </a:tc>
                <a:tc>
                  <a:txBody>
                    <a:bodyPr/>
                    <a:lstStyle/>
                    <a:p>
                      <a:pPr algn="r"/>
                      <a:r>
                        <a:rPr lang="en-US" sz="1600" dirty="0" smtClean="0"/>
                        <a:t>249</a:t>
                      </a:r>
                      <a:endParaRPr lang="en-US" sz="1600" dirty="0"/>
                    </a:p>
                  </a:txBody>
                  <a:tcPr marL="84406" marR="84406"/>
                </a:tc>
              </a:tr>
              <a:tr h="335280">
                <a:tc>
                  <a:txBody>
                    <a:bodyPr/>
                    <a:lstStyle/>
                    <a:p>
                      <a:r>
                        <a:rPr lang="en-US" sz="1600" dirty="0" smtClean="0"/>
                        <a:t>Total for top incidents</a:t>
                      </a:r>
                      <a:endParaRPr lang="en-US" sz="1600" dirty="0"/>
                    </a:p>
                  </a:txBody>
                  <a:tcPr marL="84406" marR="84406"/>
                </a:tc>
                <a:tc>
                  <a:txBody>
                    <a:bodyPr/>
                    <a:lstStyle/>
                    <a:p>
                      <a:pPr algn="r"/>
                      <a:r>
                        <a:rPr lang="is-IS" sz="1600" dirty="0" smtClean="0"/>
                        <a:t>204,190</a:t>
                      </a:r>
                      <a:endParaRPr lang="en-US" sz="1600" dirty="0"/>
                    </a:p>
                  </a:txBody>
                  <a:tcPr marL="84406" marR="84406"/>
                </a:tc>
                <a:tc>
                  <a:txBody>
                    <a:bodyPr/>
                    <a:lstStyle/>
                    <a:p>
                      <a:pPr algn="r"/>
                      <a:r>
                        <a:rPr lang="en-US" sz="1600" dirty="0" smtClean="0"/>
                        <a:t>15,910</a:t>
                      </a:r>
                      <a:endParaRPr lang="en-US" sz="1600" dirty="0"/>
                    </a:p>
                  </a:txBody>
                  <a:tcPr marL="84406" marR="84406"/>
                </a:tc>
              </a:tr>
              <a:tr h="335280">
                <a:tc>
                  <a:txBody>
                    <a:bodyPr/>
                    <a:lstStyle/>
                    <a:p>
                      <a:r>
                        <a:rPr lang="en-US" sz="1600" dirty="0" smtClean="0"/>
                        <a:t>Total incidents</a:t>
                      </a:r>
                      <a:endParaRPr lang="en-US" sz="1600" dirty="0"/>
                    </a:p>
                  </a:txBody>
                  <a:tcPr marL="84406" marR="84406"/>
                </a:tc>
                <a:tc>
                  <a:txBody>
                    <a:bodyPr/>
                    <a:lstStyle/>
                    <a:p>
                      <a:pPr algn="r"/>
                      <a:r>
                        <a:rPr lang="is-IS" sz="1600" dirty="0" smtClean="0"/>
                        <a:t>250,268</a:t>
                      </a:r>
                      <a:endParaRPr lang="en-US" sz="1600" dirty="0"/>
                    </a:p>
                  </a:txBody>
                  <a:tcPr marL="84406" marR="84406"/>
                </a:tc>
                <a:tc>
                  <a:txBody>
                    <a:bodyPr/>
                    <a:lstStyle/>
                    <a:p>
                      <a:pPr algn="r"/>
                      <a:r>
                        <a:rPr lang="en-US" sz="1600" dirty="0" smtClean="0"/>
                        <a:t>19,307</a:t>
                      </a:r>
                      <a:endParaRPr lang="en-US" sz="1600" dirty="0"/>
                    </a:p>
                  </a:txBody>
                  <a:tcPr marL="84406" marR="84406"/>
                </a:tc>
              </a:tr>
            </a:tbl>
          </a:graphicData>
        </a:graphic>
      </p:graphicFrame>
      <p:cxnSp>
        <p:nvCxnSpPr>
          <p:cNvPr id="5" name="Straight Arrow Connector 4"/>
          <p:cNvCxnSpPr/>
          <p:nvPr/>
        </p:nvCxnSpPr>
        <p:spPr>
          <a:xfrm>
            <a:off x="7438446" y="4038600"/>
            <a:ext cx="0" cy="228600"/>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6" name="Straight Arrow Connector 5"/>
          <p:cNvCxnSpPr/>
          <p:nvPr/>
        </p:nvCxnSpPr>
        <p:spPr>
          <a:xfrm flipV="1">
            <a:off x="7438446" y="4648200"/>
            <a:ext cx="0" cy="228600"/>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flipV="1">
            <a:off x="7391400" y="1295400"/>
            <a:ext cx="0" cy="228600"/>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pic>
        <p:nvPicPr>
          <p:cNvPr id="8" name="Picture 7"/>
          <p:cNvPicPr>
            <a:picLocks noChangeAspect="1"/>
          </p:cNvPicPr>
          <p:nvPr/>
        </p:nvPicPr>
        <p:blipFill>
          <a:blip r:embed="rId2"/>
          <a:stretch>
            <a:fillRect/>
          </a:stretch>
        </p:blipFill>
        <p:spPr>
          <a:xfrm>
            <a:off x="7296427" y="1732170"/>
            <a:ext cx="254000" cy="401430"/>
          </a:xfrm>
          <a:prstGeom prst="rect">
            <a:avLst/>
          </a:prstGeom>
        </p:spPr>
      </p:pic>
      <p:cxnSp>
        <p:nvCxnSpPr>
          <p:cNvPr id="9" name="Straight Arrow Connector 8"/>
          <p:cNvCxnSpPr/>
          <p:nvPr/>
        </p:nvCxnSpPr>
        <p:spPr>
          <a:xfrm flipV="1">
            <a:off x="7443084" y="5029200"/>
            <a:ext cx="0" cy="228600"/>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a:off x="7417242" y="2133600"/>
            <a:ext cx="0" cy="228600"/>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flipV="1">
            <a:off x="7417242" y="2362200"/>
            <a:ext cx="0" cy="228600"/>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7417242" y="2705100"/>
            <a:ext cx="0" cy="228600"/>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7438446" y="3048000"/>
            <a:ext cx="0" cy="228600"/>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a:off x="7441097" y="3352800"/>
            <a:ext cx="0" cy="228600"/>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a:off x="7443748" y="3657600"/>
            <a:ext cx="0" cy="228600"/>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a:off x="7441097" y="4343400"/>
            <a:ext cx="0" cy="228600"/>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7449049" y="5334000"/>
            <a:ext cx="0" cy="228600"/>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7454352" y="5715000"/>
            <a:ext cx="0" cy="228600"/>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a:off x="7449049" y="6038850"/>
            <a:ext cx="0" cy="228600"/>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15517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23501152" y="8657964"/>
            <a:ext cx="9534553" cy="8844791"/>
            <a:chOff x="20066000" y="10808165"/>
            <a:chExt cx="9372600" cy="8694554"/>
          </a:xfrm>
        </p:grpSpPr>
        <p:pic>
          <p:nvPicPr>
            <p:cNvPr id="6" name="Picture 5"/>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20066000" y="10808165"/>
              <a:ext cx="9372600" cy="8694554"/>
            </a:xfrm>
            <a:prstGeom prst="rect">
              <a:avLst/>
            </a:prstGeom>
            <a:ln>
              <a:solidFill>
                <a:schemeClr val="tx1"/>
              </a:solidFill>
            </a:ln>
          </p:spPr>
        </p:pic>
        <p:pic>
          <p:nvPicPr>
            <p:cNvPr id="7" name="Picture 6"/>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20066000" y="17650993"/>
              <a:ext cx="2705100" cy="1843735"/>
            </a:xfrm>
            <a:prstGeom prst="rect">
              <a:avLst/>
            </a:prstGeom>
            <a:ln>
              <a:solidFill>
                <a:schemeClr val="tx1"/>
              </a:solidFill>
            </a:ln>
          </p:spPr>
        </p:pic>
      </p:grpSp>
      <p:grpSp>
        <p:nvGrpSpPr>
          <p:cNvPr id="8" name="Group 7"/>
          <p:cNvGrpSpPr>
            <a:grpSpLocks noChangeAspect="1"/>
          </p:cNvGrpSpPr>
          <p:nvPr/>
        </p:nvGrpSpPr>
        <p:grpSpPr>
          <a:xfrm>
            <a:off x="5410201" y="1905005"/>
            <a:ext cx="3594732" cy="3383279"/>
            <a:chOff x="22991319" y="14866395"/>
            <a:chExt cx="3677492" cy="3411450"/>
          </a:xfrm>
          <a:effectLst>
            <a:outerShdw blurRad="50800" dist="38100" dir="2700000" algn="tl" rotWithShape="0">
              <a:prstClr val="black">
                <a:alpha val="40000"/>
              </a:prstClr>
            </a:outerShdw>
          </a:effectLst>
        </p:grpSpPr>
        <p:pic>
          <p:nvPicPr>
            <p:cNvPr id="9" name="Picture 8"/>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22991319" y="14866395"/>
              <a:ext cx="3677492" cy="3411450"/>
            </a:xfrm>
            <a:prstGeom prst="rect">
              <a:avLst/>
            </a:prstGeom>
            <a:ln w="19050" cmpd="sng">
              <a:solidFill>
                <a:schemeClr val="tx1"/>
              </a:solidFill>
            </a:ln>
          </p:spPr>
        </p:pic>
        <p:pic>
          <p:nvPicPr>
            <p:cNvPr id="10" name="Picture 9"/>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23105980" y="17419746"/>
              <a:ext cx="1146258" cy="781264"/>
            </a:xfrm>
            <a:prstGeom prst="rect">
              <a:avLst/>
            </a:prstGeom>
            <a:ln w="19050" cmpd="sng">
              <a:solidFill>
                <a:schemeClr val="tx1"/>
              </a:solidFill>
            </a:ln>
          </p:spPr>
        </p:pic>
      </p:grpSp>
      <p:pic>
        <p:nvPicPr>
          <p:cNvPr id="11" name="Picture 10"/>
          <p:cNvPicPr>
            <a:picLocks noChangeAspect="1"/>
          </p:cNvPicPr>
          <p:nvPr/>
        </p:nvPicPr>
        <p:blipFill>
          <a:blip r:embed="rId5"/>
          <a:stretch>
            <a:fillRect/>
          </a:stretch>
        </p:blipFill>
        <p:spPr>
          <a:xfrm>
            <a:off x="0" y="12734"/>
            <a:ext cx="9144000" cy="1652016"/>
          </a:xfrm>
          <a:prstGeom prst="rect">
            <a:avLst/>
          </a:prstGeom>
        </p:spPr>
      </p:pic>
      <p:sp>
        <p:nvSpPr>
          <p:cNvPr id="2" name="Title 1"/>
          <p:cNvSpPr>
            <a:spLocks noGrp="1"/>
          </p:cNvSpPr>
          <p:nvPr>
            <p:ph type="title"/>
          </p:nvPr>
        </p:nvSpPr>
        <p:spPr>
          <a:xfrm>
            <a:off x="1828800" y="-63467"/>
            <a:ext cx="8229600" cy="1143000"/>
          </a:xfrm>
        </p:spPr>
        <p:txBody>
          <a:bodyPr/>
          <a:lstStyle/>
          <a:p>
            <a:r>
              <a:rPr lang="en-US" b="1" dirty="0" smtClean="0">
                <a:latin typeface="Raleway Light"/>
                <a:cs typeface="Raleway Light"/>
              </a:rPr>
              <a:t>Arlington Operation </a:t>
            </a:r>
            <a:r>
              <a:rPr lang="en-US" b="1" dirty="0" err="1" smtClean="0">
                <a:latin typeface="Raleway Light"/>
                <a:cs typeface="Raleway Light"/>
              </a:rPr>
              <a:t>FireSafe</a:t>
            </a:r>
            <a:endParaRPr lang="en-US" b="1" dirty="0">
              <a:solidFill>
                <a:srgbClr val="FF0000"/>
              </a:solidFill>
              <a:latin typeface="Raleway Light"/>
              <a:cs typeface="Raleway Light"/>
            </a:endParaRPr>
          </a:p>
        </p:txBody>
      </p:sp>
      <p:sp>
        <p:nvSpPr>
          <p:cNvPr id="3" name="Content Placeholder 2"/>
          <p:cNvSpPr>
            <a:spLocks noGrp="1"/>
          </p:cNvSpPr>
          <p:nvPr>
            <p:ph idx="4294967295"/>
          </p:nvPr>
        </p:nvSpPr>
        <p:spPr>
          <a:xfrm>
            <a:off x="-152400" y="1320169"/>
            <a:ext cx="5964238" cy="4552950"/>
          </a:xfrm>
        </p:spPr>
        <p:txBody>
          <a:bodyPr>
            <a:noAutofit/>
          </a:bodyPr>
          <a:lstStyle/>
          <a:p>
            <a:r>
              <a:rPr lang="en-US" sz="1800" b="1" dirty="0">
                <a:solidFill>
                  <a:srgbClr val="800000"/>
                </a:solidFill>
                <a:effectLst>
                  <a:outerShdw blurRad="50800" dist="38100" dir="2700000" algn="tl" rotWithShape="0">
                    <a:srgbClr val="000000">
                      <a:alpha val="43000"/>
                    </a:srgbClr>
                  </a:outerShdw>
                </a:effectLst>
              </a:rPr>
              <a:t>Goal:</a:t>
            </a:r>
            <a:r>
              <a:rPr lang="en-US" sz="1800" dirty="0">
                <a:ea typeface="Trebuchet MS" charset="0"/>
              </a:rPr>
              <a:t> to increase the number of residences</a:t>
            </a:r>
            <a:br>
              <a:rPr lang="en-US" sz="1800" dirty="0">
                <a:ea typeface="Trebuchet MS" charset="0"/>
              </a:rPr>
            </a:br>
            <a:r>
              <a:rPr lang="en-US" sz="1800" dirty="0">
                <a:ea typeface="Trebuchet MS" charset="0"/>
              </a:rPr>
              <a:t> in Arlington with smoke alarms</a:t>
            </a:r>
          </a:p>
          <a:p>
            <a:r>
              <a:rPr lang="en-US" sz="1800" b="1" dirty="0">
                <a:solidFill>
                  <a:srgbClr val="800000"/>
                </a:solidFill>
                <a:effectLst>
                  <a:outerShdw blurRad="50800" dist="38100" dir="2700000" algn="tl" rotWithShape="0">
                    <a:srgbClr val="000000">
                      <a:alpha val="43000"/>
                    </a:srgbClr>
                  </a:outerShdw>
                </a:effectLst>
              </a:rPr>
              <a:t>Build a predictive model </a:t>
            </a:r>
            <a:r>
              <a:rPr lang="en-US" sz="1800" dirty="0">
                <a:ea typeface="Trebuchet MS" charset="0"/>
              </a:rPr>
              <a:t>to identify homes </a:t>
            </a:r>
            <a:br>
              <a:rPr lang="en-US" sz="1800" dirty="0">
                <a:ea typeface="Trebuchet MS" charset="0"/>
              </a:rPr>
            </a:br>
            <a:r>
              <a:rPr lang="en-US" sz="1800" dirty="0">
                <a:ea typeface="Trebuchet MS" charset="0"/>
              </a:rPr>
              <a:t>most in need of an alarm</a:t>
            </a:r>
          </a:p>
          <a:p>
            <a:r>
              <a:rPr lang="en-US" sz="1800" b="1" dirty="0">
                <a:solidFill>
                  <a:srgbClr val="800000"/>
                </a:solidFill>
                <a:effectLst>
                  <a:outerShdw blurRad="50800" dist="38100" dir="2700000" algn="tl" rotWithShape="0">
                    <a:srgbClr val="000000">
                      <a:alpha val="43000"/>
                    </a:srgbClr>
                  </a:outerShdw>
                </a:effectLst>
                <a:ea typeface="Trebuchet MS" charset="0"/>
              </a:rPr>
              <a:t>Data Sources:</a:t>
            </a:r>
          </a:p>
          <a:p>
            <a:pPr lvl="1"/>
            <a:r>
              <a:rPr lang="en-US" sz="1800" b="1" dirty="0">
                <a:effectLst>
                  <a:outerShdw blurRad="50800" dist="38100" dir="2700000" algn="tl" rotWithShape="0">
                    <a:srgbClr val="000000">
                      <a:alpha val="43000"/>
                    </a:srgbClr>
                  </a:outerShdw>
                </a:effectLst>
              </a:rPr>
              <a:t>Operation FireSafe</a:t>
            </a:r>
            <a:r>
              <a:rPr lang="en-US" sz="1800" dirty="0">
                <a:ea typeface="Trebuchet MS" charset="0"/>
              </a:rPr>
              <a:t> - Arlington County </a:t>
            </a:r>
            <a:br>
              <a:rPr lang="en-US" sz="1800" dirty="0">
                <a:ea typeface="Trebuchet MS" charset="0"/>
              </a:rPr>
            </a:br>
            <a:r>
              <a:rPr lang="en-US" sz="1800" dirty="0">
                <a:ea typeface="Trebuchet MS" charset="0"/>
              </a:rPr>
              <a:t>Fire Department visited 1733 homes, </a:t>
            </a:r>
            <a:br>
              <a:rPr lang="en-US" sz="1800" dirty="0">
                <a:ea typeface="Trebuchet MS" charset="0"/>
              </a:rPr>
            </a:br>
            <a:r>
              <a:rPr lang="en-US" sz="1800" dirty="0">
                <a:ea typeface="Trebuchet MS" charset="0"/>
              </a:rPr>
              <a:t>32% did not have an alarm</a:t>
            </a:r>
          </a:p>
          <a:p>
            <a:pPr lvl="1"/>
            <a:r>
              <a:rPr lang="en-US" sz="1800" b="1" dirty="0">
                <a:effectLst>
                  <a:outerShdw blurRad="50800" dist="38100" dir="2700000" algn="tl" rotWithShape="0">
                    <a:srgbClr val="000000">
                      <a:alpha val="43000"/>
                    </a:srgbClr>
                  </a:outerShdw>
                </a:effectLst>
              </a:rPr>
              <a:t>Housing data </a:t>
            </a:r>
            <a:r>
              <a:rPr lang="en-US" sz="1800" dirty="0">
                <a:ea typeface="Trebuchet MS" charset="0"/>
              </a:rPr>
              <a:t>- house value, size, age, </a:t>
            </a:r>
            <a:br>
              <a:rPr lang="en-US" sz="1800" dirty="0">
                <a:ea typeface="Trebuchet MS" charset="0"/>
              </a:rPr>
            </a:br>
            <a:r>
              <a:rPr lang="en-US" sz="1800" dirty="0">
                <a:ea typeface="Trebuchet MS" charset="0"/>
              </a:rPr>
              <a:t>number of bedrooms, and tenure for </a:t>
            </a:r>
            <a:br>
              <a:rPr lang="en-US" sz="1800" dirty="0">
                <a:ea typeface="Trebuchet MS" charset="0"/>
              </a:rPr>
            </a:br>
            <a:r>
              <a:rPr lang="en-US" sz="1800" dirty="0">
                <a:ea typeface="Trebuchet MS" charset="0"/>
              </a:rPr>
              <a:t>60,343 housing units in Arlington County</a:t>
            </a:r>
          </a:p>
          <a:p>
            <a:pPr lvl="1"/>
            <a:r>
              <a:rPr lang="en-US" sz="1800" b="1" dirty="0">
                <a:effectLst>
                  <a:outerShdw blurRad="50800" dist="38100" dir="2700000" algn="tl" rotWithShape="0">
                    <a:srgbClr val="000000">
                      <a:alpha val="43000"/>
                    </a:srgbClr>
                  </a:outerShdw>
                </a:effectLst>
              </a:rPr>
              <a:t>ACS 2014 </a:t>
            </a:r>
            <a:r>
              <a:rPr lang="en-US" sz="1800" dirty="0">
                <a:ea typeface="Trebuchet MS" charset="0"/>
              </a:rPr>
              <a:t>– demographic (age, sex, race) and socioeconomic variables (income, poverty, education, SNAP, household composition) at the block group</a:t>
            </a:r>
          </a:p>
        </p:txBody>
      </p:sp>
    </p:spTree>
    <p:extLst>
      <p:ext uri="{BB962C8B-B14F-4D97-AF65-F5344CB8AC3E}">
        <p14:creationId xmlns:p14="http://schemas.microsoft.com/office/powerpoint/2010/main" val="1165806897"/>
      </p:ext>
    </p:extLst>
  </p:cSld>
  <p:clrMapOvr>
    <a:masterClrMapping/>
  </p:clrMapOvr>
  <p:transition spd="slow">
    <p:wipe/>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0715" y="17757"/>
            <a:ext cx="9144000" cy="1652016"/>
          </a:xfrm>
          <a:prstGeom prst="rect">
            <a:avLst/>
          </a:prstGeom>
        </p:spPr>
      </p:pic>
      <p:sp>
        <p:nvSpPr>
          <p:cNvPr id="6" name="Title 1"/>
          <p:cNvSpPr>
            <a:spLocks noGrp="1"/>
          </p:cNvSpPr>
          <p:nvPr>
            <p:ph type="title"/>
          </p:nvPr>
        </p:nvSpPr>
        <p:spPr>
          <a:xfrm>
            <a:off x="3581400" y="-76200"/>
            <a:ext cx="5475685" cy="1143000"/>
          </a:xfrm>
        </p:spPr>
        <p:txBody>
          <a:bodyPr>
            <a:normAutofit/>
          </a:bodyPr>
          <a:lstStyle/>
          <a:p>
            <a:r>
              <a:rPr lang="en-US" smtClean="0">
                <a:latin typeface="Raleway Light"/>
                <a:ea typeface="Helvetica" charset="0"/>
                <a:cs typeface="Raleway Light"/>
              </a:rPr>
              <a:t>Top Incidents across Years</a:t>
            </a:r>
            <a:endParaRPr lang="en-US" dirty="0">
              <a:latin typeface="Raleway Light"/>
              <a:ea typeface="Helvetica" charset="0"/>
              <a:cs typeface="Raleway Light"/>
            </a:endParaRPr>
          </a:p>
        </p:txBody>
      </p:sp>
      <p:graphicFrame>
        <p:nvGraphicFramePr>
          <p:cNvPr id="7" name="Content Placeholder 4"/>
          <p:cNvGraphicFramePr>
            <a:graphicFrameLocks/>
          </p:cNvGraphicFramePr>
          <p:nvPr>
            <p:extLst/>
          </p:nvPr>
        </p:nvGraphicFramePr>
        <p:xfrm>
          <a:off x="762000" y="1508760"/>
          <a:ext cx="7391400" cy="2072640"/>
        </p:xfrm>
        <a:graphic>
          <a:graphicData uri="http://schemas.openxmlformats.org/drawingml/2006/table">
            <a:tbl>
              <a:tblPr firstRow="1" bandRow="1">
                <a:tableStyleId>{5C22544A-7EE6-4342-B048-85BDC9FD1C3A}</a:tableStyleId>
              </a:tblPr>
              <a:tblGrid>
                <a:gridCol w="5029200"/>
                <a:gridCol w="1219200"/>
                <a:gridCol w="1143000"/>
              </a:tblGrid>
              <a:tr h="822960">
                <a:tc>
                  <a:txBody>
                    <a:bodyPr/>
                    <a:lstStyle/>
                    <a:p>
                      <a:endParaRPr lang="en-US" sz="1600" dirty="0" smtClean="0"/>
                    </a:p>
                    <a:p>
                      <a:r>
                        <a:rPr lang="en-US" sz="1600" dirty="0" smtClean="0"/>
                        <a:t>Incident</a:t>
                      </a:r>
                      <a:r>
                        <a:rPr lang="en-US" sz="1600" baseline="0" dirty="0" smtClean="0"/>
                        <a:t> Type</a:t>
                      </a:r>
                      <a:endParaRPr lang="en-US" sz="1600" dirty="0"/>
                    </a:p>
                  </a:txBody>
                  <a:tcPr marL="84406" marR="84406"/>
                </a:tc>
                <a:tc>
                  <a:txBody>
                    <a:bodyPr/>
                    <a:lstStyle/>
                    <a:p>
                      <a:r>
                        <a:rPr lang="en-US" sz="1600" dirty="0" smtClean="0"/>
                        <a:t>Number of incidents (2005-2015)</a:t>
                      </a:r>
                      <a:endParaRPr lang="en-US" sz="1600" dirty="0"/>
                    </a:p>
                  </a:txBody>
                  <a:tcPr marL="84406" marR="84406"/>
                </a:tc>
                <a:tc>
                  <a:txBody>
                    <a:bodyPr/>
                    <a:lstStyle/>
                    <a:p>
                      <a:r>
                        <a:rPr lang="en-US" sz="1600" dirty="0" smtClean="0"/>
                        <a:t>Number of incidents (2015)</a:t>
                      </a:r>
                      <a:endParaRPr lang="en-US" sz="1600" dirty="0"/>
                    </a:p>
                  </a:txBody>
                  <a:tcPr marL="84406" marR="84406"/>
                </a:tc>
              </a:tr>
              <a:tr h="335280">
                <a:tc>
                  <a:txBody>
                    <a:bodyPr/>
                    <a:lstStyle/>
                    <a:p>
                      <a:r>
                        <a:rPr lang="en-US" sz="1600" dirty="0" smtClean="0"/>
                        <a:t>53xx </a:t>
                      </a:r>
                      <a:r>
                        <a:rPr lang="mr-IN" sz="1600" dirty="0" smtClean="0"/>
                        <a:t>–</a:t>
                      </a:r>
                      <a:r>
                        <a:rPr lang="en-US" sz="1600" dirty="0" smtClean="0"/>
                        <a:t> Disturbing peace (anarchism, riot, fire alarm,</a:t>
                      </a:r>
                      <a:r>
                        <a:rPr lang="en-US" sz="1600" baseline="0" dirty="0" smtClean="0"/>
                        <a:t> etc.)</a:t>
                      </a:r>
                      <a:endParaRPr lang="en-US" sz="1600" dirty="0"/>
                    </a:p>
                  </a:txBody>
                  <a:tcPr marL="84406" marR="84406"/>
                </a:tc>
                <a:tc>
                  <a:txBody>
                    <a:bodyPr/>
                    <a:lstStyle/>
                    <a:p>
                      <a:pPr algn="r"/>
                      <a:r>
                        <a:rPr lang="en-US" sz="1600" dirty="0" smtClean="0"/>
                        <a:t>5,949</a:t>
                      </a:r>
                      <a:endParaRPr lang="en-US" sz="1600" dirty="0"/>
                    </a:p>
                  </a:txBody>
                  <a:tcPr marL="84406" marR="84406"/>
                </a:tc>
                <a:tc>
                  <a:txBody>
                    <a:bodyPr/>
                    <a:lstStyle/>
                    <a:p>
                      <a:pPr algn="r"/>
                      <a:r>
                        <a:rPr lang="en-US" sz="1600" dirty="0" smtClean="0"/>
                        <a:t>482</a:t>
                      </a:r>
                      <a:endParaRPr lang="en-US" sz="1600" dirty="0"/>
                    </a:p>
                  </a:txBody>
                  <a:tcPr marL="84406" marR="84406"/>
                </a:tc>
              </a:tr>
              <a:tr h="579120">
                <a:tc>
                  <a:txBody>
                    <a:bodyPr/>
                    <a:lstStyle/>
                    <a:p>
                      <a:r>
                        <a:rPr lang="en-US" sz="1600" dirty="0" smtClean="0"/>
                        <a:t>57xx </a:t>
                      </a:r>
                      <a:r>
                        <a:rPr lang="mr-IN" sz="1600" dirty="0" smtClean="0"/>
                        <a:t>–</a:t>
                      </a:r>
                      <a:r>
                        <a:rPr lang="en-US" sz="1600" dirty="0" smtClean="0"/>
                        <a:t> Violation of privacy (Trespassing)</a:t>
                      </a:r>
                      <a:endParaRPr lang="en-US" sz="1600" dirty="0"/>
                    </a:p>
                  </a:txBody>
                  <a:tcPr marL="84406" marR="84406"/>
                </a:tc>
                <a:tc>
                  <a:txBody>
                    <a:bodyPr/>
                    <a:lstStyle/>
                    <a:p>
                      <a:pPr marL="0" marR="0" indent="0" algn="r" defTabSz="457181" rtl="0" eaLnBrk="1" fontAlgn="auto" latinLnBrk="0" hangingPunct="1">
                        <a:lnSpc>
                          <a:spcPct val="100000"/>
                        </a:lnSpc>
                        <a:spcBef>
                          <a:spcPts val="0"/>
                        </a:spcBef>
                        <a:spcAft>
                          <a:spcPts val="0"/>
                        </a:spcAft>
                        <a:buClrTx/>
                        <a:buSzTx/>
                        <a:buFontTx/>
                        <a:buNone/>
                        <a:tabLst/>
                        <a:defRPr/>
                      </a:pPr>
                      <a:r>
                        <a:rPr lang="en-US" sz="1600" dirty="0" smtClean="0"/>
                        <a:t>5,166</a:t>
                      </a:r>
                    </a:p>
                    <a:p>
                      <a:pPr algn="r"/>
                      <a:endParaRPr lang="en-US" sz="1600" dirty="0"/>
                    </a:p>
                  </a:txBody>
                  <a:tcPr marL="84406" marR="84406"/>
                </a:tc>
                <a:tc>
                  <a:txBody>
                    <a:bodyPr/>
                    <a:lstStyle/>
                    <a:p>
                      <a:pPr algn="r"/>
                      <a:r>
                        <a:rPr lang="en-US" sz="1600" dirty="0" smtClean="0"/>
                        <a:t>464</a:t>
                      </a:r>
                      <a:endParaRPr lang="en-US" sz="1600" dirty="0"/>
                    </a:p>
                  </a:txBody>
                  <a:tcPr marL="84406" marR="84406"/>
                </a:tc>
              </a:tr>
              <a:tr h="335280">
                <a:tc>
                  <a:txBody>
                    <a:bodyPr/>
                    <a:lstStyle/>
                    <a:p>
                      <a:r>
                        <a:rPr lang="en-US" sz="1600" dirty="0" smtClean="0"/>
                        <a:t>54xx </a:t>
                      </a:r>
                      <a:r>
                        <a:rPr lang="mr-IN" sz="1600" dirty="0" smtClean="0"/>
                        <a:t>–</a:t>
                      </a:r>
                      <a:r>
                        <a:rPr lang="en-US" sz="1600" dirty="0" smtClean="0"/>
                        <a:t> Driving under influence</a:t>
                      </a:r>
                      <a:endParaRPr lang="en-US" sz="1600" dirty="0"/>
                    </a:p>
                  </a:txBody>
                  <a:tcPr marL="84406" marR="84406"/>
                </a:tc>
                <a:tc>
                  <a:txBody>
                    <a:bodyPr/>
                    <a:lstStyle/>
                    <a:p>
                      <a:pPr algn="r"/>
                      <a:r>
                        <a:rPr lang="is-IS" sz="1600" dirty="0" smtClean="0"/>
                        <a:t>5,462</a:t>
                      </a:r>
                      <a:endParaRPr lang="en-US" sz="1600" dirty="0"/>
                    </a:p>
                  </a:txBody>
                  <a:tcPr marL="84406" marR="84406"/>
                </a:tc>
                <a:tc>
                  <a:txBody>
                    <a:bodyPr/>
                    <a:lstStyle/>
                    <a:p>
                      <a:pPr algn="r"/>
                      <a:r>
                        <a:rPr lang="en-US" sz="1600" dirty="0" smtClean="0"/>
                        <a:t>348</a:t>
                      </a:r>
                      <a:endParaRPr lang="en-US" sz="1600" dirty="0"/>
                    </a:p>
                  </a:txBody>
                  <a:tcPr marL="84406" marR="84406"/>
                </a:tc>
              </a:tr>
            </a:tbl>
          </a:graphicData>
        </a:graphic>
      </p:graphicFrame>
      <p:cxnSp>
        <p:nvCxnSpPr>
          <p:cNvPr id="8" name="Straight Arrow Connector 7"/>
          <p:cNvCxnSpPr/>
          <p:nvPr/>
        </p:nvCxnSpPr>
        <p:spPr>
          <a:xfrm flipV="1">
            <a:off x="7391400" y="2811780"/>
            <a:ext cx="0" cy="228600"/>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a:off x="7391400" y="3345180"/>
            <a:ext cx="0" cy="228600"/>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a:off x="7391400" y="2430780"/>
            <a:ext cx="0" cy="228600"/>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257792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Understanding Underserved Populations and At-Risk Youth</a:t>
            </a:r>
            <a:endParaRPr lang="en-US" dirty="0"/>
          </a:p>
        </p:txBody>
      </p:sp>
      <p:pic>
        <p:nvPicPr>
          <p:cNvPr id="7" name="Content Placeholder 6" descr="Screen Shot 2016-12-02 at 7.09.04 AM.png"/>
          <p:cNvPicPr>
            <a:picLocks noGrp="1" noChangeAspect="1"/>
          </p:cNvPicPr>
          <p:nvPr>
            <p:ph idx="1"/>
          </p:nvPr>
        </p:nvPicPr>
        <p:blipFill rotWithShape="1">
          <a:blip r:embed="rId3">
            <a:extLst>
              <a:ext uri="{28A0092B-C50C-407E-A947-70E740481C1C}">
                <a14:useLocalDpi xmlns:a14="http://schemas.microsoft.com/office/drawing/2010/main" val="0"/>
              </a:ext>
            </a:extLst>
          </a:blip>
          <a:srcRect t="101" b="687"/>
          <a:stretch/>
        </p:blipFill>
        <p:spPr>
          <a:xfrm>
            <a:off x="0" y="2797582"/>
            <a:ext cx="2032142" cy="3222221"/>
          </a:xfrm>
        </p:spPr>
      </p:pic>
      <p:pic>
        <p:nvPicPr>
          <p:cNvPr id="9" name="Picture 8" descr="Screen Shot 2016-12-02 at 7.04.10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6000" y="4876804"/>
            <a:ext cx="4267200" cy="943277"/>
          </a:xfrm>
          <a:prstGeom prst="rect">
            <a:avLst/>
          </a:prstGeom>
        </p:spPr>
      </p:pic>
      <p:pic>
        <p:nvPicPr>
          <p:cNvPr id="10" name="Picture 9" descr="Screen Shot 2016-12-02 at 7.03.28 A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86602" y="2778130"/>
            <a:ext cx="2057400" cy="3171038"/>
          </a:xfrm>
          <a:prstGeom prst="rect">
            <a:avLst/>
          </a:prstGeom>
        </p:spPr>
      </p:pic>
      <p:sp>
        <p:nvSpPr>
          <p:cNvPr id="11" name="TextBox 10"/>
          <p:cNvSpPr txBox="1"/>
          <p:nvPr/>
        </p:nvSpPr>
        <p:spPr>
          <a:xfrm>
            <a:off x="990604" y="1828801"/>
            <a:ext cx="7467601" cy="830740"/>
          </a:xfrm>
          <a:prstGeom prst="rect">
            <a:avLst/>
          </a:prstGeom>
          <a:noFill/>
        </p:spPr>
        <p:txBody>
          <a:bodyPr wrap="square" rtlCol="0">
            <a:spAutoFit/>
          </a:bodyPr>
          <a:lstStyle/>
          <a:p>
            <a:pPr marL="342875" indent="-342875">
              <a:buFont typeface="Arial"/>
              <a:buChar char="•"/>
            </a:pPr>
            <a:r>
              <a:rPr lang="en-US" sz="2399" b="1" dirty="0">
                <a:solidFill>
                  <a:srgbClr val="E46C0A"/>
                </a:solidFill>
                <a:effectLst>
                  <a:outerShdw blurRad="50800" dist="38100" dir="2700000" algn="tl" rotWithShape="0">
                    <a:srgbClr val="000000">
                      <a:alpha val="43000"/>
                    </a:srgbClr>
                  </a:outerShdw>
                </a:effectLst>
                <a:latin typeface="Helvetica Light"/>
                <a:ea typeface="Trebuchet MS" charset="0"/>
                <a:cs typeface="Helvetica Light"/>
              </a:rPr>
              <a:t>Data Driven Governance </a:t>
            </a:r>
            <a:r>
              <a:rPr lang="en-US" sz="2399" dirty="0">
                <a:latin typeface="Helvetica Light"/>
                <a:cs typeface="Helvetica Light"/>
              </a:rPr>
              <a:t>is maturing in Arlington</a:t>
            </a:r>
          </a:p>
          <a:p>
            <a:pPr marL="342875" indent="-342875">
              <a:buFont typeface="Arial"/>
              <a:buChar char="•"/>
            </a:pPr>
            <a:r>
              <a:rPr lang="en-US" sz="2399" b="1" dirty="0">
                <a:solidFill>
                  <a:schemeClr val="accent6">
                    <a:lumMod val="75000"/>
                  </a:schemeClr>
                </a:solidFill>
                <a:effectLst>
                  <a:outerShdw blurRad="50800" dist="38100" dir="2700000" algn="tl" rotWithShape="0">
                    <a:srgbClr val="000000">
                      <a:alpha val="43000"/>
                    </a:srgbClr>
                  </a:outerShdw>
                </a:effectLst>
                <a:latin typeface="Helvetica Light"/>
                <a:ea typeface="Trebuchet MS" charset="0"/>
                <a:cs typeface="Helvetica Light"/>
              </a:rPr>
              <a:t>3 departments </a:t>
            </a:r>
            <a:r>
              <a:rPr lang="en-US" sz="2399" dirty="0">
                <a:latin typeface="Helvetica Light"/>
                <a:cs typeface="Helvetica Light"/>
              </a:rPr>
              <a:t>have overlapping issues</a:t>
            </a:r>
            <a:r>
              <a:rPr lang="en-US" sz="2399" dirty="0">
                <a:solidFill>
                  <a:srgbClr val="E46C0A"/>
                </a:solidFill>
                <a:effectLst>
                  <a:outerShdw blurRad="50800" dist="38100" dir="2700000" algn="tl" rotWithShape="0">
                    <a:srgbClr val="000000">
                      <a:alpha val="43000"/>
                    </a:srgbClr>
                  </a:outerShdw>
                </a:effectLst>
                <a:latin typeface="Helvetica Light"/>
                <a:ea typeface="Trebuchet MS" charset="0"/>
                <a:cs typeface="Helvetica Light"/>
              </a:rPr>
              <a:t>    </a:t>
            </a:r>
            <a:r>
              <a:rPr lang="en-US" sz="2000" dirty="0">
                <a:solidFill>
                  <a:srgbClr val="E46C0A"/>
                </a:solidFill>
                <a:effectLst>
                  <a:outerShdw blurRad="50800" dist="38100" dir="2700000" algn="tl" rotWithShape="0">
                    <a:srgbClr val="000000">
                      <a:alpha val="43000"/>
                    </a:srgbClr>
                  </a:outerShdw>
                </a:effectLst>
                <a:latin typeface="Helvetica Light"/>
                <a:ea typeface="Trebuchet MS" charset="0"/>
                <a:cs typeface="Helvetica Light"/>
              </a:rPr>
              <a:t>   </a:t>
            </a:r>
          </a:p>
        </p:txBody>
      </p:sp>
      <p:sp>
        <p:nvSpPr>
          <p:cNvPr id="3" name="TextBox 2"/>
          <p:cNvSpPr txBox="1"/>
          <p:nvPr/>
        </p:nvSpPr>
        <p:spPr>
          <a:xfrm>
            <a:off x="2069467" y="2743205"/>
            <a:ext cx="4945034" cy="2031325"/>
          </a:xfrm>
          <a:prstGeom prst="rect">
            <a:avLst/>
          </a:prstGeom>
          <a:noFill/>
        </p:spPr>
        <p:txBody>
          <a:bodyPr wrap="square" rtlCol="0">
            <a:spAutoFit/>
          </a:bodyPr>
          <a:lstStyle/>
          <a:p>
            <a:pPr marL="342875" indent="-342875">
              <a:buFont typeface="Arial"/>
              <a:buChar char="•"/>
            </a:pPr>
            <a:r>
              <a:rPr lang="en-US" dirty="0">
                <a:latin typeface="Helvetica Light"/>
                <a:cs typeface="Helvetica Light"/>
              </a:rPr>
              <a:t>Conduct</a:t>
            </a:r>
            <a:r>
              <a:rPr lang="en-US" dirty="0">
                <a:solidFill>
                  <a:srgbClr val="E46C0A"/>
                </a:solidFill>
                <a:latin typeface="Helvetica Light"/>
                <a:cs typeface="Helvetica Light"/>
              </a:rPr>
              <a:t> </a:t>
            </a:r>
            <a:r>
              <a:rPr lang="en-US" dirty="0">
                <a:solidFill>
                  <a:srgbClr val="E46C0A"/>
                </a:solidFill>
                <a:effectLst>
                  <a:outerShdw blurRad="50800" dist="38100" dir="2700000" algn="tl" rotWithShape="0">
                    <a:srgbClr val="000000">
                      <a:alpha val="43000"/>
                    </a:srgbClr>
                  </a:outerShdw>
                </a:effectLst>
                <a:latin typeface="Helvetica Light"/>
                <a:ea typeface="Trebuchet MS" charset="0"/>
                <a:cs typeface="Helvetica Light"/>
              </a:rPr>
              <a:t>situational awareness </a:t>
            </a:r>
            <a:r>
              <a:rPr lang="en-US" dirty="0">
                <a:latin typeface="Helvetica Light"/>
                <a:cs typeface="Helvetica Light"/>
              </a:rPr>
              <a:t>as 1st step</a:t>
            </a:r>
          </a:p>
          <a:p>
            <a:pPr marL="800044" lvl="1" indent="-342875">
              <a:buFont typeface="Arial"/>
              <a:buChar char="•"/>
            </a:pPr>
            <a:r>
              <a:rPr lang="en-US" dirty="0">
                <a:latin typeface="Helvetica Light"/>
                <a:cs typeface="Helvetica Light"/>
              </a:rPr>
              <a:t>who is </a:t>
            </a:r>
            <a:r>
              <a:rPr lang="en-US" dirty="0">
                <a:effectLst>
                  <a:outerShdw blurRad="50800" dist="38100" dir="2700000" algn="tl" rotWithShape="0">
                    <a:srgbClr val="000000">
                      <a:alpha val="43000"/>
                    </a:srgbClr>
                  </a:outerShdw>
                </a:effectLst>
                <a:latin typeface="Helvetica Light"/>
                <a:ea typeface="Trebuchet MS" charset="0"/>
                <a:cs typeface="Helvetica Light"/>
              </a:rPr>
              <a:t>NOT using their services</a:t>
            </a:r>
          </a:p>
          <a:p>
            <a:pPr marL="800044" lvl="1" indent="-342875">
              <a:buFont typeface="Arial"/>
              <a:buChar char="•"/>
            </a:pPr>
            <a:r>
              <a:rPr lang="en-US" dirty="0">
                <a:latin typeface="Helvetica Light"/>
                <a:cs typeface="Helvetica Light"/>
              </a:rPr>
              <a:t>what are potential </a:t>
            </a:r>
            <a:r>
              <a:rPr lang="en-US" dirty="0">
                <a:effectLst>
                  <a:outerShdw blurRad="50800" dist="38100" dir="2700000" algn="tl" rotWithShape="0">
                    <a:srgbClr val="000000">
                      <a:alpha val="43000"/>
                    </a:srgbClr>
                  </a:outerShdw>
                </a:effectLst>
                <a:latin typeface="Helvetica Light"/>
                <a:ea typeface="Trebuchet MS" charset="0"/>
                <a:cs typeface="Helvetica Light"/>
              </a:rPr>
              <a:t>reasons</a:t>
            </a:r>
            <a:r>
              <a:rPr lang="en-US" dirty="0">
                <a:latin typeface="Helvetica Light"/>
                <a:cs typeface="Helvetica Light"/>
              </a:rPr>
              <a:t>?</a:t>
            </a:r>
          </a:p>
          <a:p>
            <a:pPr marL="800044" lvl="1" indent="-342875">
              <a:buFont typeface="Arial"/>
              <a:buChar char="•"/>
            </a:pPr>
            <a:r>
              <a:rPr lang="en-US" dirty="0">
                <a:latin typeface="Helvetica Light"/>
                <a:cs typeface="Helvetica Light"/>
              </a:rPr>
              <a:t>what are </a:t>
            </a:r>
            <a:r>
              <a:rPr lang="en-US" dirty="0">
                <a:effectLst>
                  <a:outerShdw blurRad="50800" dist="38100" dir="2700000" algn="tl" rotWithShape="0">
                    <a:srgbClr val="000000">
                      <a:alpha val="43000"/>
                    </a:srgbClr>
                  </a:outerShdw>
                </a:effectLst>
                <a:latin typeface="Helvetica Light"/>
                <a:ea typeface="Trebuchet MS" charset="0"/>
                <a:cs typeface="Helvetica Light"/>
              </a:rPr>
              <a:t>neighborhood characteristics</a:t>
            </a:r>
            <a:r>
              <a:rPr lang="en-US" dirty="0">
                <a:latin typeface="Helvetica Light"/>
                <a:cs typeface="Helvetica Light"/>
              </a:rPr>
              <a:t>?</a:t>
            </a:r>
          </a:p>
          <a:p>
            <a:pPr marL="342875" indent="-342875">
              <a:buFont typeface="Arial"/>
              <a:buChar char="•"/>
            </a:pPr>
            <a:r>
              <a:rPr lang="en-US" dirty="0">
                <a:solidFill>
                  <a:srgbClr val="E46C0A"/>
                </a:solidFill>
                <a:effectLst>
                  <a:outerShdw blurRad="50800" dist="38100" dir="2700000" algn="tl" rotWithShape="0">
                    <a:srgbClr val="000000">
                      <a:alpha val="43000"/>
                    </a:srgbClr>
                  </a:outerShdw>
                </a:effectLst>
                <a:latin typeface="Helvetica Light"/>
                <a:ea typeface="Trebuchet MS" charset="0"/>
                <a:cs typeface="Helvetica Light"/>
              </a:rPr>
              <a:t>“Paint” picture of Arlington using many data sources</a:t>
            </a:r>
            <a:endParaRPr lang="en-US" sz="2000" dirty="0">
              <a:latin typeface="Gill Sans Light"/>
              <a:cs typeface="Gill Sans Light"/>
            </a:endParaRPr>
          </a:p>
        </p:txBody>
      </p:sp>
    </p:spTree>
    <p:extLst>
      <p:ext uri="{BB962C8B-B14F-4D97-AF65-F5344CB8AC3E}">
        <p14:creationId xmlns:p14="http://schemas.microsoft.com/office/powerpoint/2010/main" val="938754623"/>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0202" y="857250"/>
            <a:ext cx="5204611" cy="5143500"/>
          </a:xfrm>
          <a:prstGeom prst="rect">
            <a:avLst/>
          </a:prstGeom>
        </p:spPr>
      </p:pic>
    </p:spTree>
    <p:extLst>
      <p:ext uri="{BB962C8B-B14F-4D97-AF65-F5344CB8AC3E}">
        <p14:creationId xmlns:p14="http://schemas.microsoft.com/office/powerpoint/2010/main" val="154316434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76400" y="1659007"/>
            <a:ext cx="6573384" cy="4191000"/>
          </a:xfrm>
        </p:spPr>
      </p:pic>
      <p:sp>
        <p:nvSpPr>
          <p:cNvPr id="5" name="Title 1"/>
          <p:cNvSpPr>
            <a:spLocks noGrp="1"/>
          </p:cNvSpPr>
          <p:nvPr>
            <p:ph type="title"/>
          </p:nvPr>
        </p:nvSpPr>
        <p:spPr>
          <a:xfrm>
            <a:off x="457200" y="838200"/>
            <a:ext cx="8229600" cy="857250"/>
          </a:xfrm>
        </p:spPr>
        <p:txBody>
          <a:bodyPr>
            <a:normAutofit/>
          </a:bodyPr>
          <a:lstStyle/>
          <a:p>
            <a:pPr algn="r"/>
            <a:r>
              <a:rPr lang="en-US" dirty="0" smtClean="0"/>
              <a:t>Youth Incidents by Beat</a:t>
            </a:r>
            <a:endParaRPr lang="en-US" dirty="0"/>
          </a:p>
        </p:txBody>
      </p:sp>
    </p:spTree>
    <p:extLst>
      <p:ext uri="{BB962C8B-B14F-4D97-AF65-F5344CB8AC3E}">
        <p14:creationId xmlns:p14="http://schemas.microsoft.com/office/powerpoint/2010/main" val="80314159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lh3.googleusercontent.com/vjTdrHqImWbHhZKoR3yLHXBazipHit3ttCMGUElTgmfrUmvlMv-OZEU2m3q59hOIc5nqZu-aXyVZY8LoYvLzg5-hGK2NrVxt0JVwN_QtnVuTmHwgaJTRh9IMsnTyRBOXBgtrgiTSeG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882140"/>
            <a:ext cx="4064774" cy="37338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https://lh5.googleusercontent.com/W5WfbCH8Rwhz2mPFGPcMIGkmuF2z05UNNDml-sX3l-GE8UTbWBvC1WmAtd_w-EsWhwOddch1HFBFdkCx9SsAlTRt3RgQxGRxyfzLt8nFRjzO5pk0N40og2PDnkuCyGsp5pRT2kl3u0U"/>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4872" y="1894263"/>
            <a:ext cx="4038395" cy="3709569"/>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146226" y="1668825"/>
            <a:ext cx="3810000" cy="461537"/>
          </a:xfrm>
          <a:prstGeom prst="rect">
            <a:avLst/>
          </a:prstGeom>
          <a:noFill/>
        </p:spPr>
        <p:txBody>
          <a:bodyPr wrap="square" rtlCol="0">
            <a:spAutoFit/>
          </a:bodyPr>
          <a:lstStyle/>
          <a:p>
            <a:pPr marL="342875" indent="-342875">
              <a:buFont typeface="Arial"/>
              <a:buChar char="•"/>
            </a:pPr>
            <a:r>
              <a:rPr lang="en-US" sz="2399" b="1">
                <a:solidFill>
                  <a:srgbClr val="E46C0A"/>
                </a:solidFill>
                <a:effectLst>
                  <a:outerShdw blurRad="50800" dist="38100" dir="2700000" algn="tl" rotWithShape="0">
                    <a:srgbClr val="000000">
                      <a:alpha val="43000"/>
                    </a:srgbClr>
                  </a:outerShdw>
                </a:effectLst>
                <a:latin typeface="Helvetica Light"/>
                <a:ea typeface="Trebuchet MS" charset="0"/>
                <a:cs typeface="Helvetica Light"/>
              </a:rPr>
              <a:t>Proportion of all crime</a:t>
            </a:r>
            <a:endParaRPr lang="en-US" sz="2000" dirty="0">
              <a:solidFill>
                <a:srgbClr val="E46C0A"/>
              </a:solidFill>
              <a:effectLst>
                <a:outerShdw blurRad="50800" dist="38100" dir="2700000" algn="tl" rotWithShape="0">
                  <a:srgbClr val="000000">
                    <a:alpha val="43000"/>
                  </a:srgbClr>
                </a:outerShdw>
              </a:effectLst>
              <a:latin typeface="Helvetica Light"/>
              <a:ea typeface="Trebuchet MS" charset="0"/>
              <a:cs typeface="Helvetica Light"/>
            </a:endParaRPr>
          </a:p>
        </p:txBody>
      </p:sp>
      <p:sp>
        <p:nvSpPr>
          <p:cNvPr id="9" name="TextBox 8"/>
          <p:cNvSpPr txBox="1"/>
          <p:nvPr/>
        </p:nvSpPr>
        <p:spPr>
          <a:xfrm>
            <a:off x="4528151" y="1663429"/>
            <a:ext cx="4293168" cy="461537"/>
          </a:xfrm>
          <a:prstGeom prst="rect">
            <a:avLst/>
          </a:prstGeom>
          <a:noFill/>
        </p:spPr>
        <p:txBody>
          <a:bodyPr wrap="square" rtlCol="0">
            <a:spAutoFit/>
          </a:bodyPr>
          <a:lstStyle/>
          <a:p>
            <a:pPr marL="342875" indent="-342875">
              <a:buFont typeface="Arial"/>
              <a:buChar char="•"/>
            </a:pPr>
            <a:r>
              <a:rPr lang="en-US" sz="2399" b="1">
                <a:solidFill>
                  <a:srgbClr val="E46C0A"/>
                </a:solidFill>
                <a:effectLst>
                  <a:outerShdw blurRad="50800" dist="38100" dir="2700000" algn="tl" rotWithShape="0">
                    <a:srgbClr val="000000">
                      <a:alpha val="43000"/>
                    </a:srgbClr>
                  </a:outerShdw>
                </a:effectLst>
                <a:latin typeface="Helvetica Light"/>
                <a:ea typeface="Trebuchet MS" charset="0"/>
                <a:cs typeface="Helvetica Light"/>
              </a:rPr>
              <a:t>Proportion of youth crime</a:t>
            </a:r>
            <a:endParaRPr lang="en-US" sz="2000" dirty="0">
              <a:solidFill>
                <a:srgbClr val="E46C0A"/>
              </a:solidFill>
              <a:effectLst>
                <a:outerShdw blurRad="50800" dist="38100" dir="2700000" algn="tl" rotWithShape="0">
                  <a:srgbClr val="000000">
                    <a:alpha val="43000"/>
                  </a:srgbClr>
                </a:outerShdw>
              </a:effectLst>
              <a:latin typeface="Helvetica Light"/>
              <a:ea typeface="Trebuchet MS" charset="0"/>
              <a:cs typeface="Helvetica Light"/>
            </a:endParaRPr>
          </a:p>
        </p:txBody>
      </p:sp>
      <p:sp>
        <p:nvSpPr>
          <p:cNvPr id="10" name="Title 1"/>
          <p:cNvSpPr>
            <a:spLocks noGrp="1"/>
          </p:cNvSpPr>
          <p:nvPr>
            <p:ph type="title"/>
          </p:nvPr>
        </p:nvSpPr>
        <p:spPr>
          <a:xfrm>
            <a:off x="457200" y="838200"/>
            <a:ext cx="8229600" cy="857250"/>
          </a:xfrm>
        </p:spPr>
        <p:txBody>
          <a:bodyPr>
            <a:normAutofit/>
          </a:bodyPr>
          <a:lstStyle/>
          <a:p>
            <a:r>
              <a:rPr lang="en-US" dirty="0" smtClean="0"/>
              <a:t>Incident rates by Beat</a:t>
            </a:r>
            <a:endParaRPr lang="en-US" dirty="0"/>
          </a:p>
        </p:txBody>
      </p:sp>
    </p:spTree>
    <p:extLst>
      <p:ext uri="{BB962C8B-B14F-4D97-AF65-F5344CB8AC3E}">
        <p14:creationId xmlns:p14="http://schemas.microsoft.com/office/powerpoint/2010/main" val="146608257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Shape 117"/>
          <p:cNvSpPr txBox="1">
            <a:spLocks noGrp="1"/>
          </p:cNvSpPr>
          <p:nvPr>
            <p:ph type="title"/>
          </p:nvPr>
        </p:nvSpPr>
        <p:spPr>
          <a:xfrm>
            <a:off x="381007" y="1295400"/>
            <a:ext cx="8520601" cy="572700"/>
          </a:xfrm>
          <a:prstGeom prst="rect">
            <a:avLst/>
          </a:prstGeom>
        </p:spPr>
        <p:txBody>
          <a:bodyPr vert="horz" lIns="91425" tIns="91425" rIns="91425" bIns="91425" rtlCol="0" anchor="t" anchorCtr="0">
            <a:noAutofit/>
          </a:bodyPr>
          <a:lstStyle/>
          <a:p>
            <a:pPr>
              <a:spcBef>
                <a:spcPts val="0"/>
              </a:spcBef>
            </a:pPr>
            <a:r>
              <a:rPr lang="en"/>
              <a:t>Youth throughout the day</a:t>
            </a:r>
          </a:p>
        </p:txBody>
      </p:sp>
      <p:pic>
        <p:nvPicPr>
          <p:cNvPr id="118" name="Shape 118"/>
          <p:cNvPicPr preferRelativeResize="0"/>
          <p:nvPr/>
        </p:nvPicPr>
        <p:blipFill>
          <a:blip r:embed="rId3">
            <a:alphaModFix/>
          </a:blip>
          <a:stretch>
            <a:fillRect/>
          </a:stretch>
        </p:blipFill>
        <p:spPr>
          <a:xfrm>
            <a:off x="2209804" y="1981206"/>
            <a:ext cx="4589426" cy="3744051"/>
          </a:xfrm>
          <a:prstGeom prst="rect">
            <a:avLst/>
          </a:prstGeom>
          <a:noFill/>
          <a:ln>
            <a:noFill/>
          </a:ln>
        </p:spPr>
      </p:pic>
    </p:spTree>
    <p:extLst>
      <p:ext uri="{BB962C8B-B14F-4D97-AF65-F5344CB8AC3E}">
        <p14:creationId xmlns:p14="http://schemas.microsoft.com/office/powerpoint/2010/main" val="22250596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000" y="762000"/>
            <a:ext cx="8370067" cy="4780572"/>
          </a:xfrm>
          <a:prstGeom prst="rect">
            <a:avLst/>
          </a:prstGeom>
        </p:spPr>
      </p:pic>
    </p:spTree>
    <p:extLst>
      <p:ext uri="{BB962C8B-B14F-4D97-AF65-F5344CB8AC3E}">
        <p14:creationId xmlns:p14="http://schemas.microsoft.com/office/powerpoint/2010/main" val="173389790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912578"/>
            <a:ext cx="8229600" cy="857250"/>
          </a:xfrm>
        </p:spPr>
        <p:txBody>
          <a:bodyPr/>
          <a:lstStyle/>
          <a:p>
            <a:pPr algn="r"/>
            <a:r>
              <a:rPr lang="en-US" smtClean="0"/>
              <a:t>Risk Factors</a:t>
            </a:r>
            <a:endParaRPr lang="en-US" dirty="0"/>
          </a:p>
        </p:txBody>
      </p:sp>
      <p:pic>
        <p:nvPicPr>
          <p:cNvPr id="4" name="Picture 3"/>
          <p:cNvPicPr>
            <a:picLocks noChangeAspect="1"/>
          </p:cNvPicPr>
          <p:nvPr/>
        </p:nvPicPr>
        <p:blipFill>
          <a:blip r:embed="rId2"/>
          <a:stretch>
            <a:fillRect/>
          </a:stretch>
        </p:blipFill>
        <p:spPr>
          <a:xfrm>
            <a:off x="914401" y="891871"/>
            <a:ext cx="4742861" cy="5143500"/>
          </a:xfrm>
          <a:prstGeom prst="rect">
            <a:avLst/>
          </a:prstGeom>
        </p:spPr>
      </p:pic>
      <p:sp>
        <p:nvSpPr>
          <p:cNvPr id="5" name="TextBox 4"/>
          <p:cNvSpPr txBox="1"/>
          <p:nvPr/>
        </p:nvSpPr>
        <p:spPr>
          <a:xfrm>
            <a:off x="5867400" y="4343402"/>
            <a:ext cx="2778318" cy="1384995"/>
          </a:xfrm>
          <a:prstGeom prst="rect">
            <a:avLst/>
          </a:prstGeom>
          <a:noFill/>
        </p:spPr>
        <p:txBody>
          <a:bodyPr wrap="square" rtlCol="0">
            <a:spAutoFit/>
          </a:bodyPr>
          <a:lstStyle/>
          <a:p>
            <a:r>
              <a:rPr lang="en-US" sz="1400" dirty="0"/>
              <a:t>Source: </a:t>
            </a:r>
            <a:r>
              <a:rPr lang="en-US" sz="1400" dirty="0" err="1"/>
              <a:t>Shader</a:t>
            </a:r>
            <a:r>
              <a:rPr lang="en-US" sz="1400" dirty="0"/>
              <a:t>, Michael. </a:t>
            </a:r>
            <a:r>
              <a:rPr lang="en-US" sz="1400" i="1" dirty="0"/>
              <a:t>Risk factors for delinquency: An overview</a:t>
            </a:r>
            <a:r>
              <a:rPr lang="en-US" sz="1400" dirty="0"/>
              <a:t>. US Department of Justice, Office of Justice Programs, Office of Juvenile Justice and Delinquency Prevention, 2001.</a:t>
            </a:r>
            <a:endParaRPr lang="en-US" sz="1400" dirty="0">
              <a:latin typeface="Gill Sans Light"/>
              <a:cs typeface="Gill Sans Light"/>
            </a:endParaRPr>
          </a:p>
        </p:txBody>
      </p:sp>
    </p:spTree>
    <p:extLst>
      <p:ext uri="{BB962C8B-B14F-4D97-AF65-F5344CB8AC3E}">
        <p14:creationId xmlns:p14="http://schemas.microsoft.com/office/powerpoint/2010/main" val="205859846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p:nvPr/>
        </p:nvPicPr>
        <p:blipFill rotWithShape="1">
          <a:blip r:embed="rId2">
            <a:extLst>
              <a:ext uri="{28A0092B-C50C-407E-A947-70E740481C1C}">
                <a14:useLocalDpi xmlns:a14="http://schemas.microsoft.com/office/drawing/2010/main" val="0"/>
              </a:ext>
            </a:extLst>
          </a:blip>
          <a:srcRect l="1" r="540"/>
          <a:stretch/>
        </p:blipFill>
        <p:spPr bwMode="auto">
          <a:xfrm>
            <a:off x="1219200" y="1524002"/>
            <a:ext cx="5906770" cy="1544955"/>
          </a:xfrm>
          <a:prstGeom prst="rect">
            <a:avLst/>
          </a:prstGeom>
          <a:ln>
            <a:noFill/>
          </a:ln>
          <a:extLst>
            <a:ext uri="{53640926-AAD7-44D8-BBD7-CCE9431645EC}">
              <a14:shadowObscured xmlns:a14="http://schemas.microsoft.com/office/drawing/2010/main"/>
            </a:ext>
          </a:extLst>
        </p:spPr>
      </p:pic>
      <p:pic>
        <p:nvPicPr>
          <p:cNvPr id="9" name="Picture 8"/>
          <p:cNvPicPr/>
          <p:nvPr/>
        </p:nvPicPr>
        <p:blipFill rotWithShape="1">
          <a:blip r:embed="rId3">
            <a:extLst>
              <a:ext uri="{28A0092B-C50C-407E-A947-70E740481C1C}">
                <a14:useLocalDpi xmlns:a14="http://schemas.microsoft.com/office/drawing/2010/main" val="0"/>
              </a:ext>
            </a:extLst>
          </a:blip>
          <a:srcRect l="16599"/>
          <a:stretch/>
        </p:blipFill>
        <p:spPr bwMode="auto">
          <a:xfrm>
            <a:off x="2590800" y="1905000"/>
            <a:ext cx="3925570" cy="370459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75531401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p:nvPr/>
        </p:nvPicPr>
        <p:blipFill>
          <a:blip r:embed="rId2">
            <a:extLst>
              <a:ext uri="{28A0092B-C50C-407E-A947-70E740481C1C}">
                <a14:useLocalDpi xmlns:a14="http://schemas.microsoft.com/office/drawing/2010/main" val="0"/>
              </a:ext>
            </a:extLst>
          </a:blip>
          <a:stretch>
            <a:fillRect/>
          </a:stretch>
        </p:blipFill>
        <p:spPr>
          <a:xfrm>
            <a:off x="609601" y="1371600"/>
            <a:ext cx="5941695" cy="2011680"/>
          </a:xfrm>
          <a:prstGeom prst="rect">
            <a:avLst/>
          </a:prstGeom>
        </p:spPr>
      </p:pic>
      <p:pic>
        <p:nvPicPr>
          <p:cNvPr id="4" name="Picture 3"/>
          <p:cNvPicPr/>
          <p:nvPr/>
        </p:nvPicPr>
        <p:blipFill rotWithShape="1">
          <a:blip r:embed="rId3">
            <a:extLst>
              <a:ext uri="{28A0092B-C50C-407E-A947-70E740481C1C}">
                <a14:useLocalDpi xmlns:a14="http://schemas.microsoft.com/office/drawing/2010/main" val="0"/>
              </a:ext>
            </a:extLst>
          </a:blip>
          <a:srcRect l="10931"/>
          <a:stretch/>
        </p:blipFill>
        <p:spPr bwMode="auto">
          <a:xfrm>
            <a:off x="3580449" y="1905000"/>
            <a:ext cx="3639185" cy="365760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7868463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26339629" y="31662056"/>
            <a:ext cx="7366431" cy="7018972"/>
            <a:chOff x="11480800" y="31953200"/>
            <a:chExt cx="5080000" cy="4840387"/>
          </a:xfrm>
        </p:grpSpPr>
        <p:pic>
          <p:nvPicPr>
            <p:cNvPr id="8" name="Picture 7"/>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1480800" y="31953200"/>
              <a:ext cx="5080000" cy="4838700"/>
            </a:xfrm>
            <a:prstGeom prst="rect">
              <a:avLst/>
            </a:prstGeom>
            <a:ln>
              <a:solidFill>
                <a:schemeClr val="tx1"/>
              </a:solidFill>
            </a:ln>
          </p:spPr>
        </p:pic>
        <p:pic>
          <p:nvPicPr>
            <p:cNvPr id="9" name="Picture 8"/>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11480800" y="35217100"/>
              <a:ext cx="1312007" cy="1576487"/>
            </a:xfrm>
            <a:prstGeom prst="rect">
              <a:avLst/>
            </a:prstGeom>
            <a:ln>
              <a:solidFill>
                <a:schemeClr val="tx1"/>
              </a:solidFill>
            </a:ln>
          </p:spPr>
        </p:pic>
      </p:grpSp>
      <p:grpSp>
        <p:nvGrpSpPr>
          <p:cNvPr id="10" name="Group 9"/>
          <p:cNvGrpSpPr/>
          <p:nvPr/>
        </p:nvGrpSpPr>
        <p:grpSpPr>
          <a:xfrm>
            <a:off x="26492029" y="31814456"/>
            <a:ext cx="7366431" cy="7018972"/>
            <a:chOff x="11480800" y="31953200"/>
            <a:chExt cx="5080000" cy="4840387"/>
          </a:xfrm>
        </p:grpSpPr>
        <p:pic>
          <p:nvPicPr>
            <p:cNvPr id="11" name="Picture 10"/>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1480800" y="31953200"/>
              <a:ext cx="5080000" cy="4838700"/>
            </a:xfrm>
            <a:prstGeom prst="rect">
              <a:avLst/>
            </a:prstGeom>
            <a:ln>
              <a:solidFill>
                <a:schemeClr val="tx1"/>
              </a:solidFill>
            </a:ln>
          </p:spPr>
        </p:pic>
        <p:pic>
          <p:nvPicPr>
            <p:cNvPr id="12" name="Picture 11"/>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11480800" y="35217100"/>
              <a:ext cx="1312007" cy="1576487"/>
            </a:xfrm>
            <a:prstGeom prst="rect">
              <a:avLst/>
            </a:prstGeom>
            <a:ln>
              <a:solidFill>
                <a:schemeClr val="tx1"/>
              </a:solidFill>
            </a:ln>
          </p:spPr>
        </p:pic>
      </p:grpSp>
      <p:grpSp>
        <p:nvGrpSpPr>
          <p:cNvPr id="13" name="Group 12"/>
          <p:cNvGrpSpPr/>
          <p:nvPr/>
        </p:nvGrpSpPr>
        <p:grpSpPr>
          <a:xfrm>
            <a:off x="26644429" y="31966856"/>
            <a:ext cx="7366431" cy="7018972"/>
            <a:chOff x="11480800" y="31953200"/>
            <a:chExt cx="5080000" cy="4840387"/>
          </a:xfrm>
        </p:grpSpPr>
        <p:pic>
          <p:nvPicPr>
            <p:cNvPr id="14" name="Picture 13"/>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1480800" y="31953200"/>
              <a:ext cx="5080000" cy="4838700"/>
            </a:xfrm>
            <a:prstGeom prst="rect">
              <a:avLst/>
            </a:prstGeom>
            <a:ln>
              <a:solidFill>
                <a:schemeClr val="tx1"/>
              </a:solidFill>
            </a:ln>
          </p:spPr>
        </p:pic>
        <p:pic>
          <p:nvPicPr>
            <p:cNvPr id="15" name="Picture 14"/>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11480800" y="35217100"/>
              <a:ext cx="1312007" cy="1576487"/>
            </a:xfrm>
            <a:prstGeom prst="rect">
              <a:avLst/>
            </a:prstGeom>
            <a:ln>
              <a:solidFill>
                <a:schemeClr val="tx1"/>
              </a:solidFill>
            </a:ln>
          </p:spPr>
        </p:pic>
      </p:grpSp>
      <p:pic>
        <p:nvPicPr>
          <p:cNvPr id="24" name="Picture 23"/>
          <p:cNvPicPr>
            <a:picLocks noChangeAspect="1"/>
          </p:cNvPicPr>
          <p:nvPr/>
        </p:nvPicPr>
        <p:blipFill>
          <a:blip r:embed="rId5"/>
          <a:stretch>
            <a:fillRect/>
          </a:stretch>
        </p:blipFill>
        <p:spPr>
          <a:xfrm>
            <a:off x="0" y="12734"/>
            <a:ext cx="9144000" cy="1652016"/>
          </a:xfrm>
          <a:prstGeom prst="rect">
            <a:avLst/>
          </a:prstGeom>
        </p:spPr>
      </p:pic>
      <p:sp>
        <p:nvSpPr>
          <p:cNvPr id="2" name="Title 1"/>
          <p:cNvSpPr>
            <a:spLocks noGrp="1"/>
          </p:cNvSpPr>
          <p:nvPr>
            <p:ph type="title"/>
          </p:nvPr>
        </p:nvSpPr>
        <p:spPr>
          <a:xfrm>
            <a:off x="1371600" y="-79635"/>
            <a:ext cx="8229600" cy="1143000"/>
          </a:xfrm>
        </p:spPr>
        <p:txBody>
          <a:bodyPr/>
          <a:lstStyle/>
          <a:p>
            <a:r>
              <a:rPr lang="en-US" b="1" dirty="0" smtClean="0">
                <a:latin typeface="Raleway Light"/>
                <a:ea typeface="Trebuchet MS" charset="0"/>
                <a:cs typeface="Raleway Light"/>
              </a:rPr>
              <a:t>Probability of Having a Smoke Alarm</a:t>
            </a:r>
            <a:endParaRPr lang="en-US" b="1" dirty="0">
              <a:latin typeface="Raleway Light"/>
              <a:ea typeface="Trebuchet MS" charset="0"/>
              <a:cs typeface="Raleway Light"/>
            </a:endParaRPr>
          </a:p>
        </p:txBody>
      </p:sp>
      <p:grpSp>
        <p:nvGrpSpPr>
          <p:cNvPr id="35" name="Group 34"/>
          <p:cNvGrpSpPr/>
          <p:nvPr/>
        </p:nvGrpSpPr>
        <p:grpSpPr>
          <a:xfrm>
            <a:off x="7" y="1446887"/>
            <a:ext cx="9448801" cy="4536997"/>
            <a:chOff x="0" y="589632"/>
            <a:chExt cx="9448800" cy="4536996"/>
          </a:xfrm>
        </p:grpSpPr>
        <p:sp>
          <p:nvSpPr>
            <p:cNvPr id="3" name="TextBox 2"/>
            <p:cNvSpPr txBox="1"/>
            <p:nvPr/>
          </p:nvSpPr>
          <p:spPr>
            <a:xfrm flipH="1">
              <a:off x="457200" y="4726518"/>
              <a:ext cx="4343399" cy="400110"/>
            </a:xfrm>
            <a:prstGeom prst="rect">
              <a:avLst/>
            </a:prstGeom>
            <a:noFill/>
          </p:spPr>
          <p:txBody>
            <a:bodyPr wrap="square" rtlCol="0">
              <a:spAutoFit/>
            </a:bodyPr>
            <a:lstStyle/>
            <a:p>
              <a:r>
                <a:rPr lang="en-US" sz="2000" b="1" dirty="0">
                  <a:latin typeface="Helvetica Light"/>
                  <a:cs typeface="Helvetica Light"/>
                </a:rPr>
                <a:t>Census Block Level Predictions</a:t>
              </a:r>
            </a:p>
          </p:txBody>
        </p:sp>
        <p:sp>
          <p:nvSpPr>
            <p:cNvPr id="20" name="TextBox 19"/>
            <p:cNvSpPr txBox="1"/>
            <p:nvPr/>
          </p:nvSpPr>
          <p:spPr>
            <a:xfrm flipH="1">
              <a:off x="5029199" y="4726518"/>
              <a:ext cx="4419601" cy="400110"/>
            </a:xfrm>
            <a:prstGeom prst="rect">
              <a:avLst/>
            </a:prstGeom>
            <a:noFill/>
          </p:spPr>
          <p:txBody>
            <a:bodyPr wrap="square" rtlCol="0">
              <a:spAutoFit/>
            </a:bodyPr>
            <a:lstStyle/>
            <a:p>
              <a:r>
                <a:rPr lang="en-US" sz="2000" b="1" dirty="0">
                  <a:latin typeface="Helvetica Light"/>
                  <a:cs typeface="Helvetica Light"/>
                </a:rPr>
                <a:t>Housing Unit Level Predictions</a:t>
              </a:r>
            </a:p>
          </p:txBody>
        </p:sp>
        <p:sp>
          <p:nvSpPr>
            <p:cNvPr id="21" name="TextBox 20"/>
            <p:cNvSpPr txBox="1"/>
            <p:nvPr/>
          </p:nvSpPr>
          <p:spPr>
            <a:xfrm>
              <a:off x="0" y="589632"/>
              <a:ext cx="9144000" cy="707886"/>
            </a:xfrm>
            <a:prstGeom prst="rect">
              <a:avLst/>
            </a:prstGeom>
            <a:noFill/>
          </p:spPr>
          <p:txBody>
            <a:bodyPr wrap="square" rtlCol="0">
              <a:spAutoFit/>
            </a:bodyPr>
            <a:lstStyle/>
            <a:p>
              <a:pPr algn="ctr"/>
              <a:r>
                <a:rPr lang="en-US" sz="2000" dirty="0">
                  <a:latin typeface="Helvetica Light"/>
                  <a:ea typeface="Trebuchet MS" charset="0"/>
                  <a:cs typeface="Helvetica Light"/>
                </a:rPr>
                <a:t>Bayesian logistic regression model with </a:t>
              </a:r>
            </a:p>
            <a:p>
              <a:pPr algn="ctr"/>
              <a:r>
                <a:rPr lang="en-US" sz="2000" dirty="0">
                  <a:latin typeface="Helvetica Light"/>
                  <a:ea typeface="Trebuchet MS" charset="0"/>
                  <a:cs typeface="Helvetica Light"/>
                </a:rPr>
                <a:t>conditionally autoregressive spatial effects</a:t>
              </a:r>
              <a:endParaRPr lang="en-US" sz="2000" b="1" dirty="0"/>
            </a:p>
          </p:txBody>
        </p:sp>
        <p:pic>
          <p:nvPicPr>
            <p:cNvPr id="22" name="Picture 21" descr="Untitled 1.pdf"/>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457199" y="1301750"/>
              <a:ext cx="4081497" cy="3479800"/>
            </a:xfrm>
            <a:prstGeom prst="rect">
              <a:avLst/>
            </a:prstGeom>
          </p:spPr>
        </p:pic>
        <p:pic>
          <p:nvPicPr>
            <p:cNvPr id="26" name="Picture 25" descr="Untitled 2.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4724400" y="1304290"/>
              <a:ext cx="4096512" cy="3474720"/>
            </a:xfrm>
            <a:prstGeom prst="rect">
              <a:avLst/>
            </a:prstGeom>
          </p:spPr>
        </p:pic>
        <p:pic>
          <p:nvPicPr>
            <p:cNvPr id="32" name="Picture 31"/>
            <p:cNvPicPr>
              <a:picLocks noChangeAspect="1"/>
            </p:cNvPicPr>
            <p:nvPr/>
          </p:nvPicPr>
          <p:blipFill>
            <a:blip r:embed="rId8"/>
            <a:stretch>
              <a:fillRect/>
            </a:stretch>
          </p:blipFill>
          <p:spPr>
            <a:xfrm>
              <a:off x="512064" y="2952750"/>
              <a:ext cx="301522" cy="1719471"/>
            </a:xfrm>
            <a:prstGeom prst="rect">
              <a:avLst/>
            </a:prstGeom>
          </p:spPr>
        </p:pic>
        <p:pic>
          <p:nvPicPr>
            <p:cNvPr id="33" name="Picture 32"/>
            <p:cNvPicPr>
              <a:picLocks noChangeAspect="1"/>
            </p:cNvPicPr>
            <p:nvPr/>
          </p:nvPicPr>
          <p:blipFill rotWithShape="1">
            <a:blip r:embed="rId9" cstate="print">
              <a:extLst>
                <a:ext uri="{BEBA8EAE-BF5A-486C-A8C5-ECC9F3942E4B}">
                  <a14:imgProps xmlns:a14="http://schemas.microsoft.com/office/drawing/2010/main">
                    <a14:imgLayer r:embed="rId10">
                      <a14:imgEffect>
                        <a14:sharpenSoften amount="50000"/>
                      </a14:imgEffect>
                    </a14:imgLayer>
                  </a14:imgProps>
                </a:ext>
                <a:ext uri="{28A0092B-C50C-407E-A947-70E740481C1C}">
                  <a14:useLocalDpi xmlns:a14="http://schemas.microsoft.com/office/drawing/2010/main"/>
                </a:ext>
              </a:extLst>
            </a:blip>
            <a:srcRect t="1733"/>
            <a:stretch/>
          </p:blipFill>
          <p:spPr>
            <a:xfrm>
              <a:off x="521208" y="3154680"/>
              <a:ext cx="1231392" cy="1518408"/>
            </a:xfrm>
            <a:prstGeom prst="rect">
              <a:avLst/>
            </a:prstGeom>
            <a:ln w="19050" cmpd="sng">
              <a:noFill/>
            </a:ln>
          </p:spPr>
        </p:pic>
      </p:grpSp>
    </p:spTree>
    <p:extLst>
      <p:ext uri="{BB962C8B-B14F-4D97-AF65-F5344CB8AC3E}">
        <p14:creationId xmlns:p14="http://schemas.microsoft.com/office/powerpoint/2010/main" val="1360276333"/>
      </p:ext>
    </p:extLst>
  </p:cSld>
  <p:clrMapOvr>
    <a:masterClrMapping/>
  </p:clrMapOvr>
  <p:transition spd="slow">
    <p:wipe/>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047752"/>
            <a:ext cx="8229600" cy="857250"/>
          </a:xfrm>
          <a:prstGeom prst="rect">
            <a:avLst/>
          </a:prstGeom>
        </p:spPr>
        <p:txBody>
          <a:bodyPr>
            <a:normAutofit fontScale="90000"/>
          </a:bodyPr>
          <a:lstStyle/>
          <a:p>
            <a:pPr algn="ctr">
              <a:lnSpc>
                <a:spcPct val="90000"/>
              </a:lnSpc>
            </a:pPr>
            <a:r>
              <a:rPr lang="en-US" b="1" dirty="0" smtClean="0">
                <a:latin typeface="Raleway Light"/>
                <a:cs typeface="Raleway Light"/>
              </a:rPr>
              <a:t>Partnership with Arlington County  -</a:t>
            </a:r>
            <a:br>
              <a:rPr lang="en-US" b="1" dirty="0" smtClean="0">
                <a:latin typeface="Raleway Light"/>
                <a:cs typeface="Raleway Light"/>
              </a:rPr>
            </a:br>
            <a:r>
              <a:rPr lang="en-US" dirty="0" smtClean="0"/>
              <a:t>A demonstration </a:t>
            </a:r>
            <a:endParaRPr lang="en-US" sz="2800" dirty="0"/>
          </a:p>
        </p:txBody>
      </p:sp>
      <p:grpSp>
        <p:nvGrpSpPr>
          <p:cNvPr id="5" name="Group 4"/>
          <p:cNvGrpSpPr/>
          <p:nvPr/>
        </p:nvGrpSpPr>
        <p:grpSpPr>
          <a:xfrm>
            <a:off x="457203" y="2133607"/>
            <a:ext cx="8419928" cy="3995751"/>
            <a:chOff x="457200" y="1276350"/>
            <a:chExt cx="8419929" cy="3995750"/>
          </a:xfrm>
        </p:grpSpPr>
        <p:sp>
          <p:nvSpPr>
            <p:cNvPr id="7" name="TextBox 6"/>
            <p:cNvSpPr txBox="1"/>
            <p:nvPr/>
          </p:nvSpPr>
          <p:spPr>
            <a:xfrm>
              <a:off x="457200" y="3333750"/>
              <a:ext cx="3657599" cy="1938350"/>
            </a:xfrm>
            <a:prstGeom prst="rect">
              <a:avLst/>
            </a:prstGeom>
            <a:noFill/>
          </p:spPr>
          <p:txBody>
            <a:bodyPr wrap="square" rtlCol="0">
              <a:spAutoFit/>
            </a:bodyPr>
            <a:lstStyle/>
            <a:p>
              <a:pPr algn="ctr"/>
              <a:r>
                <a:rPr lang="en-US" sz="2399" dirty="0">
                  <a:latin typeface="Helvetica Light"/>
                  <a:cs typeface="Helvetica Light"/>
                </a:rPr>
                <a:t>Improve quality of life and services while accelerating county’s efficiency and resiliency 	</a:t>
              </a:r>
              <a:endParaRPr lang="en-US" sz="2399" dirty="0">
                <a:solidFill>
                  <a:schemeClr val="tx2">
                    <a:lumMod val="60000"/>
                    <a:lumOff val="40000"/>
                  </a:schemeClr>
                </a:solidFill>
                <a:latin typeface="Helvetica Light"/>
                <a:cs typeface="Helvetica Light"/>
              </a:endParaRPr>
            </a:p>
          </p:txBody>
        </p:sp>
        <p:pic>
          <p:nvPicPr>
            <p:cNvPr id="9" name="Picture 2" descr="https://www.bi.vt.edu/content/news/data-science-for-the-public-good-student-program-feature-header.jpg"/>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617702" y="1276350"/>
              <a:ext cx="3657600" cy="2011680"/>
            </a:xfrm>
            <a:prstGeom prst="rect">
              <a:avLst/>
            </a:prstGeom>
            <a:solidFill>
              <a:srgbClr val="FFFFFF">
                <a:shade val="85000"/>
              </a:srgbClr>
            </a:solidFill>
            <a:ln w="19050" cap="sq" cmpd="sng">
              <a:solidFill>
                <a:srgbClr val="000000"/>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
          <p:nvSpPr>
            <p:cNvPr id="10" name="TextBox 9"/>
            <p:cNvSpPr txBox="1"/>
            <p:nvPr/>
          </p:nvSpPr>
          <p:spPr>
            <a:xfrm>
              <a:off x="4495800" y="4319885"/>
              <a:ext cx="4381329" cy="461537"/>
            </a:xfrm>
            <a:prstGeom prst="rect">
              <a:avLst/>
            </a:prstGeom>
            <a:noFill/>
          </p:spPr>
          <p:txBody>
            <a:bodyPr wrap="none" rtlCol="0">
              <a:spAutoFit/>
            </a:bodyPr>
            <a:lstStyle/>
            <a:p>
              <a:r>
                <a:rPr lang="en-US" sz="2399" dirty="0">
                  <a:latin typeface="Helvetica Light"/>
                  <a:cs typeface="Helvetica Light"/>
                </a:rPr>
                <a:t>Develop situational awareness</a:t>
              </a:r>
            </a:p>
          </p:txBody>
        </p:sp>
        <p:pic>
          <p:nvPicPr>
            <p:cNvPr id="3" name="Picture 2" descr="arlington_map.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798779" y="1276350"/>
              <a:ext cx="3769360" cy="2834640"/>
            </a:xfrm>
            <a:prstGeom prst="rect">
              <a:avLst/>
            </a:prstGeom>
            <a:ln w="19050" cmpd="sng">
              <a:solidFill>
                <a:schemeClr val="tx1"/>
              </a:solidFill>
            </a:ln>
            <a:effectLst>
              <a:outerShdw blurRad="50800" dist="38100" dir="2700000" algn="tl" rotWithShape="0">
                <a:srgbClr val="000000">
                  <a:alpha val="43000"/>
                </a:srgbClr>
              </a:outerShdw>
            </a:effectLst>
          </p:spPr>
        </p:pic>
      </p:grpSp>
    </p:spTree>
    <p:extLst>
      <p:ext uri="{BB962C8B-B14F-4D97-AF65-F5344CB8AC3E}">
        <p14:creationId xmlns:p14="http://schemas.microsoft.com/office/powerpoint/2010/main" val="2601985197"/>
      </p:ext>
    </p:extLst>
  </p:cSld>
  <p:clrMapOvr>
    <a:masterClrMapping/>
  </p:clrMapOvr>
  <p:transition spd="slow">
    <p:wipe/>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fema-graphic1.2.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 y="1422979"/>
            <a:ext cx="9143999" cy="4634924"/>
          </a:xfrm>
          <a:prstGeom prst="rect">
            <a:avLst/>
          </a:prstGeom>
        </p:spPr>
      </p:pic>
      <p:sp>
        <p:nvSpPr>
          <p:cNvPr id="11" name="TextBox 10"/>
          <p:cNvSpPr txBox="1"/>
          <p:nvPr/>
        </p:nvSpPr>
        <p:spPr>
          <a:xfrm>
            <a:off x="7091336" y="4100700"/>
            <a:ext cx="1828322" cy="1569660"/>
          </a:xfrm>
          <a:prstGeom prst="rect">
            <a:avLst/>
          </a:prstGeom>
          <a:noFill/>
          <a:ln w="28575" cmpd="sng">
            <a:solidFill>
              <a:srgbClr val="336995"/>
            </a:solidFill>
          </a:ln>
        </p:spPr>
        <p:txBody>
          <a:bodyPr wrap="none" rtlCol="0">
            <a:spAutoFit/>
          </a:bodyPr>
          <a:lstStyle/>
          <a:p>
            <a:pPr algn="ctr"/>
            <a:r>
              <a:rPr lang="en-US" sz="3200" b="1" dirty="0">
                <a:solidFill>
                  <a:schemeClr val="bg1"/>
                </a:solidFill>
              </a:rPr>
              <a:t>Fire </a:t>
            </a:r>
          </a:p>
          <a:p>
            <a:pPr algn="ctr"/>
            <a:r>
              <a:rPr lang="en-US" sz="3200" b="1" dirty="0">
                <a:solidFill>
                  <a:schemeClr val="bg1"/>
                </a:solidFill>
              </a:rPr>
              <a:t>and </a:t>
            </a:r>
          </a:p>
          <a:p>
            <a:pPr algn="ctr"/>
            <a:r>
              <a:rPr lang="en-US" sz="3200" b="1" dirty="0">
                <a:solidFill>
                  <a:schemeClr val="bg1"/>
                </a:solidFill>
              </a:rPr>
              <a:t>EMS Data</a:t>
            </a:r>
          </a:p>
        </p:txBody>
      </p:sp>
      <p:sp>
        <p:nvSpPr>
          <p:cNvPr id="2" name="TextBox 1"/>
          <p:cNvSpPr txBox="1"/>
          <p:nvPr/>
        </p:nvSpPr>
        <p:spPr>
          <a:xfrm>
            <a:off x="381000" y="838202"/>
            <a:ext cx="8305800" cy="584775"/>
          </a:xfrm>
          <a:prstGeom prst="rect">
            <a:avLst/>
          </a:prstGeom>
          <a:noFill/>
        </p:spPr>
        <p:txBody>
          <a:bodyPr wrap="square" rtlCol="0">
            <a:spAutoFit/>
          </a:bodyPr>
          <a:lstStyle/>
          <a:p>
            <a:pPr algn="ctr"/>
            <a:r>
              <a:rPr lang="en-US" sz="3200" b="1" dirty="0">
                <a:latin typeface="Raleway Light"/>
                <a:cs typeface="Raleway Light"/>
              </a:rPr>
              <a:t>Data silos: taxonomy of  911 incidents</a:t>
            </a:r>
          </a:p>
        </p:txBody>
      </p:sp>
    </p:spTree>
    <p:extLst>
      <p:ext uri="{BB962C8B-B14F-4D97-AF65-F5344CB8AC3E}">
        <p14:creationId xmlns:p14="http://schemas.microsoft.com/office/powerpoint/2010/main" val="71599882"/>
      </p:ext>
    </p:extLst>
  </p:cSld>
  <p:clrMapOvr>
    <a:masterClrMapping/>
  </p:clrMapOvr>
  <p:transition spd="slow">
    <p:wipe/>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5" y="876304"/>
            <a:ext cx="9143999" cy="5143501"/>
            <a:chOff x="0" y="19050"/>
            <a:chExt cx="9144000" cy="5143500"/>
          </a:xfrm>
        </p:grpSpPr>
        <p:pic>
          <p:nvPicPr>
            <p:cNvPr id="4" name="Picture 3" descr="fema-graphic1.2.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19050"/>
              <a:ext cx="9144000" cy="5143500"/>
            </a:xfrm>
            <a:prstGeom prst="rect">
              <a:avLst/>
            </a:prstGeom>
          </p:spPr>
        </p:pic>
        <p:grpSp>
          <p:nvGrpSpPr>
            <p:cNvPr id="11" name="Group 10"/>
            <p:cNvGrpSpPr/>
            <p:nvPr/>
          </p:nvGrpSpPr>
          <p:grpSpPr>
            <a:xfrm>
              <a:off x="2032000" y="3184290"/>
              <a:ext cx="6264778" cy="1603612"/>
              <a:chOff x="2032000" y="3184290"/>
              <a:chExt cx="6264778" cy="1603612"/>
            </a:xfrm>
          </p:grpSpPr>
          <p:pic>
            <p:nvPicPr>
              <p:cNvPr id="2" name="Picture 1"/>
              <p:cNvPicPr>
                <a:picLocks noChangeAspect="1"/>
              </p:cNvPicPr>
              <p:nvPr/>
            </p:nvPicPr>
            <p:blipFill>
              <a:blip r:embed="rId4"/>
              <a:stretch>
                <a:fillRect/>
              </a:stretch>
            </p:blipFill>
            <p:spPr>
              <a:xfrm>
                <a:off x="2032000" y="3184290"/>
                <a:ext cx="2959100" cy="1603612"/>
              </a:xfrm>
              <a:prstGeom prst="rect">
                <a:avLst/>
              </a:prstGeom>
              <a:ln>
                <a:solidFill>
                  <a:srgbClr val="000000"/>
                </a:solidFill>
              </a:ln>
              <a:effectLst>
                <a:outerShdw blurRad="50800" dist="38100" dir="2700000" algn="tl" rotWithShape="0">
                  <a:srgbClr val="000000">
                    <a:alpha val="43000"/>
                  </a:srgbClr>
                </a:outerShdw>
              </a:effectLst>
            </p:spPr>
          </p:pic>
          <p:pic>
            <p:nvPicPr>
              <p:cNvPr id="6" name="Picture 5"/>
              <p:cNvPicPr>
                <a:picLocks noChangeAspect="1"/>
              </p:cNvPicPr>
              <p:nvPr/>
            </p:nvPicPr>
            <p:blipFill>
              <a:blip r:embed="rId5"/>
              <a:stretch>
                <a:fillRect/>
              </a:stretch>
            </p:blipFill>
            <p:spPr>
              <a:xfrm>
                <a:off x="5143500" y="3184290"/>
                <a:ext cx="3153278" cy="1603612"/>
              </a:xfrm>
              <a:prstGeom prst="rect">
                <a:avLst/>
              </a:prstGeom>
              <a:ln>
                <a:solidFill>
                  <a:srgbClr val="000000"/>
                </a:solidFill>
              </a:ln>
              <a:effectLst>
                <a:outerShdw blurRad="50800" dist="38100" dir="2700000" algn="tl" rotWithShape="0">
                  <a:srgbClr val="000000">
                    <a:alpha val="43000"/>
                  </a:srgbClr>
                </a:outerShdw>
              </a:effectLst>
            </p:spPr>
          </p:pic>
        </p:grpSp>
        <p:pic>
          <p:nvPicPr>
            <p:cNvPr id="5" name="Picture 4"/>
            <p:cNvPicPr>
              <a:picLocks noChangeAspect="1"/>
            </p:cNvPicPr>
            <p:nvPr/>
          </p:nvPicPr>
          <p:blipFill>
            <a:blip r:embed="rId6"/>
            <a:stretch>
              <a:fillRect/>
            </a:stretch>
          </p:blipFill>
          <p:spPr>
            <a:xfrm>
              <a:off x="42805" y="94080"/>
              <a:ext cx="2918298" cy="1905000"/>
            </a:xfrm>
            <a:prstGeom prst="rect">
              <a:avLst/>
            </a:prstGeom>
          </p:spPr>
        </p:pic>
        <p:grpSp>
          <p:nvGrpSpPr>
            <p:cNvPr id="10" name="Group 9"/>
            <p:cNvGrpSpPr/>
            <p:nvPr/>
          </p:nvGrpSpPr>
          <p:grpSpPr>
            <a:xfrm>
              <a:off x="2845184" y="61656"/>
              <a:ext cx="4774816" cy="1422400"/>
              <a:chOff x="2845184" y="61656"/>
              <a:chExt cx="4962326" cy="1422400"/>
            </a:xfrm>
          </p:grpSpPr>
          <p:pic>
            <p:nvPicPr>
              <p:cNvPr id="7" name="Picture 6" descr="Screen Shot 2015-04-21 at 2.10.05 PM.pn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143459" y="61656"/>
                <a:ext cx="2664051" cy="1422400"/>
              </a:xfrm>
              <a:prstGeom prst="rect">
                <a:avLst/>
              </a:prstGeom>
            </p:spPr>
          </p:pic>
          <p:pic>
            <p:nvPicPr>
              <p:cNvPr id="8" name="Picture 7"/>
              <p:cNvPicPr>
                <a:picLocks noChangeAspect="1"/>
              </p:cNvPicPr>
              <p:nvPr/>
            </p:nvPicPr>
            <p:blipFill>
              <a:blip r:embed="rId8"/>
              <a:stretch>
                <a:fillRect/>
              </a:stretch>
            </p:blipFill>
            <p:spPr>
              <a:xfrm>
                <a:off x="2845184" y="87070"/>
                <a:ext cx="2298289" cy="1373809"/>
              </a:xfrm>
              <a:prstGeom prst="rect">
                <a:avLst/>
              </a:prstGeom>
            </p:spPr>
          </p:pic>
        </p:grpSp>
        <p:pic>
          <p:nvPicPr>
            <p:cNvPr id="9" name="Picture 8"/>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7620012" y="94843"/>
              <a:ext cx="1472551" cy="1740013"/>
            </a:xfrm>
            <a:prstGeom prst="rect">
              <a:avLst/>
            </a:prstGeom>
          </p:spPr>
        </p:pic>
      </p:grpSp>
    </p:spTree>
    <p:extLst>
      <p:ext uri="{BB962C8B-B14F-4D97-AF65-F5344CB8AC3E}">
        <p14:creationId xmlns:p14="http://schemas.microsoft.com/office/powerpoint/2010/main" val="1685375101"/>
      </p:ext>
    </p:extLst>
  </p:cSld>
  <p:clrMapOvr>
    <a:masterClrMapping/>
  </p:clrMapOvr>
  <p:transition spd="slow">
    <p:wipe/>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pPr algn="ctr"/>
            <a:r>
              <a:rPr lang="en-US" dirty="0">
                <a:latin typeface="Gill Sans  "/>
                <a:cs typeface="Gill Sans  "/>
              </a:rPr>
              <a:t>Unit Utilization</a:t>
            </a:r>
            <a:endParaRPr lang="en-US" sz="2399" dirty="0">
              <a:latin typeface="Gill Sans  "/>
              <a:cs typeface="Gill Sans  "/>
            </a:endParaRPr>
          </a:p>
        </p:txBody>
      </p:sp>
      <p:pic>
        <p:nvPicPr>
          <p:cNvPr id="7" name="Picture 6" descr="Biocomplexity-PP-SectionTitle10-SDAL-BKGD-Light_2015-11.jp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3" y="857250"/>
            <a:ext cx="9119681" cy="5143500"/>
          </a:xfrm>
          <a:prstGeom prst="rect">
            <a:avLst/>
          </a:prstGeom>
        </p:spPr>
      </p:pic>
      <p:sp>
        <p:nvSpPr>
          <p:cNvPr id="5" name="Rectangle 4"/>
          <p:cNvSpPr/>
          <p:nvPr/>
        </p:nvSpPr>
        <p:spPr>
          <a:xfrm>
            <a:off x="6324625" y="5323041"/>
            <a:ext cx="2819401" cy="67771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 name="Utilization Video.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65100" y="1600200"/>
            <a:ext cx="4330700" cy="4400550"/>
          </a:xfrm>
          <a:prstGeom prst="rect">
            <a:avLst/>
          </a:prstGeom>
        </p:spPr>
      </p:pic>
      <p:sp>
        <p:nvSpPr>
          <p:cNvPr id="11" name="TextBox 10"/>
          <p:cNvSpPr txBox="1"/>
          <p:nvPr/>
        </p:nvSpPr>
        <p:spPr>
          <a:xfrm>
            <a:off x="406321" y="838200"/>
            <a:ext cx="3494867" cy="756874"/>
          </a:xfrm>
          <a:prstGeom prst="rect">
            <a:avLst/>
          </a:prstGeom>
          <a:noFill/>
        </p:spPr>
        <p:txBody>
          <a:bodyPr wrap="none" rtlCol="0">
            <a:spAutoFit/>
          </a:bodyPr>
          <a:lstStyle/>
          <a:p>
            <a:pPr algn="ctr">
              <a:lnSpc>
                <a:spcPct val="90000"/>
              </a:lnSpc>
            </a:pPr>
            <a:r>
              <a:rPr lang="en-US" sz="2399" b="1" dirty="0">
                <a:latin typeface="Raleway Light"/>
                <a:cs typeface="Raleway Light"/>
              </a:rPr>
              <a:t>Linking Incident Linked </a:t>
            </a:r>
            <a:br>
              <a:rPr lang="en-US" sz="2399" b="1" dirty="0">
                <a:latin typeface="Raleway Light"/>
                <a:cs typeface="Raleway Light"/>
              </a:rPr>
            </a:br>
            <a:r>
              <a:rPr lang="en-US" sz="2399" b="1" dirty="0">
                <a:latin typeface="Raleway Light"/>
                <a:cs typeface="Raleway Light"/>
              </a:rPr>
              <a:t>Across Time</a:t>
            </a:r>
          </a:p>
        </p:txBody>
      </p:sp>
      <p:sp>
        <p:nvSpPr>
          <p:cNvPr id="14" name="Rectangle 13"/>
          <p:cNvSpPr/>
          <p:nvPr/>
        </p:nvSpPr>
        <p:spPr>
          <a:xfrm>
            <a:off x="76200" y="1524003"/>
            <a:ext cx="4412876" cy="4396085"/>
          </a:xfrm>
          <a:prstGeom prst="rect">
            <a:avLst/>
          </a:prstGeom>
          <a:noFill/>
          <a:ln w="1905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Picture 1" descr="TimeOnCallByUnit2012.pdf"/>
          <p:cNvPicPr>
            <a:picLocks noChangeAspect="1"/>
          </p:cNvPicPr>
          <p:nvPr/>
        </p:nvPicPr>
        <p:blipFill rotWithShape="1">
          <a:blip r:embed="rId7" cstate="print">
            <a:extLst>
              <a:ext uri="{28A0092B-C50C-407E-A947-70E740481C1C}">
                <a14:useLocalDpi xmlns:a14="http://schemas.microsoft.com/office/drawing/2010/main"/>
              </a:ext>
            </a:extLst>
          </a:blip>
          <a:srcRect l="5883" r="22619"/>
          <a:stretch/>
        </p:blipFill>
        <p:spPr>
          <a:xfrm>
            <a:off x="4567505" y="1295400"/>
            <a:ext cx="4576503" cy="4724400"/>
          </a:xfrm>
          <a:prstGeom prst="rect">
            <a:avLst/>
          </a:prstGeom>
        </p:spPr>
      </p:pic>
      <p:sp>
        <p:nvSpPr>
          <p:cNvPr id="12" name="TextBox 11"/>
          <p:cNvSpPr txBox="1"/>
          <p:nvPr/>
        </p:nvSpPr>
        <p:spPr>
          <a:xfrm>
            <a:off x="5867404" y="914408"/>
            <a:ext cx="2287806" cy="461537"/>
          </a:xfrm>
          <a:prstGeom prst="rect">
            <a:avLst/>
          </a:prstGeom>
          <a:noFill/>
        </p:spPr>
        <p:txBody>
          <a:bodyPr wrap="none" rtlCol="0">
            <a:spAutoFit/>
          </a:bodyPr>
          <a:lstStyle/>
          <a:p>
            <a:r>
              <a:rPr lang="en-US" sz="2399" b="1" dirty="0">
                <a:latin typeface="Raleway Light"/>
                <a:cs typeface="Raleway Light"/>
              </a:rPr>
              <a:t>Minutes on Call</a:t>
            </a:r>
          </a:p>
        </p:txBody>
      </p:sp>
    </p:spTree>
    <p:extLst>
      <p:ext uri="{BB962C8B-B14F-4D97-AF65-F5344CB8AC3E}">
        <p14:creationId xmlns:p14="http://schemas.microsoft.com/office/powerpoint/2010/main" val="276081172"/>
      </p:ext>
    </p:extLst>
  </p:cSld>
  <p:clrMapOvr>
    <a:masterClrMapping/>
  </p:clrMapOvr>
  <p:transition spd="slow">
    <p:wipe/>
  </p:transition>
  <p:timing>
    <p:tnLst>
      <p:par>
        <p:cTn id="1" dur="indefinite" restart="never" nodeType="tmRoot">
          <p:childTnLst>
            <p:video>
              <p:cMediaNode vol="80000">
                <p:cTn id="2" repeatCount="indefinite" fill="hold" display="0">
                  <p:stCondLst>
                    <p:cond delay="indefinite"/>
                  </p:stCondLst>
                </p:cTn>
                <p:tgtEl>
                  <p:spTgt spid="8"/>
                </p:tgtEl>
              </p:cMediaNode>
            </p:video>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Loyal Customers or Loyal Locations</a:t>
            </a:r>
            <a:endParaRPr lang="en-US" dirty="0"/>
          </a:p>
        </p:txBody>
      </p:sp>
      <p:pic>
        <p:nvPicPr>
          <p:cNvPr id="15" name="Picture 14" descr="fema-graphic1.2.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34122" y="3592616"/>
            <a:ext cx="3628281" cy="2286000"/>
          </a:xfrm>
          <a:prstGeom prst="rect">
            <a:avLst/>
          </a:prstGeom>
          <a:ln w="28575" cmpd="sng">
            <a:solidFill>
              <a:srgbClr val="000000"/>
            </a:solidFill>
          </a:ln>
          <a:effectLst>
            <a:outerShdw blurRad="50800" dist="38100" dir="2700000" algn="tl" rotWithShape="0">
              <a:srgbClr val="000000">
                <a:alpha val="43000"/>
              </a:srgbClr>
            </a:outerShdw>
          </a:effectLst>
        </p:spPr>
      </p:pic>
      <p:pic>
        <p:nvPicPr>
          <p:cNvPr id="16" name="Picture 15" descr="Screen Shot 2015-04-21 at 2.07.04 PM.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334002" y="2057400"/>
            <a:ext cx="3511524" cy="3657600"/>
          </a:xfrm>
          <a:prstGeom prst="rect">
            <a:avLst/>
          </a:prstGeom>
          <a:ln>
            <a:noFill/>
          </a:ln>
        </p:spPr>
      </p:pic>
      <p:pic>
        <p:nvPicPr>
          <p:cNvPr id="17" name="Picture 16"/>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79868" y="1640184"/>
            <a:ext cx="2163335" cy="1636416"/>
          </a:xfrm>
          <a:prstGeom prst="rect">
            <a:avLst/>
          </a:prstGeom>
          <a:ln w="38100" cmpd="sng">
            <a:solidFill>
              <a:schemeClr val="tx1"/>
            </a:solidFill>
          </a:ln>
          <a:effectLst>
            <a:outerShdw blurRad="50800" dist="38100" dir="2700000" algn="tl" rotWithShape="0">
              <a:srgbClr val="000000">
                <a:alpha val="43000"/>
              </a:srgbClr>
            </a:outerShdw>
          </a:effectLst>
        </p:spPr>
      </p:pic>
      <p:cxnSp>
        <p:nvCxnSpPr>
          <p:cNvPr id="18" name="Straight Arrow Connector 17"/>
          <p:cNvCxnSpPr>
            <a:stCxn id="17" idx="2"/>
            <a:endCxn id="17" idx="2"/>
          </p:cNvCxnSpPr>
          <p:nvPr/>
        </p:nvCxnSpPr>
        <p:spPr>
          <a:xfrm>
            <a:off x="1661532" y="3276600"/>
            <a:ext cx="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a:off x="1661532" y="3269517"/>
            <a:ext cx="0" cy="311886"/>
          </a:xfrm>
          <a:prstGeom prst="straightConnector1">
            <a:avLst/>
          </a:prstGeom>
          <a:ln w="38100" cmpd="sng">
            <a:solidFill>
              <a:srgbClr val="0E6EB2"/>
            </a:solidFill>
            <a:tailEnd type="arrow"/>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flipV="1">
            <a:off x="4025906" y="4706091"/>
            <a:ext cx="2222496" cy="12700"/>
          </a:xfrm>
          <a:prstGeom prst="straightConnector1">
            <a:avLst/>
          </a:prstGeom>
          <a:ln w="38100" cmpd="sng">
            <a:solidFill>
              <a:srgbClr val="375F96"/>
            </a:solidFill>
            <a:tailEnd type="arrow"/>
          </a:ln>
        </p:spPr>
        <p:style>
          <a:lnRef idx="2">
            <a:schemeClr val="accent1"/>
          </a:lnRef>
          <a:fillRef idx="0">
            <a:schemeClr val="accent1"/>
          </a:fillRef>
          <a:effectRef idx="1">
            <a:schemeClr val="accent1"/>
          </a:effectRef>
          <a:fontRef idx="minor">
            <a:schemeClr val="tx1"/>
          </a:fontRef>
        </p:style>
      </p:cxnSp>
      <p:sp>
        <p:nvSpPr>
          <p:cNvPr id="22" name="TextBox 21"/>
          <p:cNvSpPr txBox="1"/>
          <p:nvPr/>
        </p:nvSpPr>
        <p:spPr>
          <a:xfrm>
            <a:off x="3059265" y="1695450"/>
            <a:ext cx="3493943" cy="1754326"/>
          </a:xfrm>
          <a:prstGeom prst="rect">
            <a:avLst/>
          </a:prstGeom>
          <a:noFill/>
        </p:spPr>
        <p:txBody>
          <a:bodyPr wrap="square" rtlCol="0">
            <a:spAutoFit/>
          </a:bodyPr>
          <a:lstStyle/>
          <a:p>
            <a:r>
              <a:rPr lang="en-US" dirty="0">
                <a:latin typeface="Helvetica Light"/>
                <a:cs typeface="Helvetica Light"/>
              </a:rPr>
              <a:t>Mash up data with geography</a:t>
            </a:r>
          </a:p>
          <a:p>
            <a:pPr marL="285730" indent="-285730">
              <a:buFont typeface="Arial"/>
              <a:buChar char="•"/>
            </a:pPr>
            <a:r>
              <a:rPr lang="en-US" dirty="0">
                <a:latin typeface="Helvetica Light"/>
                <a:cs typeface="Helvetica Light"/>
              </a:rPr>
              <a:t>Identifies hotspots </a:t>
            </a:r>
          </a:p>
          <a:p>
            <a:pPr marL="285730" indent="-285730">
              <a:buFont typeface="Arial"/>
              <a:buChar char="•"/>
            </a:pPr>
            <a:r>
              <a:rPr lang="en-US" dirty="0">
                <a:latin typeface="Helvetica Light"/>
                <a:cs typeface="Helvetica Light"/>
              </a:rPr>
              <a:t>Deeper look into data and find these align with populations at risk in community </a:t>
            </a:r>
          </a:p>
        </p:txBody>
      </p:sp>
    </p:spTree>
    <p:extLst>
      <p:ext uri="{BB962C8B-B14F-4D97-AF65-F5344CB8AC3E}">
        <p14:creationId xmlns:p14="http://schemas.microsoft.com/office/powerpoint/2010/main" val="1889047812"/>
      </p:ext>
    </p:extLst>
  </p:cSld>
  <p:clrMapOvr>
    <a:masterClrMapping/>
  </p:clrMapOvr>
  <p:transition spd="slow">
    <p:wipe/>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Characterizing our Neighborhoods</a:t>
            </a:r>
            <a:endParaRPr lang="en-US" dirty="0"/>
          </a:p>
        </p:txBody>
      </p:sp>
      <p:pic>
        <p:nvPicPr>
          <p:cNvPr id="8" name="Picture 7"/>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508534" y="1905005"/>
            <a:ext cx="3066943" cy="3782326"/>
          </a:xfrm>
          <a:prstGeom prst="rect">
            <a:avLst/>
          </a:prstGeom>
        </p:spPr>
      </p:pic>
      <p:sp>
        <p:nvSpPr>
          <p:cNvPr id="9" name="TextBox 8"/>
          <p:cNvSpPr txBox="1"/>
          <p:nvPr/>
        </p:nvSpPr>
        <p:spPr>
          <a:xfrm>
            <a:off x="4648204" y="1771478"/>
            <a:ext cx="3364044" cy="646331"/>
          </a:xfrm>
          <a:prstGeom prst="rect">
            <a:avLst/>
          </a:prstGeom>
          <a:noFill/>
        </p:spPr>
        <p:txBody>
          <a:bodyPr wrap="square" rtlCol="0">
            <a:spAutoFit/>
          </a:bodyPr>
          <a:lstStyle/>
          <a:p>
            <a:pPr algn="ctr"/>
            <a:r>
              <a:rPr lang="en-US" b="1" dirty="0">
                <a:latin typeface="Helvetica Light"/>
                <a:cs typeface="Helvetica Light"/>
              </a:rPr>
              <a:t>Tax Assessment Values </a:t>
            </a:r>
          </a:p>
          <a:p>
            <a:pPr algn="ctr"/>
            <a:r>
              <a:rPr lang="en-US" b="1" dirty="0">
                <a:latin typeface="Helvetica Light"/>
                <a:cs typeface="Helvetica Light"/>
              </a:rPr>
              <a:t>2013 AC Real Estate Data</a:t>
            </a:r>
          </a:p>
        </p:txBody>
      </p:sp>
      <p:grpSp>
        <p:nvGrpSpPr>
          <p:cNvPr id="17" name="Group 16"/>
          <p:cNvGrpSpPr/>
          <p:nvPr/>
        </p:nvGrpSpPr>
        <p:grpSpPr>
          <a:xfrm>
            <a:off x="888855" y="2578219"/>
            <a:ext cx="2995557" cy="2909905"/>
            <a:chOff x="2109843" y="1618981"/>
            <a:chExt cx="2995557" cy="2909905"/>
          </a:xfrm>
        </p:grpSpPr>
        <p:pic>
          <p:nvPicPr>
            <p:cNvPr id="10" name="Picture 9"/>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2109843" y="1618981"/>
              <a:ext cx="2995557" cy="2909905"/>
            </a:xfrm>
            <a:prstGeom prst="rect">
              <a:avLst/>
            </a:prstGeom>
          </p:spPr>
        </p:pic>
        <p:sp>
          <p:nvSpPr>
            <p:cNvPr id="16" name="Oval 15"/>
            <p:cNvSpPr/>
            <p:nvPr/>
          </p:nvSpPr>
          <p:spPr>
            <a:xfrm rot="1324956">
              <a:off x="3354202" y="2984886"/>
              <a:ext cx="434201" cy="544922"/>
            </a:xfrm>
            <a:prstGeom prst="ellipse">
              <a:avLst/>
            </a:prstGeom>
            <a:noFill/>
            <a:ln w="38100" cmpd="sng">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 name="TextBox 2"/>
          <p:cNvSpPr txBox="1"/>
          <p:nvPr/>
        </p:nvSpPr>
        <p:spPr>
          <a:xfrm>
            <a:off x="586280" y="1771471"/>
            <a:ext cx="2995123" cy="923330"/>
          </a:xfrm>
          <a:prstGeom prst="rect">
            <a:avLst/>
          </a:prstGeom>
          <a:noFill/>
        </p:spPr>
        <p:txBody>
          <a:bodyPr wrap="square" rtlCol="0">
            <a:spAutoFit/>
          </a:bodyPr>
          <a:lstStyle/>
          <a:p>
            <a:pPr algn="ctr"/>
            <a:r>
              <a:rPr lang="en-US" b="1" dirty="0">
                <a:latin typeface="Helvetica Light"/>
                <a:cs typeface="Helvetica Light"/>
              </a:rPr>
              <a:t>Median House Value</a:t>
            </a:r>
          </a:p>
          <a:p>
            <a:pPr algn="ctr"/>
            <a:r>
              <a:rPr lang="en-US" b="1" dirty="0">
                <a:latin typeface="Helvetica Light"/>
                <a:cs typeface="Helvetica Light"/>
              </a:rPr>
              <a:t>Owner Occupied Units</a:t>
            </a:r>
          </a:p>
          <a:p>
            <a:pPr algn="ctr"/>
            <a:r>
              <a:rPr lang="en-US" b="1" dirty="0">
                <a:latin typeface="Helvetica Light"/>
                <a:cs typeface="Helvetica Light"/>
              </a:rPr>
              <a:t>ACS 2009-2013 Estimate</a:t>
            </a:r>
          </a:p>
        </p:txBody>
      </p:sp>
      <p:grpSp>
        <p:nvGrpSpPr>
          <p:cNvPr id="20" name="Group 19"/>
          <p:cNvGrpSpPr/>
          <p:nvPr/>
        </p:nvGrpSpPr>
        <p:grpSpPr>
          <a:xfrm>
            <a:off x="3683238" y="3067634"/>
            <a:ext cx="1892003" cy="1359989"/>
            <a:chOff x="3943753" y="2069275"/>
            <a:chExt cx="1892003" cy="1359988"/>
          </a:xfrm>
        </p:grpSpPr>
        <p:pic>
          <p:nvPicPr>
            <p:cNvPr id="5" name="Picture 4"/>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3943753" y="2322784"/>
              <a:ext cx="1892003" cy="1106479"/>
            </a:xfrm>
            <a:prstGeom prst="rect">
              <a:avLst/>
            </a:prstGeom>
          </p:spPr>
        </p:pic>
        <p:sp>
          <p:nvSpPr>
            <p:cNvPr id="18" name="TextBox 17"/>
            <p:cNvSpPr txBox="1"/>
            <p:nvPr/>
          </p:nvSpPr>
          <p:spPr>
            <a:xfrm>
              <a:off x="4588681" y="2069275"/>
              <a:ext cx="651140" cy="307777"/>
            </a:xfrm>
            <a:prstGeom prst="rect">
              <a:avLst/>
            </a:prstGeom>
            <a:noFill/>
          </p:spPr>
          <p:txBody>
            <a:bodyPr wrap="none" rtlCol="0">
              <a:spAutoFit/>
            </a:bodyPr>
            <a:lstStyle/>
            <a:p>
              <a:r>
                <a:rPr lang="en-US" sz="1400" b="1" dirty="0">
                  <a:latin typeface="Gill Sans Light"/>
                  <a:cs typeface="Gill Sans Light"/>
                </a:rPr>
                <a:t>Scale</a:t>
              </a:r>
            </a:p>
          </p:txBody>
        </p:sp>
        <p:sp>
          <p:nvSpPr>
            <p:cNvPr id="19" name="Rectangle 18"/>
            <p:cNvSpPr/>
            <p:nvPr/>
          </p:nvSpPr>
          <p:spPr>
            <a:xfrm>
              <a:off x="4027213" y="2073138"/>
              <a:ext cx="1808543" cy="1269933"/>
            </a:xfrm>
            <a:prstGeom prst="rect">
              <a:avLst/>
            </a:prstGeom>
            <a:noFill/>
            <a:ln w="1270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838351541"/>
      </p:ext>
    </p:extLst>
  </p:cSld>
  <p:clrMapOvr>
    <a:masterClrMapping/>
  </p:clrMapOvr>
  <p:transition spd="slow">
    <p:wipe/>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a:spLocks noGrp="1"/>
          </p:cNvSpPr>
          <p:nvPr>
            <p:ph type="title"/>
          </p:nvPr>
        </p:nvSpPr>
        <p:spPr/>
        <p:txBody>
          <a:bodyPr/>
          <a:lstStyle/>
          <a:p>
            <a:r>
              <a:rPr lang="en-US" dirty="0" smtClean="0"/>
              <a:t>Simpson Index of Home Value Diversity</a:t>
            </a:r>
            <a:endParaRPr lang="en-US" dirty="0">
              <a:latin typeface="Gill Sans" charset="0"/>
            </a:endParaRPr>
          </a:p>
        </p:txBody>
      </p:sp>
      <p:pic>
        <p:nvPicPr>
          <p:cNvPr id="5" name="Picture 4"/>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3" y="5268420"/>
            <a:ext cx="8587619" cy="732333"/>
          </a:xfrm>
          <a:prstGeom prst="rect">
            <a:avLst/>
          </a:prstGeom>
        </p:spPr>
      </p:pic>
      <p:sp>
        <p:nvSpPr>
          <p:cNvPr id="14" name="Rectangle 13"/>
          <p:cNvSpPr/>
          <p:nvPr/>
        </p:nvSpPr>
        <p:spPr>
          <a:xfrm>
            <a:off x="2684514" y="1981726"/>
            <a:ext cx="1766455" cy="830227"/>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5" name="Group 24"/>
          <p:cNvGrpSpPr/>
          <p:nvPr/>
        </p:nvGrpSpPr>
        <p:grpSpPr>
          <a:xfrm>
            <a:off x="3" y="1897570"/>
            <a:ext cx="9174444" cy="4058952"/>
            <a:chOff x="0" y="924866"/>
            <a:chExt cx="9174443" cy="4058953"/>
          </a:xfrm>
        </p:grpSpPr>
        <p:grpSp>
          <p:nvGrpSpPr>
            <p:cNvPr id="24" name="Group 23"/>
            <p:cNvGrpSpPr/>
            <p:nvPr/>
          </p:nvGrpSpPr>
          <p:grpSpPr>
            <a:xfrm>
              <a:off x="0" y="924866"/>
              <a:ext cx="9174443" cy="4058953"/>
              <a:chOff x="0" y="924866"/>
              <a:chExt cx="9174443" cy="4058953"/>
            </a:xfrm>
          </p:grpSpPr>
          <p:grpSp>
            <p:nvGrpSpPr>
              <p:cNvPr id="21" name="Group 20"/>
              <p:cNvGrpSpPr/>
              <p:nvPr/>
            </p:nvGrpSpPr>
            <p:grpSpPr>
              <a:xfrm>
                <a:off x="0" y="924866"/>
                <a:ext cx="9067800" cy="3952075"/>
                <a:chOff x="0" y="924866"/>
                <a:chExt cx="9067800" cy="3952075"/>
              </a:xfrm>
            </p:grpSpPr>
            <p:grpSp>
              <p:nvGrpSpPr>
                <p:cNvPr id="19" name="Group 18"/>
                <p:cNvGrpSpPr/>
                <p:nvPr/>
              </p:nvGrpSpPr>
              <p:grpSpPr>
                <a:xfrm>
                  <a:off x="0" y="924866"/>
                  <a:ext cx="9067800" cy="3952075"/>
                  <a:chOff x="0" y="924866"/>
                  <a:chExt cx="9067800" cy="3952075"/>
                </a:xfrm>
              </p:grpSpPr>
              <p:grpSp>
                <p:nvGrpSpPr>
                  <p:cNvPr id="18" name="Group 17"/>
                  <p:cNvGrpSpPr/>
                  <p:nvPr/>
                </p:nvGrpSpPr>
                <p:grpSpPr>
                  <a:xfrm>
                    <a:off x="0" y="930854"/>
                    <a:ext cx="4214559" cy="3946087"/>
                    <a:chOff x="0" y="930854"/>
                    <a:chExt cx="4214559" cy="3946087"/>
                  </a:xfrm>
                </p:grpSpPr>
                <p:pic>
                  <p:nvPicPr>
                    <p:cNvPr id="4" name="Picture 3"/>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36520" y="930854"/>
                      <a:ext cx="3978039" cy="3946087"/>
                    </a:xfrm>
                    <a:prstGeom prst="rect">
                      <a:avLst/>
                    </a:prstGeom>
                  </p:spPr>
                </p:pic>
                <p:sp>
                  <p:nvSpPr>
                    <p:cNvPr id="13" name="Rectangle 12"/>
                    <p:cNvSpPr/>
                    <p:nvPr/>
                  </p:nvSpPr>
                  <p:spPr>
                    <a:xfrm>
                      <a:off x="0" y="3892023"/>
                      <a:ext cx="1766455" cy="830226"/>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7" name="Group 16"/>
                  <p:cNvGrpSpPr/>
                  <p:nvPr/>
                </p:nvGrpSpPr>
                <p:grpSpPr>
                  <a:xfrm>
                    <a:off x="5081346" y="924866"/>
                    <a:ext cx="3986454" cy="3952075"/>
                    <a:chOff x="5081346" y="924866"/>
                    <a:chExt cx="3986454" cy="3952075"/>
                  </a:xfrm>
                </p:grpSpPr>
                <p:grpSp>
                  <p:nvGrpSpPr>
                    <p:cNvPr id="16" name="Group 15"/>
                    <p:cNvGrpSpPr/>
                    <p:nvPr/>
                  </p:nvGrpSpPr>
                  <p:grpSpPr>
                    <a:xfrm>
                      <a:off x="5103869" y="924866"/>
                      <a:ext cx="3963931" cy="3952075"/>
                      <a:chOff x="4630524" y="933715"/>
                      <a:chExt cx="3963931" cy="3952075"/>
                    </a:xfrm>
                  </p:grpSpPr>
                  <p:pic>
                    <p:nvPicPr>
                      <p:cNvPr id="2" name="Picture 1"/>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630524" y="933715"/>
                        <a:ext cx="3963931" cy="3952075"/>
                      </a:xfrm>
                      <a:prstGeom prst="rect">
                        <a:avLst/>
                      </a:prstGeom>
                    </p:spPr>
                  </p:pic>
                  <p:sp>
                    <p:nvSpPr>
                      <p:cNvPr id="11" name="Rectangle 10"/>
                      <p:cNvSpPr/>
                      <p:nvPr/>
                    </p:nvSpPr>
                    <p:spPr>
                      <a:xfrm>
                        <a:off x="6648440" y="1075820"/>
                        <a:ext cx="1766455" cy="830226"/>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12" name="Rectangle 11"/>
                    <p:cNvSpPr/>
                    <p:nvPr/>
                  </p:nvSpPr>
                  <p:spPr>
                    <a:xfrm>
                      <a:off x="5081346" y="3720337"/>
                      <a:ext cx="1090854" cy="775854"/>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8" name="Picture 7"/>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3348487" y="949458"/>
                    <a:ext cx="1777696" cy="1329745"/>
                  </a:xfrm>
                  <a:prstGeom prst="rect">
                    <a:avLst/>
                  </a:prstGeom>
                </p:spPr>
              </p:pic>
            </p:grpSp>
            <p:sp>
              <p:nvSpPr>
                <p:cNvPr id="20" name="Rectangle 19"/>
                <p:cNvSpPr/>
                <p:nvPr/>
              </p:nvSpPr>
              <p:spPr>
                <a:xfrm>
                  <a:off x="2442713" y="1070485"/>
                  <a:ext cx="986287" cy="830226"/>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7" name="TextBox 6"/>
              <p:cNvSpPr txBox="1"/>
              <p:nvPr/>
            </p:nvSpPr>
            <p:spPr>
              <a:xfrm>
                <a:off x="3836285" y="4583709"/>
                <a:ext cx="2027882" cy="400110"/>
              </a:xfrm>
              <a:prstGeom prst="rect">
                <a:avLst/>
              </a:prstGeom>
              <a:noFill/>
            </p:spPr>
            <p:txBody>
              <a:bodyPr wrap="square" rtlCol="0">
                <a:spAutoFit/>
              </a:bodyPr>
              <a:lstStyle/>
              <a:p>
                <a:r>
                  <a:rPr lang="en-US" sz="1000" dirty="0">
                    <a:latin typeface="Helvetica Ligth"/>
                    <a:cs typeface="Helvetica Ligth"/>
                  </a:rPr>
                  <a:t>Source: Arlington County Real Estate Assessment 2013 </a:t>
                </a:r>
              </a:p>
            </p:txBody>
          </p:sp>
          <p:sp>
            <p:nvSpPr>
              <p:cNvPr id="22" name="TextBox 21"/>
              <p:cNvSpPr txBox="1"/>
              <p:nvPr/>
            </p:nvSpPr>
            <p:spPr>
              <a:xfrm>
                <a:off x="228600" y="932300"/>
                <a:ext cx="1219200" cy="830740"/>
              </a:xfrm>
              <a:prstGeom prst="rect">
                <a:avLst/>
              </a:prstGeom>
              <a:noFill/>
            </p:spPr>
            <p:txBody>
              <a:bodyPr wrap="square" rtlCol="0">
                <a:spAutoFit/>
              </a:bodyPr>
              <a:lstStyle/>
              <a:p>
                <a:r>
                  <a:rPr lang="en-US" sz="2399" b="1" dirty="0">
                    <a:latin typeface="Helvetica Light"/>
                    <a:cs typeface="Helvetica Light"/>
                  </a:rPr>
                  <a:t>Census Tract</a:t>
                </a:r>
              </a:p>
            </p:txBody>
          </p:sp>
          <p:sp>
            <p:nvSpPr>
              <p:cNvPr id="23" name="TextBox 22"/>
              <p:cNvSpPr txBox="1"/>
              <p:nvPr/>
            </p:nvSpPr>
            <p:spPr>
              <a:xfrm>
                <a:off x="7086766" y="932300"/>
                <a:ext cx="2087677" cy="830740"/>
              </a:xfrm>
              <a:prstGeom prst="rect">
                <a:avLst/>
              </a:prstGeom>
              <a:noFill/>
            </p:spPr>
            <p:txBody>
              <a:bodyPr wrap="square" rtlCol="0">
                <a:spAutoFit/>
              </a:bodyPr>
              <a:lstStyle/>
              <a:p>
                <a:r>
                  <a:rPr lang="en-US" sz="2399" b="1" dirty="0">
                    <a:latin typeface="Helvetica Light"/>
                    <a:cs typeface="Helvetica Light"/>
                  </a:rPr>
                  <a:t>Census </a:t>
                </a:r>
              </a:p>
              <a:p>
                <a:r>
                  <a:rPr lang="en-US" sz="2399" b="1" dirty="0">
                    <a:latin typeface="Helvetica Light"/>
                    <a:cs typeface="Helvetica Light"/>
                  </a:rPr>
                  <a:t>Block Group</a:t>
                </a:r>
              </a:p>
            </p:txBody>
          </p:sp>
        </p:grpSp>
        <p:pic>
          <p:nvPicPr>
            <p:cNvPr id="9" name="Picture 8"/>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a:off x="3505200" y="2204469"/>
              <a:ext cx="1623609" cy="709031"/>
            </a:xfrm>
            <a:prstGeom prst="rect">
              <a:avLst/>
            </a:prstGeom>
            <a:noFill/>
          </p:spPr>
        </p:pic>
      </p:grpSp>
    </p:spTree>
    <p:extLst>
      <p:ext uri="{BB962C8B-B14F-4D97-AF65-F5344CB8AC3E}">
        <p14:creationId xmlns:p14="http://schemas.microsoft.com/office/powerpoint/2010/main" val="2642935186"/>
      </p:ext>
    </p:extLst>
  </p:cSld>
  <p:clrMapOvr>
    <a:masterClrMapping/>
  </p:clrMapOvr>
  <p:transition spd="slow">
    <p:wip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p:cNvSpPr txBox="1"/>
          <p:nvPr/>
        </p:nvSpPr>
        <p:spPr>
          <a:xfrm>
            <a:off x="-599703" y="2209642"/>
            <a:ext cx="184731" cy="400110"/>
          </a:xfrm>
          <a:prstGeom prst="rect">
            <a:avLst/>
          </a:prstGeom>
          <a:noFill/>
        </p:spPr>
        <p:txBody>
          <a:bodyPr wrap="none" rtlCol="0">
            <a:spAutoFit/>
          </a:bodyPr>
          <a:lstStyle/>
          <a:p>
            <a:endParaRPr lang="en-US" sz="2000" dirty="0">
              <a:latin typeface="Gill Sans Light"/>
              <a:cs typeface="Gill Sans Light"/>
            </a:endParaRPr>
          </a:p>
        </p:txBody>
      </p:sp>
      <p:pic>
        <p:nvPicPr>
          <p:cNvPr id="19" name="Picture 18"/>
          <p:cNvPicPr>
            <a:picLocks noChangeAspect="1"/>
          </p:cNvPicPr>
          <p:nvPr/>
        </p:nvPicPr>
        <p:blipFill>
          <a:blip r:embed="rId3"/>
          <a:stretch>
            <a:fillRect/>
          </a:stretch>
        </p:blipFill>
        <p:spPr>
          <a:xfrm>
            <a:off x="0" y="12734"/>
            <a:ext cx="9144000" cy="1652016"/>
          </a:xfrm>
          <a:prstGeom prst="rect">
            <a:avLst/>
          </a:prstGeom>
        </p:spPr>
      </p:pic>
      <p:sp>
        <p:nvSpPr>
          <p:cNvPr id="16" name="Title 15"/>
          <p:cNvSpPr>
            <a:spLocks noGrp="1"/>
          </p:cNvSpPr>
          <p:nvPr>
            <p:ph type="title"/>
          </p:nvPr>
        </p:nvSpPr>
        <p:spPr>
          <a:xfrm>
            <a:off x="915192" y="-77724"/>
            <a:ext cx="8229600" cy="1143000"/>
          </a:xfrm>
        </p:spPr>
        <p:txBody>
          <a:bodyPr/>
          <a:lstStyle/>
          <a:p>
            <a:pPr algn="ctr"/>
            <a:r>
              <a:rPr lang="en-US" b="1" dirty="0" smtClean="0">
                <a:latin typeface="Raleway Light" charset="0"/>
                <a:ea typeface="Raleway Light" charset="0"/>
                <a:cs typeface="Raleway Light" charset="0"/>
              </a:rPr>
              <a:t>Diverse Sponsors – Diverse Communities</a:t>
            </a:r>
            <a:endParaRPr lang="en-US" dirty="0"/>
          </a:p>
        </p:txBody>
      </p:sp>
      <p:grpSp>
        <p:nvGrpSpPr>
          <p:cNvPr id="13" name="Group 12"/>
          <p:cNvGrpSpPr/>
          <p:nvPr/>
        </p:nvGrpSpPr>
        <p:grpSpPr>
          <a:xfrm>
            <a:off x="228600" y="1371600"/>
            <a:ext cx="9160150" cy="4439420"/>
            <a:chOff x="288650" y="793432"/>
            <a:chExt cx="9160150" cy="4439420"/>
          </a:xfrm>
        </p:grpSpPr>
        <p:pic>
          <p:nvPicPr>
            <p:cNvPr id="4" name="Picture 3"/>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667000" y="4400550"/>
              <a:ext cx="1181238" cy="389465"/>
            </a:xfrm>
            <a:prstGeom prst="rect">
              <a:avLst/>
            </a:prstGeom>
            <a:solidFill>
              <a:srgbClr val="FFFFFF"/>
            </a:solidFill>
          </p:spPr>
        </p:pic>
        <p:pic>
          <p:nvPicPr>
            <p:cNvPr id="6" name="Picture 5"/>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915191" y="1316913"/>
              <a:ext cx="2355574" cy="532289"/>
            </a:xfrm>
            <a:prstGeom prst="rect">
              <a:avLst/>
            </a:prstGeom>
            <a:solidFill>
              <a:srgbClr val="FFFFFF"/>
            </a:solidFill>
            <a:ln>
              <a:solidFill>
                <a:schemeClr val="accent1"/>
              </a:solidFill>
            </a:ln>
          </p:spPr>
        </p:pic>
        <p:pic>
          <p:nvPicPr>
            <p:cNvPr id="10" name="Picture 9"/>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051350" y="1885950"/>
              <a:ext cx="2112935" cy="468201"/>
            </a:xfrm>
            <a:prstGeom prst="rect">
              <a:avLst/>
            </a:prstGeom>
            <a:solidFill>
              <a:srgbClr val="FFFFFF"/>
            </a:solidFill>
            <a:ln>
              <a:solidFill>
                <a:srgbClr val="008000"/>
              </a:solidFill>
            </a:ln>
          </p:spPr>
        </p:pic>
        <p:grpSp>
          <p:nvGrpSpPr>
            <p:cNvPr id="12" name="Group 11"/>
            <p:cNvGrpSpPr/>
            <p:nvPr/>
          </p:nvGrpSpPr>
          <p:grpSpPr>
            <a:xfrm>
              <a:off x="381000" y="2412701"/>
              <a:ext cx="3276600" cy="1823640"/>
              <a:chOff x="381000" y="2412701"/>
              <a:chExt cx="3276600" cy="1823640"/>
            </a:xfrm>
          </p:grpSpPr>
          <p:pic>
            <p:nvPicPr>
              <p:cNvPr id="3" name="Picture 2"/>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402747" y="2412701"/>
                <a:ext cx="983493" cy="921049"/>
              </a:xfrm>
              <a:prstGeom prst="rect">
                <a:avLst/>
              </a:prstGeom>
              <a:solidFill>
                <a:srgbClr val="FFFFFF"/>
              </a:solidFill>
            </p:spPr>
          </p:pic>
          <p:pic>
            <p:nvPicPr>
              <p:cNvPr id="8" name="Picture 7"/>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1583328" y="2423592"/>
                <a:ext cx="927121" cy="899266"/>
              </a:xfrm>
              <a:prstGeom prst="rect">
                <a:avLst/>
              </a:prstGeom>
              <a:solidFill>
                <a:srgbClr val="FFFFFF"/>
              </a:solidFill>
            </p:spPr>
          </p:pic>
          <p:pic>
            <p:nvPicPr>
              <p:cNvPr id="9" name="Picture 8"/>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2707537" y="2420679"/>
                <a:ext cx="950063" cy="905093"/>
              </a:xfrm>
              <a:prstGeom prst="rect">
                <a:avLst/>
              </a:prstGeom>
              <a:solidFill>
                <a:srgbClr val="FFFFFF"/>
              </a:solidFill>
            </p:spPr>
          </p:pic>
          <p:pic>
            <p:nvPicPr>
              <p:cNvPr id="2" name="Picture 1"/>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1580384" y="3354451"/>
                <a:ext cx="869070" cy="861188"/>
              </a:xfrm>
              <a:prstGeom prst="rect">
                <a:avLst/>
              </a:prstGeom>
              <a:solidFill>
                <a:srgbClr val="FFFFFF"/>
              </a:solidFill>
            </p:spPr>
          </p:pic>
          <p:pic>
            <p:nvPicPr>
              <p:cNvPr id="7" name="Picture 6"/>
              <p:cNvPicPr>
                <a:picLocks noChangeAspect="1"/>
              </p:cNvPicPr>
              <p:nvPr/>
            </p:nvPicPr>
            <p:blipFill>
              <a:blip r:embed="rId11">
                <a:extLst>
                  <a:ext uri="{28A0092B-C50C-407E-A947-70E740481C1C}">
                    <a14:useLocalDpi xmlns:a14="http://schemas.microsoft.com/office/drawing/2010/main"/>
                  </a:ext>
                </a:extLst>
              </a:blip>
              <a:stretch>
                <a:fillRect/>
              </a:stretch>
            </p:blipFill>
            <p:spPr>
              <a:xfrm>
                <a:off x="381000" y="3333750"/>
                <a:ext cx="917522" cy="902591"/>
              </a:xfrm>
              <a:prstGeom prst="rect">
                <a:avLst/>
              </a:prstGeom>
              <a:solidFill>
                <a:srgbClr val="FFFFFF"/>
              </a:solidFill>
            </p:spPr>
          </p:pic>
          <p:pic>
            <p:nvPicPr>
              <p:cNvPr id="18" name="Picture 17"/>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2770878" y="3351694"/>
                <a:ext cx="864975" cy="866702"/>
              </a:xfrm>
              <a:prstGeom prst="rect">
                <a:avLst/>
              </a:prstGeom>
              <a:solidFill>
                <a:srgbClr val="FFFFFF"/>
              </a:solidFill>
            </p:spPr>
          </p:pic>
        </p:grpSp>
        <p:pic>
          <p:nvPicPr>
            <p:cNvPr id="21" name="Picture 20"/>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881543" y="880424"/>
              <a:ext cx="2395057" cy="395926"/>
            </a:xfrm>
            <a:prstGeom prst="rect">
              <a:avLst/>
            </a:prstGeom>
            <a:solidFill>
              <a:srgbClr val="FFFFFF"/>
            </a:solidFill>
            <a:ln>
              <a:noFill/>
            </a:ln>
          </p:spPr>
        </p:pic>
        <p:pic>
          <p:nvPicPr>
            <p:cNvPr id="20" name="Picture 19"/>
            <p:cNvPicPr>
              <a:picLocks noChangeAspect="1"/>
            </p:cNvPicPr>
            <p:nvPr/>
          </p:nvPicPr>
          <p:blipFill>
            <a:blip r:embed="rId14"/>
            <a:stretch>
              <a:fillRect/>
            </a:stretch>
          </p:blipFill>
          <p:spPr>
            <a:xfrm>
              <a:off x="288650" y="4261762"/>
              <a:ext cx="2388407" cy="748388"/>
            </a:xfrm>
            <a:prstGeom prst="rect">
              <a:avLst/>
            </a:prstGeom>
          </p:spPr>
        </p:pic>
        <p:pic>
          <p:nvPicPr>
            <p:cNvPr id="22" name="Picture 21"/>
            <p:cNvPicPr>
              <a:picLocks noChangeAspect="1"/>
            </p:cNvPicPr>
            <p:nvPr/>
          </p:nvPicPr>
          <p:blipFill rotWithShape="1">
            <a:blip r:embed="rId15" cstate="print">
              <a:extLst>
                <a:ext uri="{28A0092B-C50C-407E-A947-70E740481C1C}">
                  <a14:useLocalDpi xmlns:a14="http://schemas.microsoft.com/office/drawing/2010/main"/>
                </a:ext>
              </a:extLst>
            </a:blip>
            <a:srcRect/>
            <a:stretch/>
          </p:blipFill>
          <p:spPr>
            <a:xfrm>
              <a:off x="1585351" y="4324350"/>
              <a:ext cx="925098" cy="528988"/>
            </a:xfrm>
            <a:prstGeom prst="rect">
              <a:avLst/>
            </a:prstGeom>
          </p:spPr>
        </p:pic>
        <p:sp>
          <p:nvSpPr>
            <p:cNvPr id="11" name="TextBox 10"/>
            <p:cNvSpPr txBox="1"/>
            <p:nvPr/>
          </p:nvSpPr>
          <p:spPr>
            <a:xfrm>
              <a:off x="2895599" y="793432"/>
              <a:ext cx="6553201" cy="4439420"/>
            </a:xfrm>
            <a:prstGeom prst="rect">
              <a:avLst/>
            </a:prstGeom>
            <a:noFill/>
            <a:ln>
              <a:noFill/>
            </a:ln>
          </p:spPr>
          <p:txBody>
            <a:bodyPr wrap="square" lIns="91438" tIns="45720" rIns="91438" bIns="45720" rtlCol="0">
              <a:spAutoFit/>
            </a:bodyPr>
            <a:lstStyle/>
            <a:p>
              <a:pPr algn="ctr">
                <a:lnSpc>
                  <a:spcPct val="90000"/>
                </a:lnSpc>
              </a:pPr>
              <a:r>
                <a:rPr lang="en-US" b="1" dirty="0">
                  <a:solidFill>
                    <a:srgbClr val="4775A4"/>
                  </a:solidFill>
                  <a:effectLst>
                    <a:outerShdw blurRad="50800" dist="38100" dir="2700000" algn="tl" rotWithShape="0">
                      <a:srgbClr val="000000">
                        <a:alpha val="43000"/>
                      </a:srgbClr>
                    </a:outerShdw>
                  </a:effectLst>
                  <a:latin typeface="Helvetica Light"/>
                  <a:ea typeface="Gill Sans Light" charset="0"/>
                  <a:cs typeface="Helvetica Light"/>
                </a:rPr>
                <a:t>Local / State Government</a:t>
              </a:r>
            </a:p>
            <a:p>
              <a:pPr marL="457157" lvl="1" algn="ctr">
                <a:lnSpc>
                  <a:spcPct val="90000"/>
                </a:lnSpc>
              </a:pPr>
              <a:r>
                <a:rPr lang="en-US" sz="1599" dirty="0">
                  <a:latin typeface="Helvetica Light"/>
                  <a:ea typeface="Gill Sans Light" charset="0"/>
                  <a:cs typeface="Helvetica Light"/>
                </a:rPr>
                <a:t>Arlington County</a:t>
              </a:r>
            </a:p>
            <a:p>
              <a:pPr marL="457157" lvl="1" algn="ctr">
                <a:lnSpc>
                  <a:spcPct val="90000"/>
                </a:lnSpc>
              </a:pPr>
              <a:r>
                <a:rPr lang="en-US" sz="1599" dirty="0">
                  <a:latin typeface="Helvetica Light"/>
                  <a:ea typeface="Gill Sans Light" charset="0"/>
                  <a:cs typeface="Helvetica Light"/>
                </a:rPr>
                <a:t>Virginia Department of Emergency Management</a:t>
              </a:r>
            </a:p>
            <a:p>
              <a:pPr algn="ctr">
                <a:lnSpc>
                  <a:spcPct val="90000"/>
                </a:lnSpc>
              </a:pPr>
              <a:r>
                <a:rPr lang="en-US" b="1" dirty="0">
                  <a:solidFill>
                    <a:srgbClr val="4775A4"/>
                  </a:solidFill>
                  <a:effectLst>
                    <a:outerShdw blurRad="50800" dist="38100" dir="2700000" algn="tl" rotWithShape="0">
                      <a:srgbClr val="000000">
                        <a:alpha val="43000"/>
                      </a:srgbClr>
                    </a:outerShdw>
                  </a:effectLst>
                  <a:latin typeface="Helvetica Light"/>
                  <a:ea typeface="Gill Sans Light" charset="0"/>
                  <a:cs typeface="Helvetica Light"/>
                </a:rPr>
                <a:t>Federal Statistical Agencies</a:t>
              </a:r>
            </a:p>
            <a:p>
              <a:pPr marL="457157" lvl="1" algn="ctr">
                <a:lnSpc>
                  <a:spcPct val="90000"/>
                </a:lnSpc>
              </a:pPr>
              <a:r>
                <a:rPr lang="en-US" sz="1599" dirty="0">
                  <a:latin typeface="Helvetica Light"/>
                  <a:ea typeface="Gill Sans Light" charset="0"/>
                  <a:cs typeface="Helvetica Light"/>
                </a:rPr>
                <a:t>Housing and Urban Development</a:t>
              </a:r>
            </a:p>
            <a:p>
              <a:pPr marL="457157" lvl="1" algn="ctr">
                <a:lnSpc>
                  <a:spcPct val="90000"/>
                </a:lnSpc>
              </a:pPr>
              <a:r>
                <a:rPr lang="en-US" sz="1599" dirty="0">
                  <a:latin typeface="Helvetica Light"/>
                  <a:ea typeface="Gill Sans Light" charset="0"/>
                  <a:cs typeface="Helvetica Light"/>
                </a:rPr>
                <a:t>National Science Foundation</a:t>
              </a:r>
            </a:p>
            <a:p>
              <a:pPr marL="457157" lvl="1" algn="ctr">
                <a:lnSpc>
                  <a:spcPct val="90000"/>
                </a:lnSpc>
              </a:pPr>
              <a:r>
                <a:rPr lang="en-US" sz="1599" dirty="0">
                  <a:latin typeface="Helvetica Light"/>
                  <a:ea typeface="Gill Sans Light" charset="0"/>
                  <a:cs typeface="Helvetica Light"/>
                </a:rPr>
                <a:t>National Center for Science and Engineering Statistics </a:t>
              </a:r>
            </a:p>
            <a:p>
              <a:pPr marL="457157" lvl="1" algn="ctr">
                <a:lnSpc>
                  <a:spcPct val="90000"/>
                </a:lnSpc>
              </a:pPr>
              <a:r>
                <a:rPr lang="en-US" sz="1599" dirty="0">
                  <a:latin typeface="Helvetica Light"/>
                  <a:ea typeface="Gill Sans Light" charset="0"/>
                  <a:cs typeface="Helvetica Light"/>
                </a:rPr>
                <a:t>U.S. Census Bureau</a:t>
              </a:r>
            </a:p>
            <a:p>
              <a:pPr algn="ctr">
                <a:lnSpc>
                  <a:spcPct val="90000"/>
                </a:lnSpc>
              </a:pPr>
              <a:r>
                <a:rPr lang="en-US" b="1" dirty="0">
                  <a:solidFill>
                    <a:srgbClr val="4775A4"/>
                  </a:solidFill>
                  <a:effectLst>
                    <a:outerShdw blurRad="50800" dist="38100" dir="2700000" algn="tl" rotWithShape="0">
                      <a:srgbClr val="000000">
                        <a:alpha val="43000"/>
                      </a:srgbClr>
                    </a:outerShdw>
                  </a:effectLst>
                  <a:latin typeface="Helvetica Light"/>
                  <a:ea typeface="Gill Sans Light" charset="0"/>
                  <a:cs typeface="Helvetica Light"/>
                </a:rPr>
                <a:t>Department of Defense</a:t>
              </a:r>
            </a:p>
            <a:p>
              <a:pPr marL="457157" lvl="1" algn="ctr">
                <a:lnSpc>
                  <a:spcPct val="90000"/>
                </a:lnSpc>
              </a:pPr>
              <a:r>
                <a:rPr lang="en-US" sz="1599" dirty="0">
                  <a:latin typeface="Helvetica Light"/>
                  <a:ea typeface="Gill Sans Light" charset="0"/>
                  <a:cs typeface="Helvetica Light"/>
                </a:rPr>
                <a:t>U.S. Army Research Institute</a:t>
              </a:r>
            </a:p>
            <a:p>
              <a:pPr marL="457157" lvl="1" algn="ctr">
                <a:lnSpc>
                  <a:spcPct val="90000"/>
                </a:lnSpc>
              </a:pPr>
              <a:r>
                <a:rPr lang="en-US" sz="1599" dirty="0">
                  <a:latin typeface="Helvetica Light"/>
                  <a:ea typeface="Gill Sans Light" charset="0"/>
                  <a:cs typeface="Helvetica Light"/>
                </a:rPr>
                <a:t>Defense Manpower Data Center</a:t>
              </a:r>
            </a:p>
            <a:p>
              <a:pPr marL="457157" lvl="1" algn="ctr">
                <a:lnSpc>
                  <a:spcPct val="90000"/>
                </a:lnSpc>
              </a:pPr>
              <a:r>
                <a:rPr lang="en-US" sz="1599" dirty="0">
                  <a:latin typeface="Helvetica Light"/>
                  <a:ea typeface="Gill Sans Light" charset="0"/>
                  <a:cs typeface="Helvetica Light"/>
                </a:rPr>
                <a:t>Defense Advanced Research Project Agency</a:t>
              </a:r>
            </a:p>
            <a:p>
              <a:pPr algn="ctr">
                <a:lnSpc>
                  <a:spcPct val="90000"/>
                </a:lnSpc>
              </a:pPr>
              <a:r>
                <a:rPr lang="en-US" b="1" dirty="0">
                  <a:solidFill>
                    <a:srgbClr val="4775A4"/>
                  </a:solidFill>
                  <a:effectLst>
                    <a:outerShdw blurRad="50800" dist="38100" dir="2700000" algn="tl" rotWithShape="0">
                      <a:srgbClr val="000000">
                        <a:alpha val="43000"/>
                      </a:srgbClr>
                    </a:outerShdw>
                  </a:effectLst>
                  <a:latin typeface="Helvetica Light"/>
                  <a:ea typeface="Gill Sans Light" charset="0"/>
                  <a:cs typeface="Helvetica Light"/>
                </a:rPr>
                <a:t>Industry</a:t>
              </a:r>
            </a:p>
            <a:p>
              <a:pPr algn="ctr">
                <a:lnSpc>
                  <a:spcPct val="90000"/>
                </a:lnSpc>
              </a:pPr>
              <a:r>
                <a:rPr lang="en-US" sz="1599" dirty="0">
                  <a:latin typeface="Helvetica Light"/>
                  <a:ea typeface="Gill Sans Light" charset="0"/>
                  <a:cs typeface="Helvetica Light"/>
                </a:rPr>
                <a:t>MITRE Corporation</a:t>
              </a:r>
            </a:p>
            <a:p>
              <a:pPr algn="ctr">
                <a:lnSpc>
                  <a:spcPct val="90000"/>
                </a:lnSpc>
              </a:pPr>
              <a:r>
                <a:rPr lang="en-US" sz="1599" dirty="0">
                  <a:latin typeface="Helvetica Light"/>
                  <a:ea typeface="Gill Sans Light" charset="0"/>
                  <a:cs typeface="Helvetica Light"/>
                </a:rPr>
                <a:t>Proctor &amp; Gamble</a:t>
              </a:r>
            </a:p>
            <a:p>
              <a:pPr algn="ctr">
                <a:lnSpc>
                  <a:spcPct val="90000"/>
                </a:lnSpc>
              </a:pPr>
              <a:r>
                <a:rPr lang="en-US" b="1" dirty="0">
                  <a:solidFill>
                    <a:srgbClr val="4775A4"/>
                  </a:solidFill>
                  <a:effectLst>
                    <a:outerShdw blurRad="50800" dist="38100" dir="2700000" algn="tl" rotWithShape="0">
                      <a:srgbClr val="000000">
                        <a:alpha val="43000"/>
                      </a:srgbClr>
                    </a:outerShdw>
                  </a:effectLst>
                  <a:latin typeface="Helvetica Light"/>
                  <a:ea typeface="Gill Sans Light" charset="0"/>
                  <a:cs typeface="Helvetica Light"/>
                </a:rPr>
                <a:t>Foundations</a:t>
              </a:r>
            </a:p>
            <a:p>
              <a:pPr algn="ctr">
                <a:lnSpc>
                  <a:spcPct val="90000"/>
                </a:lnSpc>
              </a:pPr>
              <a:r>
                <a:rPr lang="en-US" sz="1599" dirty="0">
                  <a:latin typeface="Helvetica Light"/>
                  <a:ea typeface="Gill Sans Light" charset="0"/>
                  <a:cs typeface="Helvetica Light"/>
                </a:rPr>
                <a:t>Robert Wood Johnson </a:t>
              </a:r>
            </a:p>
            <a:p>
              <a:pPr algn="ctr">
                <a:lnSpc>
                  <a:spcPct val="90000"/>
                </a:lnSpc>
              </a:pPr>
              <a:r>
                <a:rPr lang="en-US" sz="1599" dirty="0">
                  <a:latin typeface="Helvetica Light"/>
                  <a:ea typeface="Gill Sans Light" charset="0"/>
                  <a:cs typeface="Helvetica Light"/>
                </a:rPr>
                <a:t>Laura and John Arnold</a:t>
              </a:r>
            </a:p>
            <a:p>
              <a:pPr algn="ctr">
                <a:lnSpc>
                  <a:spcPct val="90000"/>
                </a:lnSpc>
              </a:pPr>
              <a:endParaRPr lang="en-US" sz="1599" dirty="0">
                <a:latin typeface="Helvetica Light"/>
                <a:ea typeface="Gill Sans Light" charset="0"/>
                <a:cs typeface="Helvetica Light"/>
              </a:endParaRPr>
            </a:p>
          </p:txBody>
        </p:sp>
      </p:grpSp>
      <p:pic>
        <p:nvPicPr>
          <p:cNvPr id="23" name="Picture 22"/>
          <p:cNvPicPr>
            <a:picLocks noChangeAspect="1"/>
          </p:cNvPicPr>
          <p:nvPr/>
        </p:nvPicPr>
        <p:blipFill>
          <a:blip r:embed="rId16"/>
          <a:stretch>
            <a:fillRect/>
          </a:stretch>
        </p:blipFill>
        <p:spPr>
          <a:xfrm>
            <a:off x="6825172" y="5791200"/>
            <a:ext cx="2014028" cy="731553"/>
          </a:xfrm>
          <a:prstGeom prst="rect">
            <a:avLst/>
          </a:prstGeom>
        </p:spPr>
      </p:pic>
    </p:spTree>
    <p:extLst>
      <p:ext uri="{BB962C8B-B14F-4D97-AF65-F5344CB8AC3E}">
        <p14:creationId xmlns:p14="http://schemas.microsoft.com/office/powerpoint/2010/main" val="4108089651"/>
      </p:ext>
    </p:extLst>
  </p:cSld>
  <p:clrMapOvr>
    <a:masterClrMapping/>
  </p:clrMapOvr>
  <p:transition spd="slow">
    <p:wip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 y="2362200"/>
            <a:ext cx="7391400" cy="1676400"/>
          </a:xfrm>
        </p:spPr>
        <p:txBody>
          <a:bodyPr>
            <a:noAutofit/>
          </a:bodyPr>
          <a:lstStyle/>
          <a:p>
            <a:pPr>
              <a:lnSpc>
                <a:spcPct val="90000"/>
              </a:lnSpc>
            </a:pPr>
            <a:r>
              <a:rPr lang="en-US" b="1" dirty="0" smtClean="0">
                <a:latin typeface="Raleway Light "/>
                <a:cs typeface="Raleway Light "/>
              </a:rPr>
              <a:t>  </a:t>
            </a:r>
            <a:r>
              <a:rPr lang="en-US" b="1" dirty="0">
                <a:latin typeface="Raleway Light "/>
                <a:cs typeface="Raleway Light "/>
              </a:rPr>
              <a:t/>
            </a:r>
            <a:br>
              <a:rPr lang="en-US" b="1" dirty="0">
                <a:latin typeface="Raleway Light "/>
                <a:cs typeface="Raleway Light "/>
              </a:rPr>
            </a:br>
            <a:endParaRPr lang="en-US" sz="2000" b="1" dirty="0">
              <a:latin typeface="Raleway Light "/>
              <a:cs typeface="Raleway Light "/>
            </a:endParaRPr>
          </a:p>
        </p:txBody>
      </p:sp>
      <p:sp>
        <p:nvSpPr>
          <p:cNvPr id="3" name="TextBox 2"/>
          <p:cNvSpPr txBox="1"/>
          <p:nvPr/>
        </p:nvSpPr>
        <p:spPr>
          <a:xfrm>
            <a:off x="115911" y="5583796"/>
            <a:ext cx="476518" cy="400110"/>
          </a:xfrm>
          <a:prstGeom prst="rect">
            <a:avLst/>
          </a:prstGeom>
          <a:solidFill>
            <a:schemeClr val="bg1"/>
          </a:solidFill>
        </p:spPr>
        <p:txBody>
          <a:bodyPr wrap="square" rtlCol="0">
            <a:spAutoFit/>
          </a:bodyPr>
          <a:lstStyle/>
          <a:p>
            <a:endParaRPr lang="en-US" sz="2000" dirty="0">
              <a:solidFill>
                <a:schemeClr val="bg1"/>
              </a:solidFill>
              <a:latin typeface="Gill Sans Light"/>
              <a:cs typeface="Gill Sans Light"/>
            </a:endParaRPr>
          </a:p>
        </p:txBody>
      </p:sp>
      <p:sp>
        <p:nvSpPr>
          <p:cNvPr id="4" name="TextBox 3"/>
          <p:cNvSpPr txBox="1"/>
          <p:nvPr/>
        </p:nvSpPr>
        <p:spPr>
          <a:xfrm>
            <a:off x="3727573" y="2915237"/>
            <a:ext cx="184731" cy="400110"/>
          </a:xfrm>
          <a:prstGeom prst="rect">
            <a:avLst/>
          </a:prstGeom>
          <a:noFill/>
        </p:spPr>
        <p:txBody>
          <a:bodyPr wrap="none" rtlCol="0">
            <a:spAutoFit/>
          </a:bodyPr>
          <a:lstStyle/>
          <a:p>
            <a:endParaRPr lang="en-US" sz="2000" dirty="0">
              <a:latin typeface="Gill Sans Light"/>
              <a:cs typeface="Gill Sans Light"/>
            </a:endParaRPr>
          </a:p>
        </p:txBody>
      </p:sp>
      <p:sp>
        <p:nvSpPr>
          <p:cNvPr id="8" name="Title 1"/>
          <p:cNvSpPr txBox="1">
            <a:spLocks/>
          </p:cNvSpPr>
          <p:nvPr/>
        </p:nvSpPr>
        <p:spPr>
          <a:xfrm>
            <a:off x="-838200" y="2322006"/>
            <a:ext cx="10363200" cy="1470026"/>
          </a:xfrm>
          <a:prstGeom prst="rect">
            <a:avLst/>
          </a:prstGeom>
        </p:spPr>
        <p:txBody>
          <a:bodyPr vert="horz" lIns="91439" tIns="45720" rIns="91439" bIns="45720" rtlCol="0" anchor="ctr">
            <a:normAutofit/>
          </a:bodyPr>
          <a:lstStyle>
            <a:lvl1pPr algn="ctr" defTabSz="457200" rtl="0" eaLnBrk="1" latinLnBrk="0" hangingPunct="1">
              <a:spcBef>
                <a:spcPct val="0"/>
              </a:spcBef>
              <a:buNone/>
              <a:defRPr sz="3200" b="0" kern="1200">
                <a:solidFill>
                  <a:schemeClr val="tx1"/>
                </a:solidFill>
                <a:latin typeface="Gill Sans"/>
                <a:ea typeface="+mj-ea"/>
                <a:cs typeface="Gill Sans"/>
              </a:defRPr>
            </a:lvl1pPr>
          </a:lstStyle>
          <a:p>
            <a:r>
              <a:rPr lang="en-US" dirty="0"/>
              <a:t>SDAL Data Architecture</a:t>
            </a:r>
          </a:p>
        </p:txBody>
      </p:sp>
      <p:sp>
        <p:nvSpPr>
          <p:cNvPr id="10" name="Subtitle 2"/>
          <p:cNvSpPr>
            <a:spLocks noGrp="1"/>
          </p:cNvSpPr>
          <p:nvPr>
            <p:ph type="subTitle" idx="1"/>
          </p:nvPr>
        </p:nvSpPr>
        <p:spPr>
          <a:xfrm>
            <a:off x="3" y="3691186"/>
            <a:ext cx="8534401" cy="1752600"/>
          </a:xfrm>
        </p:spPr>
        <p:txBody>
          <a:bodyPr/>
          <a:lstStyle/>
          <a:p>
            <a:r>
              <a:rPr lang="en-US" dirty="0" smtClean="0"/>
              <a:t>Data Infrastructure, Methods of Access</a:t>
            </a:r>
          </a:p>
          <a:p>
            <a:r>
              <a:rPr lang="en-US" dirty="0" smtClean="0"/>
              <a:t>&amp; File Transfer</a:t>
            </a:r>
            <a:endParaRPr lang="en-US" dirty="0"/>
          </a:p>
        </p:txBody>
      </p:sp>
    </p:spTree>
    <p:extLst>
      <p:ext uri="{BB962C8B-B14F-4D97-AF65-F5344CB8AC3E}">
        <p14:creationId xmlns:p14="http://schemas.microsoft.com/office/powerpoint/2010/main" val="1296932009"/>
      </p:ext>
    </p:extLst>
  </p:cSld>
  <p:clrMapOvr>
    <a:masterClrMapping/>
  </p:clrMapOvr>
  <p:transition spd="slow">
    <p:wipe/>
  </p:transition>
  <p:timing>
    <p:tnLst>
      <p:par>
        <p:cTn id="1" dur="indefinite" restart="never" nodeType="tmRoot"/>
      </p:par>
    </p:tnLst>
  </p:timing>
</p:sld>
</file>

<file path=ppt/theme/theme1.xml><?xml version="1.0" encoding="utf-8"?>
<a:theme xmlns:a="http://schemas.openxmlformats.org/drawingml/2006/main" name="2_SDAL_Biocomplexity">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defRPr sz="2000" dirty="0">
            <a:latin typeface="Gill Sans Light"/>
            <a:cs typeface="Gill Sans Light"/>
          </a:defRPr>
        </a:defPPr>
      </a:lstStyle>
    </a:txDef>
  </a:objectDefaults>
  <a:extraClrScheme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6_NDSSL">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defRPr dirty="0" smtClean="0">
            <a:latin typeface="Gill Sans Light"/>
            <a:cs typeface="Gill Sans Light"/>
          </a:defRPr>
        </a:defPPr>
      </a:lstStyle>
    </a:txDef>
  </a:objectDefaults>
  <a:extraClrSchemeLst/>
</a:theme>
</file>

<file path=ppt/theme/theme3.xml><?xml version="1.0" encoding="utf-8"?>
<a:theme xmlns:a="http://schemas.openxmlformats.org/drawingml/2006/main" name="7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9050" cmpd="sng">
          <a:solidFill>
            <a:schemeClr val="tx1"/>
          </a:solidFill>
        </a:ln>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SDAL 2016">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marL="0">
          <a:defRPr sz="2000" dirty="0">
            <a:latin typeface="Gill Sans Light"/>
            <a:cs typeface="Gill Sans Light"/>
          </a:defRPr>
        </a:defPPr>
      </a:lstStyle>
    </a:txDef>
  </a:objectDefaults>
  <a:extraClrSchemeLst/>
</a:theme>
</file>

<file path=ppt/theme/theme5.xml><?xml version="1.0" encoding="utf-8"?>
<a:theme xmlns:a="http://schemas.openxmlformats.org/drawingml/2006/main" name="7_NDSSL">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defRPr dirty="0" smtClean="0">
            <a:latin typeface="Gill Sans Light"/>
            <a:cs typeface="Gill Sans Light"/>
          </a:defRPr>
        </a:defPPr>
      </a:lstStyle>
    </a:txDef>
  </a:objectDefaults>
  <a:extraClrSchemeLst/>
</a:theme>
</file>

<file path=ppt/theme/theme6.xml><?xml version="1.0" encoding="utf-8"?>
<a:theme xmlns:a="http://schemas.openxmlformats.org/drawingml/2006/main" name="8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9050" cmpd="sng">
          <a:solidFill>
            <a:schemeClr val="tx1"/>
          </a:solidFill>
        </a:ln>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7.xml><?xml version="1.0" encoding="utf-8"?>
<a:theme xmlns:a="http://schemas.openxmlformats.org/drawingml/2006/main" name="SDAL August 2016">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marL="0">
          <a:defRPr sz="2000" dirty="0">
            <a:latin typeface="Gill Sans Light"/>
            <a:cs typeface="Gill Sans Light"/>
          </a:defRPr>
        </a:defPPr>
      </a:lstStyle>
    </a:txDef>
  </a:objectDefaults>
  <a:extraClrSchemeLst/>
</a:theme>
</file>

<file path=ppt/theme/theme8.xml><?xml version="1.0" encoding="utf-8"?>
<a:theme xmlns:a="http://schemas.openxmlformats.org/drawingml/2006/main" name="9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9050" cmpd="sng">
          <a:solidFill>
            <a:schemeClr val="tx1"/>
          </a:solidFill>
        </a:ln>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SDAL Oct 2015.thmx</Template>
  <TotalTime>37716</TotalTime>
  <Words>4884</Words>
  <Application>Microsoft Macintosh PowerPoint</Application>
  <PresentationFormat>On-screen Show (4:3)</PresentationFormat>
  <Paragraphs>943</Paragraphs>
  <Slides>76</Slides>
  <Notes>32</Notes>
  <HiddenSlides>0</HiddenSlides>
  <MMClips>3</MMClips>
  <ScaleCrop>false</ScaleCrop>
  <HeadingPairs>
    <vt:vector size="8" baseType="variant">
      <vt:variant>
        <vt:lpstr>Fonts Used</vt:lpstr>
      </vt:variant>
      <vt:variant>
        <vt:i4>15</vt:i4>
      </vt:variant>
      <vt:variant>
        <vt:lpstr>Theme</vt:lpstr>
      </vt:variant>
      <vt:variant>
        <vt:i4>8</vt:i4>
      </vt:variant>
      <vt:variant>
        <vt:lpstr>Embedded OLE Servers</vt:lpstr>
      </vt:variant>
      <vt:variant>
        <vt:i4>1</vt:i4>
      </vt:variant>
      <vt:variant>
        <vt:lpstr>Slide Titles</vt:lpstr>
      </vt:variant>
      <vt:variant>
        <vt:i4>76</vt:i4>
      </vt:variant>
    </vt:vector>
  </HeadingPairs>
  <TitlesOfParts>
    <vt:vector size="100" baseType="lpstr">
      <vt:lpstr>Arial Narrow</vt:lpstr>
      <vt:lpstr>Calibri</vt:lpstr>
      <vt:lpstr>Gill Sans</vt:lpstr>
      <vt:lpstr>Gill Sans  </vt:lpstr>
      <vt:lpstr>Gill Sans Light</vt:lpstr>
      <vt:lpstr>Gill Sans SemiBold</vt:lpstr>
      <vt:lpstr>Helvetica</vt:lpstr>
      <vt:lpstr>Helvetica Light</vt:lpstr>
      <vt:lpstr>Helvetica Ligth</vt:lpstr>
      <vt:lpstr>Mangal</vt:lpstr>
      <vt:lpstr>Raleway Light</vt:lpstr>
      <vt:lpstr>Raleway Light </vt:lpstr>
      <vt:lpstr>Trebuchet MS</vt:lpstr>
      <vt:lpstr>Wingdings</vt:lpstr>
      <vt:lpstr>Arial</vt:lpstr>
      <vt:lpstr>2_SDAL_Biocomplexity</vt:lpstr>
      <vt:lpstr>6_NDSSL</vt:lpstr>
      <vt:lpstr>7_Office Theme</vt:lpstr>
      <vt:lpstr>SDAL 2016</vt:lpstr>
      <vt:lpstr>7_NDSSL</vt:lpstr>
      <vt:lpstr>8_Office Theme</vt:lpstr>
      <vt:lpstr>SDAL August 2016</vt:lpstr>
      <vt:lpstr>9_Office Theme</vt:lpstr>
      <vt:lpstr>Document</vt:lpstr>
      <vt:lpstr>   </vt:lpstr>
      <vt:lpstr>Biocomplexity Institute of  Virginia Tech</vt:lpstr>
      <vt:lpstr>Social and Decision Analytics Lab</vt:lpstr>
      <vt:lpstr>Social and behavioral data flows</vt:lpstr>
      <vt:lpstr>PowerPoint Presentation</vt:lpstr>
      <vt:lpstr>Arlington Operation FireSafe</vt:lpstr>
      <vt:lpstr>Probability of Having a Smoke Alarm</vt:lpstr>
      <vt:lpstr>Diverse Sponsors – Diverse Communities</vt:lpstr>
      <vt:lpstr>   </vt:lpstr>
      <vt:lpstr>PowerPoint Presentation</vt:lpstr>
      <vt:lpstr>PowerPoint Presentation</vt:lpstr>
      <vt:lpstr>PowerPoint Presentation</vt:lpstr>
      <vt:lpstr>PowerPoint Presentation</vt:lpstr>
      <vt:lpstr>PowerPoint Presentation</vt:lpstr>
      <vt:lpstr>File Transfer</vt:lpstr>
      <vt:lpstr>   </vt:lpstr>
      <vt:lpstr>DATA PROCESS</vt:lpstr>
      <vt:lpstr>Data Structure</vt:lpstr>
      <vt:lpstr>Data Structure</vt:lpstr>
      <vt:lpstr>Profiling: Data Quality</vt:lpstr>
      <vt:lpstr>Profiling: Data Quality</vt:lpstr>
      <vt:lpstr>Data Challenges</vt:lpstr>
      <vt:lpstr>   </vt:lpstr>
      <vt:lpstr>Total Call Counts (cfs) by Week and by Year</vt:lpstr>
      <vt:lpstr>Top Calls across Years</vt:lpstr>
      <vt:lpstr>Call Types over Years</vt:lpstr>
      <vt:lpstr>Total Incident Counts (inmast) by Week and by Year</vt:lpstr>
      <vt:lpstr>Top Incidents (inmast) across Years</vt:lpstr>
      <vt:lpstr>Original Call – Incident Mapping (2005-2015)</vt:lpstr>
      <vt:lpstr>Incidents by Beat and by Year</vt:lpstr>
      <vt:lpstr>Rhythm of Arlington</vt:lpstr>
      <vt:lpstr>Hot Spots - Number of incidents by Lat-Long  </vt:lpstr>
      <vt:lpstr>   </vt:lpstr>
      <vt:lpstr>Identifying Underserved Populations  and At-Risk Youth</vt:lpstr>
      <vt:lpstr>Identifying At-Risk Youth</vt:lpstr>
      <vt:lpstr>Proportion of Youth Incidents by Beat (2005 – 2015)</vt:lpstr>
      <vt:lpstr>Proportion of Youth Incidents by Home Loc (Zip) (2005 – 2015)</vt:lpstr>
      <vt:lpstr>Risk Factors</vt:lpstr>
      <vt:lpstr>PowerPoint Presentation</vt:lpstr>
      <vt:lpstr>PowerPoint Presentation</vt:lpstr>
      <vt:lpstr>   </vt:lpstr>
      <vt:lpstr>ISSUES</vt:lpstr>
      <vt:lpstr>ISSUES</vt:lpstr>
      <vt:lpstr>ISSUES</vt:lpstr>
      <vt:lpstr>ISSUES</vt:lpstr>
      <vt:lpstr>Risk Factors</vt:lpstr>
      <vt:lpstr>ISSUES</vt:lpstr>
      <vt:lpstr>   </vt:lpstr>
      <vt:lpstr>Community Learning:  Data Driven Discovery  </vt:lpstr>
      <vt:lpstr>Data science partnerships with communities to liberate their data</vt:lpstr>
      <vt:lpstr>Our research has begun and includes…</vt:lpstr>
      <vt:lpstr>Research Model </vt:lpstr>
      <vt:lpstr>SDAL Data Framework</vt:lpstr>
      <vt:lpstr>Profiling: Data Structure</vt:lpstr>
      <vt:lpstr>Data Tables</vt:lpstr>
      <vt:lpstr>Data Tables</vt:lpstr>
      <vt:lpstr>Top Calls (w/ Rep) across Years</vt:lpstr>
      <vt:lpstr>Top Call Types across Years</vt:lpstr>
      <vt:lpstr>PowerPoint Presentation</vt:lpstr>
      <vt:lpstr>Top Incidents across Years</vt:lpstr>
      <vt:lpstr>Understanding Underserved Populations and At-Risk Youth</vt:lpstr>
      <vt:lpstr>PowerPoint Presentation</vt:lpstr>
      <vt:lpstr>Youth Incidents by Beat</vt:lpstr>
      <vt:lpstr>Incident rates by Beat</vt:lpstr>
      <vt:lpstr>Youth throughout the day</vt:lpstr>
      <vt:lpstr>PowerPoint Presentation</vt:lpstr>
      <vt:lpstr>Risk Factors</vt:lpstr>
      <vt:lpstr>PowerPoint Presentation</vt:lpstr>
      <vt:lpstr>PowerPoint Presentation</vt:lpstr>
      <vt:lpstr>Partnership with Arlington County  - A demonstration </vt:lpstr>
      <vt:lpstr>PowerPoint Presentation</vt:lpstr>
      <vt:lpstr>PowerPoint Presentation</vt:lpstr>
      <vt:lpstr>Unit Utilization</vt:lpstr>
      <vt:lpstr>Loyal Customers or Loyal Locations</vt:lpstr>
      <vt:lpstr>Characterizing our Neighborhoods</vt:lpstr>
      <vt:lpstr>Simpson Index of Home Value Diversity</vt:lpstr>
    </vt:vector>
  </TitlesOfParts>
  <Company/>
  <LinksUpToDate>false</LinksUpToDate>
  <SharedDoc>false</SharedDoc>
  <HyperlinksChanged>false</HyperlinksChanged>
  <AppVersion>15.0025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Katie Ziemer</dc:creator>
  <cp:lastModifiedBy>Gizem Korkmaz</cp:lastModifiedBy>
  <cp:revision>1249</cp:revision>
  <cp:lastPrinted>2016-12-05T19:16:44Z</cp:lastPrinted>
  <dcterms:created xsi:type="dcterms:W3CDTF">2015-10-22T12:46:50Z</dcterms:created>
  <dcterms:modified xsi:type="dcterms:W3CDTF">2017-02-22T17:33:24Z</dcterms:modified>
</cp:coreProperties>
</file>